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3" r:id="rId2"/>
  </p:sldMasterIdLst>
  <p:notesMasterIdLst>
    <p:notesMasterId r:id="rId12"/>
  </p:notesMasterIdLst>
  <p:sldIdLst>
    <p:sldId id="291" r:id="rId3"/>
    <p:sldId id="893" r:id="rId4"/>
    <p:sldId id="894" r:id="rId5"/>
    <p:sldId id="898" r:id="rId6"/>
    <p:sldId id="895" r:id="rId7"/>
    <p:sldId id="896" r:id="rId8"/>
    <p:sldId id="897" r:id="rId9"/>
    <p:sldId id="899"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048"/>
    <a:srgbClr val="F5F5F5"/>
    <a:srgbClr val="716FB2"/>
    <a:srgbClr val="748293"/>
    <a:srgbClr val="0024DB"/>
    <a:srgbClr val="000000"/>
    <a:srgbClr val="5B9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p:restoredTop sz="94700"/>
  </p:normalViewPr>
  <p:slideViewPr>
    <p:cSldViewPr>
      <p:cViewPr varScale="1">
        <p:scale>
          <a:sx n="87" d="100"/>
          <a:sy n="87" d="100"/>
        </p:scale>
        <p:origin x="392"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9/22/21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2</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320532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3</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64068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4</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88209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5</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57822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6</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370948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7</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140969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8</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236855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a little more about the types of online resources you may encounter when you just google it, you should be able to select the resources that fit your needs when you see the google results! Thank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811066-0135-4CAA-8AD4-89A97190AC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26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DDF6-627D-E34A-9CE2-81385FFFE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869542-D5BA-4A4D-922B-19DBAEF447C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2C9C3-227F-3143-8EE7-941E22CB245E}"/>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5" name="Footer Placeholder 4">
            <a:extLst>
              <a:ext uri="{FF2B5EF4-FFF2-40B4-BE49-F238E27FC236}">
                <a16:creationId xmlns:a16="http://schemas.microsoft.com/office/drawing/2014/main" id="{C510DB11-BA66-C146-8589-1CAA30F88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C2918-10C7-A247-A1AA-38893DF4648A}"/>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3145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4A8C-8D48-744E-8786-1883EF8FB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DCF70-BC65-0840-9D01-CCDF20C44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05423-D277-6441-9AC7-21E9945ABE5B}"/>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5" name="Footer Placeholder 4">
            <a:extLst>
              <a:ext uri="{FF2B5EF4-FFF2-40B4-BE49-F238E27FC236}">
                <a16:creationId xmlns:a16="http://schemas.microsoft.com/office/drawing/2014/main" id="{ECB051C2-C84E-DA43-91AF-9885D05A0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E65FE-E332-7741-902F-B8DA5DA124B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66318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ABC5C-4FA2-FE49-A64F-3E395C33F49E}"/>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D0165-3B60-6E41-9F7D-8400E165B5B2}"/>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486AA-1B56-1C4B-B654-6E75DA42F607}"/>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5" name="Footer Placeholder 4">
            <a:extLst>
              <a:ext uri="{FF2B5EF4-FFF2-40B4-BE49-F238E27FC236}">
                <a16:creationId xmlns:a16="http://schemas.microsoft.com/office/drawing/2014/main" id="{B996A97B-9A05-E84A-B246-402CD20BC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5D34B-6FA6-7842-86B4-77FB0C1FF2B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33426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20855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Blue1">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9/22/21</a:t>
            </a:fld>
            <a:endParaRPr lang="en-US" dirty="0"/>
          </a:p>
        </p:txBody>
      </p:sp>
      <p:sp>
        <p:nvSpPr>
          <p:cNvPr id="12"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spTree>
    <p:extLst>
      <p:ext uri="{BB962C8B-B14F-4D97-AF65-F5344CB8AC3E}">
        <p14:creationId xmlns:p14="http://schemas.microsoft.com/office/powerpoint/2010/main" val="2111783989"/>
      </p:ext>
    </p:extLst>
  </p:cSld>
  <p:clrMapOvr>
    <a:overrideClrMapping bg1="lt1" tx1="dk1" bg2="lt2" tx2="dk2" accent1="accent1" accent2="accent2" accent3="accent3" accent4="accent4" accent5="accent5" accent6="accent6" hlink="hlink" folHlink="folHlink"/>
  </p:clrMapOvr>
  <p:transition>
    <p:fade/>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Teal1">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a:xfrm>
            <a:off x="334027" y="325677"/>
            <a:ext cx="11857972" cy="6532323"/>
          </a:xfrm>
          <a:prstGeom prst="rect">
            <a:avLst/>
          </a:prstGeom>
        </p:spPr>
      </p:pic>
      <p:sp>
        <p:nvSpPr>
          <p:cNvPr id="2" name="Rectangle 1"/>
          <p:cNvSpPr/>
          <p:nvPr userDrawn="1"/>
        </p:nvSpPr>
        <p:spPr bwMode="auto">
          <a:xfrm>
            <a:off x="670561" y="0"/>
            <a:ext cx="7555913" cy="5739619"/>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9/22/21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253215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Blue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77417"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9/22/21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36444782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 Teal2">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rgbClr val="052049"/>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9/22/21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74151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Navy">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12035" y="5764696"/>
            <a:ext cx="11979965" cy="1093304"/>
          </a:xfrm>
          <a:prstGeom prst="rect">
            <a:avLst/>
          </a:prstGeom>
          <a:solidFill>
            <a:schemeClr val="bg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4" name="Title 15"/>
          <p:cNvSpPr>
            <a:spLocks noGrp="1"/>
          </p:cNvSpPr>
          <p:nvPr>
            <p:ph type="title" hasCustomPrompt="1"/>
          </p:nvPr>
        </p:nvSpPr>
        <p:spPr>
          <a:xfrm>
            <a:off x="398933" y="2504662"/>
            <a:ext cx="8188479" cy="1749284"/>
          </a:xfrm>
        </p:spPr>
        <p:txBody>
          <a:bodyPr anchor="b">
            <a:noAutofit/>
          </a:bodyPr>
          <a:lstStyle>
            <a:lvl1pPr>
              <a:defRPr sz="4800" baseline="0">
                <a:solidFill>
                  <a:schemeClr val="tx1"/>
                </a:solidFill>
                <a:latin typeface="+mj-lt"/>
              </a:defRPr>
            </a:lvl1pPr>
          </a:lstStyle>
          <a:p>
            <a:r>
              <a:rPr lang="en-US" dirty="0"/>
              <a:t>Title Here</a:t>
            </a:r>
          </a:p>
        </p:txBody>
      </p:sp>
      <p:sp>
        <p:nvSpPr>
          <p:cNvPr id="15" name="Date Placeholder 4"/>
          <p:cNvSpPr>
            <a:spLocks noGrp="1"/>
          </p:cNvSpPr>
          <p:nvPr>
            <p:ph type="dt" sz="half" idx="2"/>
          </p:nvPr>
        </p:nvSpPr>
        <p:spPr>
          <a:xfrm>
            <a:off x="425600" y="6155225"/>
            <a:ext cx="2567117" cy="238607"/>
          </a:xfrm>
          <a:prstGeom prst="rect">
            <a:avLst/>
          </a:prstGeom>
        </p:spPr>
        <p:txBody>
          <a:bodyPr vert="horz" wrap="square" lIns="91440" tIns="0" rIns="91440" bIns="0" rtlCol="0" anchor="b" anchorCtr="0">
            <a:noAutofit/>
          </a:bodyPr>
          <a:lstStyle>
            <a:lvl1pPr algn="l">
              <a:defRPr sz="1600" i="0">
                <a:solidFill>
                  <a:schemeClr val="tx1"/>
                </a:solidFill>
                <a:latin typeface="Arial" pitchFamily="34" charset="0"/>
                <a:cs typeface="Arial" pitchFamily="34" charset="0"/>
              </a:defRPr>
            </a:lvl1pPr>
          </a:lstStyle>
          <a:p>
            <a:fld id="{7CA65D26-67D5-4CD2-90EC-E629659F24B3}" type="datetime1">
              <a:rPr lang="en-US" smtClean="0"/>
              <a:pPr/>
              <a:t>9/22/21</a:t>
            </a:fld>
            <a:endParaRPr lang="en-US" dirty="0"/>
          </a:p>
        </p:txBody>
      </p:sp>
      <p:sp>
        <p:nvSpPr>
          <p:cNvPr id="17" name="Text Placeholder 3"/>
          <p:cNvSpPr>
            <a:spLocks noGrp="1"/>
          </p:cNvSpPr>
          <p:nvPr>
            <p:ph type="body" sz="quarter" idx="15" hasCustomPrompt="1"/>
          </p:nvPr>
        </p:nvSpPr>
        <p:spPr>
          <a:xfrm>
            <a:off x="403755" y="4246880"/>
            <a:ext cx="8196909" cy="677627"/>
          </a:xfrm>
          <a:prstGeom prst="rect">
            <a:avLst/>
          </a:prstGeom>
        </p:spPr>
        <p:txBody>
          <a:bodyPr>
            <a:noAutofit/>
          </a:bodyPr>
          <a:lstStyle>
            <a:lvl1pPr marL="0" indent="0" algn="l">
              <a:lnSpc>
                <a:spcPct val="100000"/>
              </a:lnSpc>
              <a:buNone/>
              <a:defRPr sz="2133" i="0">
                <a:solidFill>
                  <a:schemeClr val="tx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Text Placeholder 2"/>
          <p:cNvSpPr>
            <a:spLocks noGrp="1"/>
          </p:cNvSpPr>
          <p:nvPr>
            <p:ph type="body" sz="quarter" idx="10" hasCustomPrompt="1"/>
          </p:nvPr>
        </p:nvSpPr>
        <p:spPr>
          <a:xfrm>
            <a:off x="423458" y="5469675"/>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tx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dirty="0"/>
              <a:t>Presenter’s Name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0960" y="636103"/>
            <a:ext cx="1729936" cy="1124847"/>
          </a:xfrm>
          <a:prstGeom prst="rect">
            <a:avLst/>
          </a:prstGeom>
        </p:spPr>
      </p:pic>
    </p:spTree>
    <p:extLst>
      <p:ext uri="{BB962C8B-B14F-4D97-AF65-F5344CB8AC3E}">
        <p14:creationId xmlns:p14="http://schemas.microsoft.com/office/powerpoint/2010/main" val="796474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lide-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6" name="Title 15"/>
          <p:cNvSpPr>
            <a:spLocks noGrp="1"/>
          </p:cNvSpPr>
          <p:nvPr>
            <p:ph type="title" hasCustomPrompt="1"/>
          </p:nvPr>
        </p:nvSpPr>
        <p:spPr/>
        <p:txBody>
          <a:bodyPr anchor="b">
            <a:noAutofit/>
          </a:bodyPr>
          <a:lstStyle>
            <a:lvl1pPr>
              <a:defRPr sz="4800">
                <a:latin typeface="+mj-lt"/>
              </a:defRPr>
            </a:lvl1pPr>
          </a:lstStyle>
          <a:p>
            <a:r>
              <a:rPr lang="en-US" dirty="0"/>
              <a:t>Slide Title Here</a:t>
            </a:r>
          </a:p>
        </p:txBody>
      </p:sp>
      <p:sp>
        <p:nvSpPr>
          <p:cNvPr id="4" name="Text Placeholder 3"/>
          <p:cNvSpPr>
            <a:spLocks noGrp="1"/>
          </p:cNvSpPr>
          <p:nvPr>
            <p:ph type="body" sz="quarter" idx="15" hasCustomPrompt="1"/>
          </p:nvPr>
        </p:nvSpPr>
        <p:spPr>
          <a:xfrm>
            <a:off x="609603" y="927654"/>
            <a:ext cx="10893285" cy="47707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7"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lvl2pPr>
              <a:buClr>
                <a:schemeClr val="accent5"/>
              </a:buClr>
              <a:defRPr/>
            </a:lvl2pPr>
            <a:lvl4pPr>
              <a:buClr>
                <a:schemeClr val="accent5"/>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65624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Tree>
    <p:extLst>
      <p:ext uri="{BB962C8B-B14F-4D97-AF65-F5344CB8AC3E}">
        <p14:creationId xmlns:p14="http://schemas.microsoft.com/office/powerpoint/2010/main" val="3425359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AC3D-DC8C-4A4E-A2A0-413DBA9B1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AD967-C715-104D-BD69-EB2C2745F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C30B8-A29F-FC4C-A075-24540F1C1F75}"/>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5" name="Footer Placeholder 4">
            <a:extLst>
              <a:ext uri="{FF2B5EF4-FFF2-40B4-BE49-F238E27FC236}">
                <a16:creationId xmlns:a16="http://schemas.microsoft.com/office/drawing/2014/main" id="{FF6074AB-1292-5540-9F0D-2B8D8DD9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624D-C920-464B-B310-19032E2B928D}"/>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437161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5"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4233338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910675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 Slide-White">
    <p:bg>
      <p:bgRef idx="1001">
        <a:schemeClr val="bg1"/>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7"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9"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1"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79156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6"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35989926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6953789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Slide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1"/>
                </a:solidFill>
                <a:latin typeface="+mn-lt"/>
              </a:defRPr>
            </a:lvl1pPr>
          </a:lstStyle>
          <a:p>
            <a:pPr lvl="0"/>
            <a:r>
              <a:rPr lang="en-US" dirty="0"/>
              <a:t>Author’s Name</a:t>
            </a:r>
          </a:p>
        </p:txBody>
      </p:sp>
      <p:sp>
        <p:nvSpPr>
          <p:cNvPr id="13" name="Rectangle 12"/>
          <p:cNvSpPr/>
          <p:nvPr userDrawn="1"/>
        </p:nvSpPr>
        <p:spPr bwMode="auto">
          <a:xfrm>
            <a:off x="662608" y="2"/>
            <a:ext cx="1431235" cy="1577005"/>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1"/>
                </a:solidFill>
                <a:latin typeface="+mn-lt"/>
              </a:defRPr>
            </a:lvl1pPr>
          </a:lstStyle>
          <a:p>
            <a:pPr lvl="0"/>
            <a:r>
              <a:rPr lang="en-US" dirty="0"/>
              <a:t>Position Title</a:t>
            </a:r>
          </a:p>
        </p:txBody>
      </p:sp>
    </p:spTree>
    <p:extLst>
      <p:ext uri="{BB962C8B-B14F-4D97-AF65-F5344CB8AC3E}">
        <p14:creationId xmlns:p14="http://schemas.microsoft.com/office/powerpoint/2010/main" val="37247789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Slide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2"/>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2"/>
                </a:solidFill>
                <a:latin typeface="+mn-lt"/>
              </a:defRPr>
            </a:lvl1pPr>
          </a:lstStyle>
          <a:p>
            <a:pPr lvl="0"/>
            <a:r>
              <a:rPr lang="en-US" dirty="0"/>
              <a:t>Position Title</a:t>
            </a:r>
          </a:p>
        </p:txBody>
      </p:sp>
    </p:spTree>
    <p:extLst>
      <p:ext uri="{BB962C8B-B14F-4D97-AF65-F5344CB8AC3E}">
        <p14:creationId xmlns:p14="http://schemas.microsoft.com/office/powerpoint/2010/main" val="42575728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Slide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3"/>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3"/>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3"/>
                </a:solidFill>
                <a:latin typeface="+mn-lt"/>
              </a:defRPr>
            </a:lvl1pPr>
          </a:lstStyle>
          <a:p>
            <a:pPr lvl="0"/>
            <a:r>
              <a:rPr lang="en-US" dirty="0"/>
              <a:t>Position Title</a:t>
            </a:r>
          </a:p>
        </p:txBody>
      </p:sp>
    </p:spTree>
    <p:extLst>
      <p:ext uri="{BB962C8B-B14F-4D97-AF65-F5344CB8AC3E}">
        <p14:creationId xmlns:p14="http://schemas.microsoft.com/office/powerpoint/2010/main" val="240041055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14" name="Rectangle 13"/>
          <p:cNvSpPr/>
          <p:nvPr userDrawn="1"/>
        </p:nvSpPr>
        <p:spPr bwMode="auto">
          <a:xfrm>
            <a:off x="1" y="2363625"/>
            <a:ext cx="9402305" cy="188180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5"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33308766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18A3AC"/>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8"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8007226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3468-DB36-684C-96AE-6404CFA91DE0}"/>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7513F-60C6-484E-8DEA-756A135FA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F904D-2C8D-034A-B80B-4ADE272D655B}"/>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5" name="Footer Placeholder 4">
            <a:extLst>
              <a:ext uri="{FF2B5EF4-FFF2-40B4-BE49-F238E27FC236}">
                <a16:creationId xmlns:a16="http://schemas.microsoft.com/office/drawing/2014/main" id="{1A86D5D3-5976-3F45-BB22-E6BB9017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AB7B9-8603-B844-BFF5-3C8540D14A8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59897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90BD3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4026297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F26D04"/>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1521273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with logo_1">
    <p:bg>
      <p:bgRef idx="1001">
        <a:schemeClr val="bg2"/>
      </p:bgRef>
    </p:bg>
    <p:spTree>
      <p:nvGrpSpPr>
        <p:cNvPr id="1" name=""/>
        <p:cNvGrpSpPr/>
        <p:nvPr/>
      </p:nvGrpSpPr>
      <p:grpSpPr>
        <a:xfrm>
          <a:off x="0" y="0"/>
          <a:ext cx="0" cy="0"/>
          <a:chOff x="0" y="0"/>
          <a:chExt cx="0" cy="0"/>
        </a:xfrm>
      </p:grpSpPr>
      <p:pic>
        <p:nvPicPr>
          <p:cNvPr id="4" name="Picture 41"/>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invGray">
          <a:xfrm>
            <a:off x="5153580" y="2710217"/>
            <a:ext cx="2094721" cy="136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514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with logo_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72284" y="2513067"/>
            <a:ext cx="1832365" cy="1831867"/>
          </a:xfrm>
          <a:prstGeom prst="rect">
            <a:avLst/>
          </a:prstGeom>
        </p:spPr>
      </p:pic>
    </p:spTree>
    <p:extLst>
      <p:ext uri="{BB962C8B-B14F-4D97-AF65-F5344CB8AC3E}">
        <p14:creationId xmlns:p14="http://schemas.microsoft.com/office/powerpoint/2010/main" val="37071115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 Research">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9440" y="2687339"/>
            <a:ext cx="2153920" cy="2153920"/>
          </a:xfrm>
          <a:prstGeom prst="rect">
            <a:avLst/>
          </a:prstGeom>
        </p:spPr>
      </p:pic>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199440" y="0"/>
            <a:ext cx="3992560" cy="2687339"/>
          </a:xfrm>
          <a:prstGeom prst="rect">
            <a:avLst/>
          </a:prstGeom>
        </p:spPr>
      </p:pic>
      <p:pic>
        <p:nvPicPr>
          <p:cNvPr id="5" name="Picture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851932"/>
            <a:ext cx="8199440" cy="5006069"/>
          </a:xfrm>
          <a:prstGeom prst="rect">
            <a:avLst/>
          </a:prstGeom>
        </p:spPr>
      </p:pic>
    </p:spTree>
    <p:extLst>
      <p:ext uri="{BB962C8B-B14F-4D97-AF65-F5344CB8AC3E}">
        <p14:creationId xmlns:p14="http://schemas.microsoft.com/office/powerpoint/2010/main" val="290105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losing – Education">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1752" y="2687339"/>
            <a:ext cx="2153920" cy="2153920"/>
          </a:xfrm>
          <a:prstGeom prst="rect">
            <a:avLst/>
          </a:prstGeom>
        </p:spPr>
      </p:pic>
      <p:pic>
        <p:nvPicPr>
          <p:cNvPr id="17" name="Picture 1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3675671" cy="2687339"/>
          </a:xfrm>
          <a:prstGeom prst="rect">
            <a:avLst/>
          </a:prstGeom>
        </p:spPr>
      </p:pic>
      <p:pic>
        <p:nvPicPr>
          <p:cNvPr id="23" name="Picture 2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36540714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 Patient Car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6893" y="2687339"/>
            <a:ext cx="2153920" cy="2153920"/>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b="-1"/>
          <a:stretch/>
        </p:blipFill>
        <p:spPr>
          <a:xfrm>
            <a:off x="1" y="0"/>
            <a:ext cx="3680812" cy="2687339"/>
          </a:xfrm>
          <a:prstGeom prst="rect">
            <a:avLst/>
          </a:prstGeom>
        </p:spPr>
      </p:pic>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6161235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835F-27FA-5C4E-B9B1-6E8BCDC38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68ACE-BE24-7649-827A-6FA110731C3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57482-9F3D-F84A-9EB9-E20E0BD5D053}"/>
              </a:ext>
            </a:extLst>
          </p:cNvPr>
          <p:cNvSpPr>
            <a:spLocks noGrp="1"/>
          </p:cNvSpPr>
          <p:nvPr>
            <p:ph type="dt" sz="half" idx="10"/>
          </p:nvPr>
        </p:nvSpPr>
        <p:spPr/>
        <p:txBody>
          <a:bodyPr/>
          <a:lstStyle/>
          <a:p>
            <a:fld id="{F1482167-8811-434F-A92E-FCD7829DA7CB}" type="datetime1">
              <a:rPr lang="en-US" smtClean="0"/>
              <a:t>9/22/21</a:t>
            </a:fld>
            <a:endParaRPr lang="en-US"/>
          </a:p>
        </p:txBody>
      </p:sp>
      <p:sp>
        <p:nvSpPr>
          <p:cNvPr id="5" name="Footer Placeholder 4">
            <a:extLst>
              <a:ext uri="{FF2B5EF4-FFF2-40B4-BE49-F238E27FC236}">
                <a16:creationId xmlns:a16="http://schemas.microsoft.com/office/drawing/2014/main" id="{0397CDFC-98AB-AC42-A19A-77A15D7BC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52A75-F5DE-914E-9035-422FC25A9005}"/>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18372943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8B64C-59C5-4B43-A181-0C6D24615D8A}"/>
              </a:ext>
            </a:extLst>
          </p:cNvPr>
          <p:cNvSpPr>
            <a:spLocks noGrp="1"/>
          </p:cNvSpPr>
          <p:nvPr>
            <p:ph type="dt" sz="half" idx="10"/>
          </p:nvPr>
        </p:nvSpPr>
        <p:spPr/>
        <p:txBody>
          <a:bodyPr/>
          <a:lstStyle/>
          <a:p>
            <a:fld id="{E0DDE3D8-06A1-5448-8966-288515773649}" type="datetime1">
              <a:rPr lang="en-US" smtClean="0"/>
              <a:t>9/22/21</a:t>
            </a:fld>
            <a:endParaRPr lang="en-US"/>
          </a:p>
        </p:txBody>
      </p:sp>
      <p:sp>
        <p:nvSpPr>
          <p:cNvPr id="3" name="Footer Placeholder 2">
            <a:extLst>
              <a:ext uri="{FF2B5EF4-FFF2-40B4-BE49-F238E27FC236}">
                <a16:creationId xmlns:a16="http://schemas.microsoft.com/office/drawing/2014/main" id="{2989F1F9-760B-0342-B8ED-28068739A4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63F6CB-0E75-5A49-8914-143C33ECBAAF}"/>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3140827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132C-F38E-274C-8F7F-528457CE1B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492C5-DCAF-8C49-BD8C-E1908C0D728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3735FF0-DE4F-CE4F-9361-A64C8A32E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3D520F-BCD2-FA49-9EBE-0E0FC60BD646}"/>
              </a:ext>
            </a:extLst>
          </p:cNvPr>
          <p:cNvSpPr>
            <a:spLocks noGrp="1"/>
          </p:cNvSpPr>
          <p:nvPr>
            <p:ph type="sldNum" sz="quarter" idx="12"/>
          </p:nvPr>
        </p:nvSpPr>
        <p:spPr/>
        <p:txBody>
          <a:bodyPr/>
          <a:lstStyle/>
          <a:p>
            <a:fld id="{09B3F733-F892-8447-BC73-CE38605EE5D1}" type="slidenum">
              <a:rPr lang="en-US" smtClean="0"/>
              <a:t>‹#›</a:t>
            </a:fld>
            <a:endParaRPr lang="en-US"/>
          </a:p>
        </p:txBody>
      </p:sp>
    </p:spTree>
    <p:extLst>
      <p:ext uri="{BB962C8B-B14F-4D97-AF65-F5344CB8AC3E}">
        <p14:creationId xmlns:p14="http://schemas.microsoft.com/office/powerpoint/2010/main" val="122084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7397-8FE1-7247-B711-C498CB06A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74586-5C34-CD49-AC52-45F9097609E8}"/>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2D469-D0A3-B94A-B3A5-22849B5565A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B4A2D1-82D6-E54C-985D-93251C8B9927}"/>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6" name="Footer Placeholder 5">
            <a:extLst>
              <a:ext uri="{FF2B5EF4-FFF2-40B4-BE49-F238E27FC236}">
                <a16:creationId xmlns:a16="http://schemas.microsoft.com/office/drawing/2014/main" id="{C80FC160-F3F4-3747-BC10-CA63A879C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095CD-C5FA-AB4E-A145-FAB49471A19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0531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C0A7-35B4-5849-89A7-DC837BE5A6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80F06-F144-024B-843A-779ADFB66C8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A63DE-106E-0E48-87B7-5D28DB8B15D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47B0D-F675-1545-87D0-CB232F7BBBB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85922-F19D-B548-8F4E-594EA9C4F6A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599483-C439-EB4F-A28E-9A94F2DD2557}"/>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8" name="Footer Placeholder 7">
            <a:extLst>
              <a:ext uri="{FF2B5EF4-FFF2-40B4-BE49-F238E27FC236}">
                <a16:creationId xmlns:a16="http://schemas.microsoft.com/office/drawing/2014/main" id="{294AD55B-96D1-6D49-8D5D-54D752DF9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FAAFA-237E-EB45-A271-0C2E1C0E3F1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68478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9256-BC73-FC48-B5EA-79E7B07434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D0EF3-152B-BA46-9696-1BBD4B7457E0}"/>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4" name="Footer Placeholder 3">
            <a:extLst>
              <a:ext uri="{FF2B5EF4-FFF2-40B4-BE49-F238E27FC236}">
                <a16:creationId xmlns:a16="http://schemas.microsoft.com/office/drawing/2014/main" id="{01B4F746-7004-BE4A-8B4E-A408C9C2A4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FB101-6E54-2343-873B-95C3B1850887}"/>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998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12608-C0F2-2643-961E-757C12BB9B3B}"/>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3" name="Footer Placeholder 2">
            <a:extLst>
              <a:ext uri="{FF2B5EF4-FFF2-40B4-BE49-F238E27FC236}">
                <a16:creationId xmlns:a16="http://schemas.microsoft.com/office/drawing/2014/main" id="{8647D951-F4D4-6C48-96CE-E10EC87AD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45398-1BE5-B84F-BE8A-73C37D37416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99444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4864-DEF7-E045-AD2B-A3A971C56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1709A-1BA2-4149-A424-B54AB293A37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5DC2B4-A655-F846-80F0-67AE3C61F0F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6156-F984-6644-919D-A7B9EF95680F}"/>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6" name="Footer Placeholder 5">
            <a:extLst>
              <a:ext uri="{FF2B5EF4-FFF2-40B4-BE49-F238E27FC236}">
                <a16:creationId xmlns:a16="http://schemas.microsoft.com/office/drawing/2014/main" id="{A6F185AB-B37D-8A43-A7E2-C49534C0D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F8192-85AA-1448-9862-2B279D16623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8722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BB51-ADD1-894E-8D00-20BACE5A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D9BD4E-6022-0E4A-9D2B-2FD8CC2EA40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3DE319B-1DA9-094D-97FB-62D3B10483E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0F60A-0D7E-C14C-A6B4-D248D392C416}"/>
              </a:ext>
            </a:extLst>
          </p:cNvPr>
          <p:cNvSpPr>
            <a:spLocks noGrp="1"/>
          </p:cNvSpPr>
          <p:nvPr>
            <p:ph type="dt" sz="half" idx="10"/>
          </p:nvPr>
        </p:nvSpPr>
        <p:spPr/>
        <p:txBody>
          <a:bodyPr/>
          <a:lstStyle/>
          <a:p>
            <a:fld id="{7BFB377E-53ED-FE4D-83F9-4165E39010D6}" type="datetimeFigureOut">
              <a:rPr lang="en-US" smtClean="0"/>
              <a:t>9/22/21</a:t>
            </a:fld>
            <a:endParaRPr lang="en-US"/>
          </a:p>
        </p:txBody>
      </p:sp>
      <p:sp>
        <p:nvSpPr>
          <p:cNvPr id="6" name="Footer Placeholder 5">
            <a:extLst>
              <a:ext uri="{FF2B5EF4-FFF2-40B4-BE49-F238E27FC236}">
                <a16:creationId xmlns:a16="http://schemas.microsoft.com/office/drawing/2014/main" id="{7CBFC7A5-2FAF-994C-B8EF-754F2D9EA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60350-8AB7-7B4B-BBDC-C403555B76B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5431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B83D8-3862-3B4F-B78C-6D9FE413C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A82B5-1E8A-0441-B89F-A34D0B92BA31}"/>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BD84-F7B1-234A-8ADD-4C6E14DD3A3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B377E-53ED-FE4D-83F9-4165E39010D6}" type="datetimeFigureOut">
              <a:rPr lang="en-US" smtClean="0"/>
              <a:t>9/22/21</a:t>
            </a:fld>
            <a:endParaRPr lang="en-US"/>
          </a:p>
        </p:txBody>
      </p:sp>
      <p:sp>
        <p:nvSpPr>
          <p:cNvPr id="5" name="Footer Placeholder 4">
            <a:extLst>
              <a:ext uri="{FF2B5EF4-FFF2-40B4-BE49-F238E27FC236}">
                <a16:creationId xmlns:a16="http://schemas.microsoft.com/office/drawing/2014/main" id="{632FBA78-4B80-6D4E-BAA7-0F0C2AA2DC8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E6F85-B1A9-3140-A133-5436DC05B406}"/>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1C075-7610-A544-99C6-586F0A3FA752}" type="slidenum">
              <a:rPr lang="en-US" smtClean="0"/>
              <a:t>‹#›</a:t>
            </a:fld>
            <a:endParaRPr lang="en-US"/>
          </a:p>
        </p:txBody>
      </p:sp>
    </p:spTree>
    <p:extLst>
      <p:ext uri="{BB962C8B-B14F-4D97-AF65-F5344CB8AC3E}">
        <p14:creationId xmlns:p14="http://schemas.microsoft.com/office/powerpoint/2010/main" val="762367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1"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80" y="425001"/>
            <a:ext cx="10898107" cy="611449"/>
          </a:xfrm>
          <a:prstGeom prst="rect">
            <a:avLst/>
          </a:prstGeom>
        </p:spPr>
        <p:txBody>
          <a:bodyPr vert="horz" wrap="square" lIns="91440" tIns="45720" rIns="91440" bIns="45720" rtlCol="0" anchor="b" anchorCtr="0">
            <a:normAutofit/>
          </a:bodyPr>
          <a:lstStyle/>
          <a:p>
            <a:r>
              <a:rPr lang="en-US" dirty="0"/>
              <a:t>Slide Title Here</a:t>
            </a:r>
          </a:p>
        </p:txBody>
      </p:sp>
      <p:sp>
        <p:nvSpPr>
          <p:cNvPr id="11" name="Footer Placeholder 5"/>
          <p:cNvSpPr>
            <a:spLocks noGrp="1"/>
          </p:cNvSpPr>
          <p:nvPr>
            <p:ph type="ftr" sz="quarter" idx="3"/>
          </p:nvPr>
        </p:nvSpPr>
        <p:spPr>
          <a:xfrm>
            <a:off x="730867" y="6470129"/>
            <a:ext cx="5747876" cy="137980"/>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r>
              <a:rPr lang="en-US"/>
              <a:t>UCSF | Health</a:t>
            </a:r>
            <a:endParaRPr lang="en-US" dirty="0"/>
          </a:p>
        </p:txBody>
      </p:sp>
      <p:sp>
        <p:nvSpPr>
          <p:cNvPr id="12" name="Slide Number Placeholder 6"/>
          <p:cNvSpPr>
            <a:spLocks noGrp="1"/>
          </p:cNvSpPr>
          <p:nvPr>
            <p:ph type="sldNum" sz="quarter" idx="4"/>
          </p:nvPr>
        </p:nvSpPr>
        <p:spPr>
          <a:xfrm>
            <a:off x="362808" y="6453505"/>
            <a:ext cx="328081" cy="155233"/>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fld id="{7BCC8D0D-EAEC-449D-9161-023DFF90F2E2}" type="slidenum">
              <a:rPr lang="en-US" smtClean="0"/>
              <a:pPr/>
              <a:t>‹#›</a:t>
            </a:fld>
            <a:endParaRPr lang="en-US" dirty="0"/>
          </a:p>
        </p:txBody>
      </p:sp>
      <p:cxnSp>
        <p:nvCxnSpPr>
          <p:cNvPr id="36" name="Straight Connector 35"/>
          <p:cNvCxnSpPr/>
          <p:nvPr/>
        </p:nvCxnSpPr>
        <p:spPr>
          <a:xfrm>
            <a:off x="486834" y="6250080"/>
            <a:ext cx="11218333" cy="0"/>
          </a:xfrm>
          <a:prstGeom prst="line">
            <a:avLst/>
          </a:prstGeom>
          <a:noFill/>
          <a:ln w="3175" cap="flat">
            <a:solidFill>
              <a:srgbClr val="052049"/>
            </a:solidFill>
            <a:prstDash val="solid"/>
            <a:miter lim="800000"/>
            <a:headEnd/>
            <a:tailEnd/>
          </a:ln>
          <a:extLst>
            <a:ext uri="{909E8E84-426E-40DD-AFC4-6F175D3DCCD1}">
              <a14:hiddenFill xmlns:a14="http://schemas.microsoft.com/office/drawing/2010/main">
                <a:noFill/>
              </a14:hiddenFill>
            </a:ext>
          </a:extLst>
        </p:spPr>
      </p:cxnSp>
      <p:cxnSp>
        <p:nvCxnSpPr>
          <p:cNvPr id="9" name="Straight Connector 8"/>
          <p:cNvCxnSpPr/>
          <p:nvPr userDrawn="1"/>
        </p:nvCxnSpPr>
        <p:spPr>
          <a:xfrm>
            <a:off x="370417" y="6250080"/>
            <a:ext cx="11460480" cy="0"/>
          </a:xfrm>
          <a:prstGeom prst="line">
            <a:avLst/>
          </a:prstGeom>
          <a:noFill/>
          <a:ln w="3175" cap="flat">
            <a:solidFill>
              <a:schemeClr val="tx1"/>
            </a:solidFill>
            <a:prstDash val="solid"/>
            <a:miter lim="800000"/>
            <a:headEnd/>
            <a:tailEnd/>
          </a:ln>
          <a:extLst>
            <a:ext uri="{909E8E84-426E-40DD-AFC4-6F175D3DCCD1}">
              <a14:hiddenFill xmlns:a14="http://schemas.microsoft.com/office/drawing/2010/main">
                <a:noFill/>
              </a14:hiddenFill>
            </a:ext>
          </a:extLst>
        </p:spPr>
      </p:cxnSp>
      <p:sp>
        <p:nvSpPr>
          <p:cNvPr id="13" name="Freeform 77"/>
          <p:cNvSpPr>
            <a:spLocks/>
          </p:cNvSpPr>
          <p:nvPr userDrawn="1"/>
        </p:nvSpPr>
        <p:spPr bwMode="auto">
          <a:xfrm>
            <a:off x="11190818" y="6400800"/>
            <a:ext cx="641349" cy="308099"/>
          </a:xfrm>
          <a:custGeom>
            <a:avLst/>
            <a:gdLst>
              <a:gd name="T0" fmla="*/ 350 w 350"/>
              <a:gd name="T1" fmla="*/ 52 h 168"/>
              <a:gd name="T2" fmla="*/ 270 w 350"/>
              <a:gd name="T3" fmla="*/ 130 h 168"/>
              <a:gd name="T4" fmla="*/ 240 w 350"/>
              <a:gd name="T5" fmla="*/ 100 h 168"/>
              <a:gd name="T6" fmla="*/ 205 w 350"/>
              <a:gd name="T7" fmla="*/ 91 h 168"/>
              <a:gd name="T8" fmla="*/ 201 w 350"/>
              <a:gd name="T9" fmla="*/ 86 h 168"/>
              <a:gd name="T10" fmla="*/ 200 w 350"/>
              <a:gd name="T11" fmla="*/ 82 h 168"/>
              <a:gd name="T12" fmla="*/ 203 w 350"/>
              <a:gd name="T13" fmla="*/ 73 h 168"/>
              <a:gd name="T14" fmla="*/ 203 w 350"/>
              <a:gd name="T15" fmla="*/ 73 h 168"/>
              <a:gd name="T16" fmla="*/ 205 w 350"/>
              <a:gd name="T17" fmla="*/ 72 h 168"/>
              <a:gd name="T18" fmla="*/ 234 w 350"/>
              <a:gd name="T19" fmla="*/ 71 h 168"/>
              <a:gd name="T20" fmla="*/ 266 w 350"/>
              <a:gd name="T21" fmla="*/ 85 h 168"/>
              <a:gd name="T22" fmla="*/ 222 w 350"/>
              <a:gd name="T23" fmla="*/ 48 h 168"/>
              <a:gd name="T24" fmla="*/ 179 w 350"/>
              <a:gd name="T25" fmla="*/ 73 h 168"/>
              <a:gd name="T26" fmla="*/ 178 w 350"/>
              <a:gd name="T27" fmla="*/ 76 h 168"/>
              <a:gd name="T28" fmla="*/ 122 w 350"/>
              <a:gd name="T29" fmla="*/ 60 h 168"/>
              <a:gd name="T30" fmla="*/ 178 w 350"/>
              <a:gd name="T31" fmla="*/ 41 h 168"/>
              <a:gd name="T32" fmla="*/ 153 w 350"/>
              <a:gd name="T33" fmla="*/ 0 h 168"/>
              <a:gd name="T34" fmla="*/ 97 w 350"/>
              <a:gd name="T35" fmla="*/ 2 h 168"/>
              <a:gd name="T36" fmla="*/ 72 w 350"/>
              <a:gd name="T37" fmla="*/ 73 h 168"/>
              <a:gd name="T38" fmla="*/ 25 w 350"/>
              <a:gd name="T39" fmla="*/ 73 h 168"/>
              <a:gd name="T40" fmla="*/ 0 w 350"/>
              <a:gd name="T41" fmla="*/ 2 h 168"/>
              <a:gd name="T42" fmla="*/ 48 w 350"/>
              <a:gd name="T43" fmla="*/ 119 h 168"/>
              <a:gd name="T44" fmla="*/ 97 w 350"/>
              <a:gd name="T45" fmla="*/ 64 h 168"/>
              <a:gd name="T46" fmla="*/ 187 w 350"/>
              <a:gd name="T47" fmla="*/ 107 h 168"/>
              <a:gd name="T48" fmla="*/ 214 w 350"/>
              <a:gd name="T49" fmla="*/ 117 h 168"/>
              <a:gd name="T50" fmla="*/ 242 w 350"/>
              <a:gd name="T51" fmla="*/ 125 h 168"/>
              <a:gd name="T52" fmla="*/ 237 w 350"/>
              <a:gd name="T53" fmla="*/ 147 h 168"/>
              <a:gd name="T54" fmla="*/ 203 w 350"/>
              <a:gd name="T55" fmla="*/ 141 h 168"/>
              <a:gd name="T56" fmla="*/ 176 w 350"/>
              <a:gd name="T57" fmla="*/ 130 h 168"/>
              <a:gd name="T58" fmla="*/ 224 w 350"/>
              <a:gd name="T59" fmla="*/ 168 h 168"/>
              <a:gd name="T60" fmla="*/ 270 w 350"/>
              <a:gd name="T61" fmla="*/ 134 h 168"/>
              <a:gd name="T62" fmla="*/ 295 w 350"/>
              <a:gd name="T63" fmla="*/ 166 h 168"/>
              <a:gd name="T64" fmla="*/ 343 w 350"/>
              <a:gd name="T65" fmla="*/ 119 h 168"/>
              <a:gd name="T66" fmla="*/ 295 w 350"/>
              <a:gd name="T67" fmla="*/ 99 h 168"/>
              <a:gd name="T68" fmla="*/ 350 w 350"/>
              <a:gd name="T69" fmla="*/ 7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0" h="168">
                <a:moveTo>
                  <a:pt x="350" y="73"/>
                </a:moveTo>
                <a:cubicBezTo>
                  <a:pt x="350" y="52"/>
                  <a:pt x="350" y="52"/>
                  <a:pt x="350" y="52"/>
                </a:cubicBezTo>
                <a:cubicBezTo>
                  <a:pt x="270" y="52"/>
                  <a:pt x="270" y="52"/>
                  <a:pt x="270" y="52"/>
                </a:cubicBezTo>
                <a:cubicBezTo>
                  <a:pt x="270" y="130"/>
                  <a:pt x="270" y="130"/>
                  <a:pt x="270" y="130"/>
                </a:cubicBezTo>
                <a:cubicBezTo>
                  <a:pt x="269" y="121"/>
                  <a:pt x="266" y="114"/>
                  <a:pt x="260" y="109"/>
                </a:cubicBezTo>
                <a:cubicBezTo>
                  <a:pt x="255" y="105"/>
                  <a:pt x="249" y="102"/>
                  <a:pt x="240" y="100"/>
                </a:cubicBezTo>
                <a:cubicBezTo>
                  <a:pt x="220" y="96"/>
                  <a:pt x="220" y="96"/>
                  <a:pt x="220" y="96"/>
                </a:cubicBezTo>
                <a:cubicBezTo>
                  <a:pt x="213" y="94"/>
                  <a:pt x="208" y="92"/>
                  <a:pt x="205" y="91"/>
                </a:cubicBezTo>
                <a:cubicBezTo>
                  <a:pt x="203" y="90"/>
                  <a:pt x="201" y="88"/>
                  <a:pt x="201" y="86"/>
                </a:cubicBezTo>
                <a:cubicBezTo>
                  <a:pt x="201" y="86"/>
                  <a:pt x="201" y="86"/>
                  <a:pt x="201" y="86"/>
                </a:cubicBezTo>
                <a:cubicBezTo>
                  <a:pt x="201" y="86"/>
                  <a:pt x="201" y="86"/>
                  <a:pt x="201" y="86"/>
                </a:cubicBezTo>
                <a:cubicBezTo>
                  <a:pt x="200" y="85"/>
                  <a:pt x="200" y="83"/>
                  <a:pt x="200" y="82"/>
                </a:cubicBezTo>
                <a:cubicBezTo>
                  <a:pt x="200" y="78"/>
                  <a:pt x="201" y="75"/>
                  <a:pt x="203" y="73"/>
                </a:cubicBezTo>
                <a:cubicBezTo>
                  <a:pt x="203" y="73"/>
                  <a:pt x="203" y="73"/>
                  <a:pt x="203" y="73"/>
                </a:cubicBezTo>
                <a:cubicBezTo>
                  <a:pt x="203" y="73"/>
                  <a:pt x="203" y="73"/>
                  <a:pt x="203" y="73"/>
                </a:cubicBezTo>
                <a:cubicBezTo>
                  <a:pt x="203" y="73"/>
                  <a:pt x="203" y="73"/>
                  <a:pt x="203" y="73"/>
                </a:cubicBezTo>
                <a:cubicBezTo>
                  <a:pt x="203" y="73"/>
                  <a:pt x="203" y="73"/>
                  <a:pt x="203" y="73"/>
                </a:cubicBezTo>
                <a:cubicBezTo>
                  <a:pt x="204" y="72"/>
                  <a:pt x="205" y="72"/>
                  <a:pt x="205" y="72"/>
                </a:cubicBezTo>
                <a:cubicBezTo>
                  <a:pt x="209" y="69"/>
                  <a:pt x="214" y="68"/>
                  <a:pt x="220" y="68"/>
                </a:cubicBezTo>
                <a:cubicBezTo>
                  <a:pt x="226" y="68"/>
                  <a:pt x="231" y="69"/>
                  <a:pt x="234" y="71"/>
                </a:cubicBezTo>
                <a:cubicBezTo>
                  <a:pt x="240" y="74"/>
                  <a:pt x="243" y="78"/>
                  <a:pt x="243" y="85"/>
                </a:cubicBezTo>
                <a:cubicBezTo>
                  <a:pt x="266" y="85"/>
                  <a:pt x="266" y="85"/>
                  <a:pt x="266" y="85"/>
                </a:cubicBezTo>
                <a:cubicBezTo>
                  <a:pt x="266" y="73"/>
                  <a:pt x="261" y="64"/>
                  <a:pt x="253" y="58"/>
                </a:cubicBezTo>
                <a:cubicBezTo>
                  <a:pt x="244" y="51"/>
                  <a:pt x="234" y="48"/>
                  <a:pt x="222" y="48"/>
                </a:cubicBezTo>
                <a:cubicBezTo>
                  <a:pt x="207" y="48"/>
                  <a:pt x="196" y="52"/>
                  <a:pt x="189" y="58"/>
                </a:cubicBezTo>
                <a:cubicBezTo>
                  <a:pt x="184" y="62"/>
                  <a:pt x="181" y="67"/>
                  <a:pt x="179" y="73"/>
                </a:cubicBezTo>
                <a:cubicBezTo>
                  <a:pt x="179" y="73"/>
                  <a:pt x="179" y="73"/>
                  <a:pt x="179" y="73"/>
                </a:cubicBezTo>
                <a:cubicBezTo>
                  <a:pt x="179" y="74"/>
                  <a:pt x="179" y="75"/>
                  <a:pt x="178" y="76"/>
                </a:cubicBezTo>
                <a:cubicBezTo>
                  <a:pt x="176" y="89"/>
                  <a:pt x="167" y="98"/>
                  <a:pt x="153" y="98"/>
                </a:cubicBezTo>
                <a:cubicBezTo>
                  <a:pt x="131" y="98"/>
                  <a:pt x="122" y="79"/>
                  <a:pt x="122" y="60"/>
                </a:cubicBezTo>
                <a:cubicBezTo>
                  <a:pt x="122" y="40"/>
                  <a:pt x="131" y="21"/>
                  <a:pt x="153" y="21"/>
                </a:cubicBezTo>
                <a:cubicBezTo>
                  <a:pt x="166" y="21"/>
                  <a:pt x="176" y="29"/>
                  <a:pt x="178" y="41"/>
                </a:cubicBezTo>
                <a:cubicBezTo>
                  <a:pt x="202" y="41"/>
                  <a:pt x="202" y="41"/>
                  <a:pt x="202" y="41"/>
                </a:cubicBezTo>
                <a:cubicBezTo>
                  <a:pt x="199" y="14"/>
                  <a:pt x="178" y="0"/>
                  <a:pt x="153" y="0"/>
                </a:cubicBezTo>
                <a:cubicBezTo>
                  <a:pt x="119" y="0"/>
                  <a:pt x="99" y="24"/>
                  <a:pt x="97" y="55"/>
                </a:cubicBezTo>
                <a:cubicBezTo>
                  <a:pt x="97" y="2"/>
                  <a:pt x="97" y="2"/>
                  <a:pt x="97" y="2"/>
                </a:cubicBezTo>
                <a:cubicBezTo>
                  <a:pt x="72" y="2"/>
                  <a:pt x="72" y="2"/>
                  <a:pt x="72" y="2"/>
                </a:cubicBezTo>
                <a:cubicBezTo>
                  <a:pt x="72" y="73"/>
                  <a:pt x="72" y="73"/>
                  <a:pt x="72" y="73"/>
                </a:cubicBezTo>
                <a:cubicBezTo>
                  <a:pt x="72" y="90"/>
                  <a:pt x="66" y="98"/>
                  <a:pt x="48" y="98"/>
                </a:cubicBezTo>
                <a:cubicBezTo>
                  <a:pt x="28" y="98"/>
                  <a:pt x="25" y="86"/>
                  <a:pt x="25" y="73"/>
                </a:cubicBezTo>
                <a:cubicBezTo>
                  <a:pt x="25" y="2"/>
                  <a:pt x="25" y="2"/>
                  <a:pt x="25" y="2"/>
                </a:cubicBezTo>
                <a:cubicBezTo>
                  <a:pt x="0" y="2"/>
                  <a:pt x="0" y="2"/>
                  <a:pt x="0" y="2"/>
                </a:cubicBezTo>
                <a:cubicBezTo>
                  <a:pt x="0" y="73"/>
                  <a:pt x="0" y="73"/>
                  <a:pt x="0" y="73"/>
                </a:cubicBezTo>
                <a:cubicBezTo>
                  <a:pt x="0" y="104"/>
                  <a:pt x="18" y="119"/>
                  <a:pt x="48" y="119"/>
                </a:cubicBezTo>
                <a:cubicBezTo>
                  <a:pt x="79" y="119"/>
                  <a:pt x="97" y="104"/>
                  <a:pt x="97" y="73"/>
                </a:cubicBezTo>
                <a:cubicBezTo>
                  <a:pt x="97" y="64"/>
                  <a:pt x="97" y="64"/>
                  <a:pt x="97" y="64"/>
                </a:cubicBezTo>
                <a:cubicBezTo>
                  <a:pt x="99" y="95"/>
                  <a:pt x="119" y="119"/>
                  <a:pt x="153" y="119"/>
                </a:cubicBezTo>
                <a:cubicBezTo>
                  <a:pt x="167" y="119"/>
                  <a:pt x="179" y="115"/>
                  <a:pt x="187" y="107"/>
                </a:cubicBezTo>
                <a:cubicBezTo>
                  <a:pt x="188" y="107"/>
                  <a:pt x="189" y="108"/>
                  <a:pt x="189" y="108"/>
                </a:cubicBezTo>
                <a:cubicBezTo>
                  <a:pt x="194" y="111"/>
                  <a:pt x="202" y="114"/>
                  <a:pt x="214" y="117"/>
                </a:cubicBezTo>
                <a:cubicBezTo>
                  <a:pt x="226" y="119"/>
                  <a:pt x="226" y="119"/>
                  <a:pt x="226" y="119"/>
                </a:cubicBezTo>
                <a:cubicBezTo>
                  <a:pt x="234" y="121"/>
                  <a:pt x="239" y="123"/>
                  <a:pt x="242" y="125"/>
                </a:cubicBezTo>
                <a:cubicBezTo>
                  <a:pt x="245" y="127"/>
                  <a:pt x="247" y="130"/>
                  <a:pt x="247" y="133"/>
                </a:cubicBezTo>
                <a:cubicBezTo>
                  <a:pt x="247" y="140"/>
                  <a:pt x="244" y="144"/>
                  <a:pt x="237" y="147"/>
                </a:cubicBezTo>
                <a:cubicBezTo>
                  <a:pt x="233" y="148"/>
                  <a:pt x="229" y="148"/>
                  <a:pt x="223" y="148"/>
                </a:cubicBezTo>
                <a:cubicBezTo>
                  <a:pt x="213" y="148"/>
                  <a:pt x="207" y="146"/>
                  <a:pt x="203" y="141"/>
                </a:cubicBezTo>
                <a:cubicBezTo>
                  <a:pt x="201" y="139"/>
                  <a:pt x="199" y="135"/>
                  <a:pt x="198" y="130"/>
                </a:cubicBezTo>
                <a:cubicBezTo>
                  <a:pt x="176" y="130"/>
                  <a:pt x="176" y="130"/>
                  <a:pt x="176" y="130"/>
                </a:cubicBezTo>
                <a:cubicBezTo>
                  <a:pt x="176" y="142"/>
                  <a:pt x="180" y="151"/>
                  <a:pt x="189" y="158"/>
                </a:cubicBezTo>
                <a:cubicBezTo>
                  <a:pt x="197" y="164"/>
                  <a:pt x="209" y="168"/>
                  <a:pt x="224" y="168"/>
                </a:cubicBezTo>
                <a:cubicBezTo>
                  <a:pt x="239" y="168"/>
                  <a:pt x="250" y="164"/>
                  <a:pt x="258" y="158"/>
                </a:cubicBezTo>
                <a:cubicBezTo>
                  <a:pt x="265" y="151"/>
                  <a:pt x="269" y="143"/>
                  <a:pt x="270" y="134"/>
                </a:cubicBezTo>
                <a:cubicBezTo>
                  <a:pt x="270" y="166"/>
                  <a:pt x="270" y="166"/>
                  <a:pt x="270" y="166"/>
                </a:cubicBezTo>
                <a:cubicBezTo>
                  <a:pt x="295" y="166"/>
                  <a:pt x="295" y="166"/>
                  <a:pt x="295" y="166"/>
                </a:cubicBezTo>
                <a:cubicBezTo>
                  <a:pt x="295" y="119"/>
                  <a:pt x="295" y="119"/>
                  <a:pt x="295" y="119"/>
                </a:cubicBezTo>
                <a:cubicBezTo>
                  <a:pt x="343" y="119"/>
                  <a:pt x="343" y="119"/>
                  <a:pt x="343" y="119"/>
                </a:cubicBezTo>
                <a:cubicBezTo>
                  <a:pt x="343" y="99"/>
                  <a:pt x="343" y="99"/>
                  <a:pt x="343" y="99"/>
                </a:cubicBezTo>
                <a:cubicBezTo>
                  <a:pt x="295" y="99"/>
                  <a:pt x="295" y="99"/>
                  <a:pt x="295" y="99"/>
                </a:cubicBezTo>
                <a:cubicBezTo>
                  <a:pt x="295" y="73"/>
                  <a:pt x="295" y="73"/>
                  <a:pt x="295" y="73"/>
                </a:cubicBezTo>
                <a:lnTo>
                  <a:pt x="350" y="73"/>
                </a:ln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Text Placeholder 3"/>
          <p:cNvSpPr>
            <a:spLocks noGrp="1"/>
          </p:cNvSpPr>
          <p:nvPr>
            <p:ph type="body"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326151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Lst>
  <p:transition>
    <p:fade/>
  </p:transition>
  <p:hf hdr="0"/>
  <p:txStyles>
    <p:titleStyle>
      <a:lvl1pPr algn="l" defTabSz="1219170" rtl="0" eaLnBrk="1" latinLnBrk="0" hangingPunct="1">
        <a:lnSpc>
          <a:spcPct val="85000"/>
        </a:lnSpc>
        <a:spcBef>
          <a:spcPct val="0"/>
        </a:spcBef>
        <a:buNone/>
        <a:defRPr lang="en-US" sz="3733" b="0" kern="1200" cap="none" spc="0" baseline="0" dirty="0" smtClean="0">
          <a:solidFill>
            <a:schemeClr val="tx1"/>
          </a:solidFill>
          <a:latin typeface="+mj-lt"/>
          <a:ea typeface="+mj-ea"/>
          <a:cs typeface="Arial" pitchFamily="34" charset="0"/>
        </a:defRPr>
      </a:lvl1pPr>
    </p:titleStyle>
    <p:bodyStyle>
      <a:lvl1pPr marL="393690" indent="-393690"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933" b="0" kern="1200" dirty="0" smtClean="0">
          <a:solidFill>
            <a:schemeClr val="tx1"/>
          </a:solidFill>
          <a:latin typeface="+mn-lt"/>
          <a:ea typeface="+mn-ea"/>
          <a:cs typeface="+mn-cs"/>
        </a:defRPr>
      </a:lvl1pPr>
      <a:lvl2pPr marL="772565" indent="-378875"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667" b="0" kern="1200" dirty="0" smtClean="0">
          <a:solidFill>
            <a:schemeClr val="tx1"/>
          </a:solidFill>
          <a:latin typeface="+mn-lt"/>
          <a:ea typeface="+mn-ea"/>
          <a:cs typeface="+mn-cs"/>
        </a:defRPr>
      </a:lvl2pPr>
      <a:lvl3pPr marL="1075240" indent="-302676"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400" b="0" kern="1200" dirty="0" smtClean="0">
          <a:solidFill>
            <a:schemeClr val="tx1"/>
          </a:solidFill>
          <a:latin typeface="+mn-lt"/>
          <a:ea typeface="+mn-ea"/>
          <a:cs typeface="+mn-cs"/>
        </a:defRPr>
      </a:lvl3pPr>
      <a:lvl4pPr marL="1371566" indent="-296326"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133" b="0" kern="1200" dirty="0" smtClean="0">
          <a:solidFill>
            <a:schemeClr val="tx1"/>
          </a:solidFill>
          <a:latin typeface="+mn-lt"/>
          <a:ea typeface="+mn-ea"/>
          <a:cs typeface="+mn-cs"/>
        </a:defRPr>
      </a:lvl4pPr>
      <a:lvl5pPr marL="1750440" indent="-302676" algn="l" defTabSz="853419" rtl="0" eaLnBrk="1" latinLnBrk="0" hangingPunct="1">
        <a:lnSpc>
          <a:spcPct val="200000"/>
        </a:lnSpc>
        <a:spcBef>
          <a:spcPts val="0"/>
        </a:spcBef>
        <a:buClr>
          <a:srgbClr val="18A3AC"/>
        </a:buClr>
        <a:buSzPct val="80000"/>
        <a:buFont typeface="Wingdings" charset="2"/>
        <a:buChar char="§"/>
        <a:defRPr lang="en-US" sz="2667" b="0" kern="1200" dirty="0">
          <a:solidFill>
            <a:schemeClr val="tx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youtube.com/watch?v=eWmxM79-z3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support.gather.town/help/browser-settings-and-permiss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436E9B-FF7E-3441-AC26-0AFC77E5CCEA}"/>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A01720A6-D800-C341-88A8-20599E7869F1}"/>
              </a:ext>
            </a:extLst>
          </p:cNvPr>
          <p:cNvSpPr>
            <a:spLocks noGrp="1"/>
          </p:cNvSpPr>
          <p:nvPr>
            <p:ph type="sldNum" sz="quarter" idx="12"/>
          </p:nvPr>
        </p:nvSpPr>
        <p:spPr/>
        <p:txBody>
          <a:bodyPr/>
          <a:lstStyle/>
          <a:p>
            <a:fld id="{1529993C-42E9-7A47-A707-A40C22FBC595}" type="slidenum">
              <a:rPr lang="en-US" smtClean="0"/>
              <a:t>1</a:t>
            </a:fld>
            <a:endParaRPr lang="en-US"/>
          </a:p>
        </p:txBody>
      </p:sp>
      <p:sp>
        <p:nvSpPr>
          <p:cNvPr id="4" name="Rectangle 3">
            <a:extLst>
              <a:ext uri="{FF2B5EF4-FFF2-40B4-BE49-F238E27FC236}">
                <a16:creationId xmlns:a16="http://schemas.microsoft.com/office/drawing/2014/main" id="{176FDB38-0D67-6442-A0A7-9F88D380D6D9}"/>
              </a:ext>
            </a:extLst>
          </p:cNvPr>
          <p:cNvSpPr/>
          <p:nvPr/>
        </p:nvSpPr>
        <p:spPr>
          <a:xfrm>
            <a:off x="0" y="0"/>
            <a:ext cx="12192000" cy="6858000"/>
          </a:xfrm>
          <a:prstGeom prst="rect">
            <a:avLst/>
          </a:prstGeom>
          <a:solidFill>
            <a:srgbClr val="112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C71E677-0CBB-9D4C-A649-00D1D1887340}"/>
              </a:ext>
            </a:extLst>
          </p:cNvPr>
          <p:cNvGrpSpPr/>
          <p:nvPr/>
        </p:nvGrpSpPr>
        <p:grpSpPr>
          <a:xfrm>
            <a:off x="345738" y="1857399"/>
            <a:ext cx="11500527" cy="2810828"/>
            <a:chOff x="423741" y="2336392"/>
            <a:chExt cx="3356919" cy="2810827"/>
          </a:xfrm>
        </p:grpSpPr>
        <p:sp>
          <p:nvSpPr>
            <p:cNvPr id="7" name="TextBox 6">
              <a:extLst>
                <a:ext uri="{FF2B5EF4-FFF2-40B4-BE49-F238E27FC236}">
                  <a16:creationId xmlns:a16="http://schemas.microsoft.com/office/drawing/2014/main" id="{89268938-0E8B-A541-9E7E-733421F56448}"/>
                </a:ext>
              </a:extLst>
            </p:cNvPr>
            <p:cNvSpPr txBox="1"/>
            <p:nvPr/>
          </p:nvSpPr>
          <p:spPr>
            <a:xfrm>
              <a:off x="423741" y="2336392"/>
              <a:ext cx="3112783" cy="2123657"/>
            </a:xfrm>
            <a:prstGeom prst="rect">
              <a:avLst/>
            </a:prstGeom>
            <a:noFill/>
          </p:spPr>
          <p:txBody>
            <a:bodyPr wrap="square" rtlCol="0" anchor="ctr">
              <a:spAutoFit/>
            </a:bodyPr>
            <a:lstStyle/>
            <a:p>
              <a:r>
                <a:rPr lang="en-US" sz="6600" b="1" dirty="0">
                  <a:solidFill>
                    <a:schemeClr val="bg1"/>
                  </a:solidFill>
                  <a:latin typeface="Arial Nova" panose="020B0504020202020204" pitchFamily="34" charset="0"/>
                  <a:ea typeface="Helvetica Neue" panose="02000503000000020004" pitchFamily="2" charset="0"/>
                  <a:cs typeface="Helvetica Neue" panose="02000503000000020004" pitchFamily="2" charset="0"/>
                </a:rPr>
                <a:t>Welcome to</a:t>
              </a:r>
            </a:p>
            <a:p>
              <a:r>
                <a:rPr lang="en-US" sz="6600" b="1" dirty="0">
                  <a:solidFill>
                    <a:schemeClr val="bg1"/>
                  </a:solidFill>
                  <a:latin typeface="Arial Nova" panose="020B0504020202020204" pitchFamily="34" charset="0"/>
                  <a:ea typeface="Helvetica Neue" panose="02000503000000020004" pitchFamily="2" charset="0"/>
                  <a:cs typeface="Helvetica Neue" panose="02000503000000020004" pitchFamily="2" charset="0"/>
                </a:rPr>
                <a:t>Hacky Hour!</a:t>
              </a:r>
            </a:p>
          </p:txBody>
        </p:sp>
        <p:sp>
          <p:nvSpPr>
            <p:cNvPr id="8" name="TextBox 7">
              <a:extLst>
                <a:ext uri="{FF2B5EF4-FFF2-40B4-BE49-F238E27FC236}">
                  <a16:creationId xmlns:a16="http://schemas.microsoft.com/office/drawing/2014/main" id="{76A0F2E1-4E8D-984A-AFEB-E8E1DC466D5C}"/>
                </a:ext>
              </a:extLst>
            </p:cNvPr>
            <p:cNvSpPr txBox="1"/>
            <p:nvPr/>
          </p:nvSpPr>
          <p:spPr>
            <a:xfrm>
              <a:off x="423741" y="4623999"/>
              <a:ext cx="3356919" cy="523220"/>
            </a:xfrm>
            <a:prstGeom prst="rect">
              <a:avLst/>
            </a:prstGeom>
            <a:noFill/>
          </p:spPr>
          <p:txBody>
            <a:bodyPr wrap="square" lIns="91440" tIns="45720" rIns="91440" bIns="45720" rtlCol="0" anchor="t">
              <a:spAutoFit/>
            </a:bodyPr>
            <a:lstStyle/>
            <a:p>
              <a:r>
                <a:rPr lang="en-US" sz="2800" dirty="0">
                  <a:solidFill>
                    <a:schemeClr val="bg1"/>
                  </a:solidFill>
                  <a:latin typeface="Arial Nova Light" panose="020B0304020202020204" pitchFamily="34" charset="0"/>
                  <a:ea typeface="Helvetica Neue Light" panose="02000403000000020004" pitchFamily="2" charset="0"/>
                </a:rPr>
                <a:t>Getting Started with </a:t>
              </a:r>
              <a:r>
                <a:rPr lang="en-US" sz="2800" dirty="0" err="1">
                  <a:solidFill>
                    <a:schemeClr val="bg1"/>
                  </a:solidFill>
                  <a:latin typeface="Arial Nova Light" panose="020B0304020202020204" pitchFamily="34" charset="0"/>
                  <a:ea typeface="Helvetica Neue Light" panose="02000403000000020004" pitchFamily="2" charset="0"/>
                </a:rPr>
                <a:t>Gather.Town</a:t>
              </a:r>
              <a:r>
                <a:rPr lang="en-US" sz="2800" dirty="0">
                  <a:solidFill>
                    <a:schemeClr val="bg1"/>
                  </a:solidFill>
                  <a:latin typeface="Arial Nova Light" panose="020B0304020202020204" pitchFamily="34" charset="0"/>
                  <a:ea typeface="Helvetica Neue Light" panose="02000403000000020004" pitchFamily="2" charset="0"/>
                </a:rPr>
                <a:t>!</a:t>
              </a:r>
            </a:p>
          </p:txBody>
        </p:sp>
      </p:grpSp>
      <p:pic>
        <p:nvPicPr>
          <p:cNvPr id="1026" name="Picture 2" descr="Strategies for Faculty to Alleviate Student Zoom Fatigue | Library Drop-in  Series - UCSF Events Calendar">
            <a:extLst>
              <a:ext uri="{FF2B5EF4-FFF2-40B4-BE49-F238E27FC236}">
                <a16:creationId xmlns:a16="http://schemas.microsoft.com/office/drawing/2014/main" id="{B204D766-499E-9143-8137-DD1B09B106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1" t="32548" r="9374" b="39271"/>
          <a:stretch/>
        </p:blipFill>
        <p:spPr bwMode="auto">
          <a:xfrm>
            <a:off x="9220200" y="5669181"/>
            <a:ext cx="2763045" cy="92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26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Today, we are using </a:t>
            </a:r>
            <a:r>
              <a:rPr lang="en-US" sz="4400" b="1" dirty="0" err="1">
                <a:solidFill>
                  <a:srgbClr val="051F49"/>
                </a:solidFill>
                <a:latin typeface="Arial Nova" panose="020B0504020202020204" pitchFamily="34" charset="0"/>
                <a:ea typeface="Helvetica Neue" panose="02000503000000020004" pitchFamily="2" charset="0"/>
                <a:cs typeface="Helvetica Neue" panose="02000503000000020004" pitchFamily="2" charset="0"/>
              </a:rPr>
              <a:t>Gather.Town</a:t>
            </a: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Tree>
    <p:extLst>
      <p:ext uri="{BB962C8B-B14F-4D97-AF65-F5344CB8AC3E}">
        <p14:creationId xmlns:p14="http://schemas.microsoft.com/office/powerpoint/2010/main" val="194660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If it’s your first time, you might’ve already completed the tutorial.</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TextBox 3">
            <a:extLst>
              <a:ext uri="{FF2B5EF4-FFF2-40B4-BE49-F238E27FC236}">
                <a16:creationId xmlns:a16="http://schemas.microsoft.com/office/drawing/2014/main" id="{FD2D7AE3-6A34-4549-BE41-74EBBD1CF1CA}"/>
              </a:ext>
            </a:extLst>
          </p:cNvPr>
          <p:cNvSpPr txBox="1"/>
          <p:nvPr/>
        </p:nvSpPr>
        <p:spPr>
          <a:xfrm>
            <a:off x="646946" y="2971800"/>
            <a:ext cx="5220454" cy="420564"/>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Otherwise, you can review it </a:t>
            </a:r>
            <a:r>
              <a:rPr lang="en-US" sz="2133" dirty="0">
                <a:solidFill>
                  <a:srgbClr val="112048"/>
                </a:solidFill>
                <a:latin typeface="Arial Nova Light" panose="020B0304020202020204" pitchFamily="34" charset="0"/>
                <a:ea typeface="Helvetica Neue Light" panose="02000403000000020004" pitchFamily="2" charset="0"/>
                <a:hlinkClick r:id="rId4"/>
              </a:rPr>
              <a:t>here</a:t>
            </a:r>
            <a:r>
              <a:rPr lang="en-US" sz="2133" dirty="0">
                <a:solidFill>
                  <a:srgbClr val="112048"/>
                </a:solidFill>
                <a:latin typeface="Arial Nova Light" panose="020B0304020202020204" pitchFamily="34" charset="0"/>
                <a:ea typeface="Helvetica Neue Light" panose="02000403000000020004" pitchFamily="2" charset="0"/>
              </a:rPr>
              <a:t>.</a:t>
            </a:r>
          </a:p>
        </p:txBody>
      </p:sp>
    </p:spTree>
    <p:extLst>
      <p:ext uri="{BB962C8B-B14F-4D97-AF65-F5344CB8AC3E}">
        <p14:creationId xmlns:p14="http://schemas.microsoft.com/office/powerpoint/2010/main" val="401909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You may have to enable screenshare and other permissions if it’s your first time.</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TextBox 3">
            <a:extLst>
              <a:ext uri="{FF2B5EF4-FFF2-40B4-BE49-F238E27FC236}">
                <a16:creationId xmlns:a16="http://schemas.microsoft.com/office/drawing/2014/main" id="{FD2D7AE3-6A34-4549-BE41-74EBBD1CF1CA}"/>
              </a:ext>
            </a:extLst>
          </p:cNvPr>
          <p:cNvSpPr txBox="1"/>
          <p:nvPr/>
        </p:nvSpPr>
        <p:spPr>
          <a:xfrm>
            <a:off x="646946" y="2971800"/>
            <a:ext cx="5220454" cy="420564"/>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See the instructions </a:t>
            </a:r>
            <a:r>
              <a:rPr lang="en-US" sz="2133" dirty="0">
                <a:solidFill>
                  <a:srgbClr val="112048"/>
                </a:solidFill>
                <a:latin typeface="Arial Nova Light" panose="020B0304020202020204" pitchFamily="34" charset="0"/>
                <a:ea typeface="Helvetica Neue Light" panose="02000403000000020004" pitchFamily="2" charset="0"/>
                <a:hlinkClick r:id="rId4"/>
              </a:rPr>
              <a:t>here</a:t>
            </a:r>
            <a:r>
              <a:rPr lang="en-US" sz="2133" dirty="0">
                <a:solidFill>
                  <a:srgbClr val="112048"/>
                </a:solidFill>
                <a:latin typeface="Arial Nova Light" panose="020B0304020202020204" pitchFamily="34" charset="0"/>
                <a:ea typeface="Helvetica Neue Light" panose="02000403000000020004" pitchFamily="2" charset="0"/>
              </a:rPr>
              <a:t>.</a:t>
            </a:r>
          </a:p>
        </p:txBody>
      </p:sp>
    </p:spTree>
    <p:extLst>
      <p:ext uri="{BB962C8B-B14F-4D97-AF65-F5344CB8AC3E}">
        <p14:creationId xmlns:p14="http://schemas.microsoft.com/office/powerpoint/2010/main" val="302690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We will begin in the presentation space on the left side of the room.</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Rectangle 3">
            <a:extLst>
              <a:ext uri="{FF2B5EF4-FFF2-40B4-BE49-F238E27FC236}">
                <a16:creationId xmlns:a16="http://schemas.microsoft.com/office/drawing/2014/main" id="{107DD06C-7254-FF42-AED9-16294E7009E7}"/>
              </a:ext>
            </a:extLst>
          </p:cNvPr>
          <p:cNvSpPr/>
          <p:nvPr/>
        </p:nvSpPr>
        <p:spPr>
          <a:xfrm>
            <a:off x="6934200" y="3886200"/>
            <a:ext cx="1371600" cy="1828800"/>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C89EC74-1232-D34D-BCC5-2EB79467FF93}"/>
              </a:ext>
            </a:extLst>
          </p:cNvPr>
          <p:cNvCxnSpPr>
            <a:cxnSpLocks/>
            <a:stCxn id="7" idx="0"/>
            <a:endCxn id="4" idx="1"/>
          </p:cNvCxnSpPr>
          <p:nvPr/>
        </p:nvCxnSpPr>
        <p:spPr>
          <a:xfrm flipV="1">
            <a:off x="5891763" y="4800600"/>
            <a:ext cx="1042437" cy="405143"/>
          </a:xfrm>
          <a:prstGeom prst="straightConnector1">
            <a:avLst/>
          </a:prstGeom>
          <a:ln w="38100">
            <a:solidFill>
              <a:srgbClr val="112048"/>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300D4B-9C97-EE46-9139-104CC9D15C37}"/>
              </a:ext>
            </a:extLst>
          </p:cNvPr>
          <p:cNvSpPr/>
          <p:nvPr/>
        </p:nvSpPr>
        <p:spPr>
          <a:xfrm>
            <a:off x="5181600" y="5205743"/>
            <a:ext cx="1420325" cy="646331"/>
          </a:xfrm>
          <a:prstGeom prst="rect">
            <a:avLst/>
          </a:prstGeom>
        </p:spPr>
        <p:txBody>
          <a:bodyPr wrap="none" anchor="ctr">
            <a:spAutoFit/>
          </a:bodyPr>
          <a:lstStyle/>
          <a:p>
            <a:r>
              <a:rPr lang="en-US" dirty="0">
                <a:solidFill>
                  <a:srgbClr val="112048"/>
                </a:solidFill>
                <a:latin typeface="Arial Nova Light" panose="020B0304020202020204" pitchFamily="34" charset="0"/>
                <a:ea typeface="Helvetica Neue Light" panose="02000403000000020004" pitchFamily="2" charset="0"/>
              </a:rPr>
              <a:t>Presentation</a:t>
            </a:r>
          </a:p>
          <a:p>
            <a:pPr algn="ctr"/>
            <a:r>
              <a:rPr lang="en-US" dirty="0">
                <a:solidFill>
                  <a:srgbClr val="112048"/>
                </a:solidFill>
                <a:latin typeface="Arial Nova Light" panose="020B0304020202020204" pitchFamily="34" charset="0"/>
                <a:ea typeface="Helvetica Neue Light" panose="02000403000000020004" pitchFamily="2" charset="0"/>
              </a:rPr>
              <a:t>Space</a:t>
            </a:r>
            <a:endParaRPr lang="en-US" dirty="0"/>
          </a:p>
        </p:txBody>
      </p:sp>
    </p:spTree>
    <p:extLst>
      <p:ext uri="{BB962C8B-B14F-4D97-AF65-F5344CB8AC3E}">
        <p14:creationId xmlns:p14="http://schemas.microsoft.com/office/powerpoint/2010/main" val="35663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Later for the group activities, you will go to the breakout rooms on the right. </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Rectangle 3">
            <a:extLst>
              <a:ext uri="{FF2B5EF4-FFF2-40B4-BE49-F238E27FC236}">
                <a16:creationId xmlns:a16="http://schemas.microsoft.com/office/drawing/2014/main" id="{107DD06C-7254-FF42-AED9-16294E7009E7}"/>
              </a:ext>
            </a:extLst>
          </p:cNvPr>
          <p:cNvSpPr/>
          <p:nvPr/>
        </p:nvSpPr>
        <p:spPr>
          <a:xfrm>
            <a:off x="9829800" y="3276600"/>
            <a:ext cx="1371600" cy="2438400"/>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C89EC74-1232-D34D-BCC5-2EB79467FF93}"/>
              </a:ext>
            </a:extLst>
          </p:cNvPr>
          <p:cNvCxnSpPr>
            <a:cxnSpLocks/>
            <a:stCxn id="7" idx="0"/>
            <a:endCxn id="4" idx="2"/>
          </p:cNvCxnSpPr>
          <p:nvPr/>
        </p:nvCxnSpPr>
        <p:spPr>
          <a:xfrm flipV="1">
            <a:off x="10062190" y="5715000"/>
            <a:ext cx="453410" cy="533400"/>
          </a:xfrm>
          <a:prstGeom prst="straightConnector1">
            <a:avLst/>
          </a:prstGeom>
          <a:ln w="38100">
            <a:solidFill>
              <a:srgbClr val="112048"/>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300D4B-9C97-EE46-9139-104CC9D15C37}"/>
              </a:ext>
            </a:extLst>
          </p:cNvPr>
          <p:cNvSpPr/>
          <p:nvPr/>
        </p:nvSpPr>
        <p:spPr>
          <a:xfrm>
            <a:off x="9151748" y="6248400"/>
            <a:ext cx="1820883" cy="369332"/>
          </a:xfrm>
          <a:prstGeom prst="rect">
            <a:avLst/>
          </a:prstGeom>
        </p:spPr>
        <p:txBody>
          <a:bodyPr wrap="none" anchor="ctr">
            <a:spAutoFit/>
          </a:bodyPr>
          <a:lstStyle/>
          <a:p>
            <a:r>
              <a:rPr lang="en-US" dirty="0">
                <a:solidFill>
                  <a:srgbClr val="112048"/>
                </a:solidFill>
                <a:latin typeface="Arial Nova Light" panose="020B0304020202020204" pitchFamily="34" charset="0"/>
                <a:ea typeface="Helvetica Neue Light" panose="02000403000000020004" pitchFamily="2" charset="0"/>
              </a:rPr>
              <a:t>Breakout Rooms</a:t>
            </a:r>
            <a:endParaRPr lang="en-US" dirty="0"/>
          </a:p>
        </p:txBody>
      </p:sp>
      <p:sp>
        <p:nvSpPr>
          <p:cNvPr id="8" name="TextBox 7">
            <a:extLst>
              <a:ext uri="{FF2B5EF4-FFF2-40B4-BE49-F238E27FC236}">
                <a16:creationId xmlns:a16="http://schemas.microsoft.com/office/drawing/2014/main" id="{BD3F8C49-C62C-A940-85E9-339D46F7AD2D}"/>
              </a:ext>
            </a:extLst>
          </p:cNvPr>
          <p:cNvSpPr txBox="1"/>
          <p:nvPr/>
        </p:nvSpPr>
        <p:spPr>
          <a:xfrm>
            <a:off x="646946" y="2971800"/>
            <a:ext cx="5220454" cy="2092561"/>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The discussions in each breakout room is isolated.</a:t>
            </a:r>
          </a:p>
          <a:p>
            <a:pPr defTabSz="1219170">
              <a:spcAft>
                <a:spcPts val="1400"/>
              </a:spcAft>
            </a:pPr>
            <a:endParaRPr lang="en-US" sz="2133" dirty="0">
              <a:solidFill>
                <a:srgbClr val="112048"/>
              </a:solidFill>
              <a:latin typeface="Arial Nova Light" panose="020B0304020202020204" pitchFamily="34" charset="0"/>
              <a:ea typeface="Helvetica Neue Light" panose="02000403000000020004" pitchFamily="2" charset="0"/>
            </a:endParaRPr>
          </a:p>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Feel free to utilize the whiteboards in your group work.</a:t>
            </a:r>
          </a:p>
        </p:txBody>
      </p:sp>
    </p:spTree>
    <p:extLst>
      <p:ext uri="{BB962C8B-B14F-4D97-AF65-F5344CB8AC3E}">
        <p14:creationId xmlns:p14="http://schemas.microsoft.com/office/powerpoint/2010/main" val="278429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At the end of the session, there will be time for casual discussions and networking.</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Rectangle 3">
            <a:extLst>
              <a:ext uri="{FF2B5EF4-FFF2-40B4-BE49-F238E27FC236}">
                <a16:creationId xmlns:a16="http://schemas.microsoft.com/office/drawing/2014/main" id="{107DD06C-7254-FF42-AED9-16294E7009E7}"/>
              </a:ext>
            </a:extLst>
          </p:cNvPr>
          <p:cNvSpPr/>
          <p:nvPr/>
        </p:nvSpPr>
        <p:spPr>
          <a:xfrm>
            <a:off x="8382000" y="3352800"/>
            <a:ext cx="1371600" cy="1295400"/>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C89EC74-1232-D34D-BCC5-2EB79467FF93}"/>
              </a:ext>
            </a:extLst>
          </p:cNvPr>
          <p:cNvCxnSpPr>
            <a:cxnSpLocks/>
            <a:stCxn id="7" idx="3"/>
            <a:endCxn id="4" idx="1"/>
          </p:cNvCxnSpPr>
          <p:nvPr/>
        </p:nvCxnSpPr>
        <p:spPr>
          <a:xfrm flipV="1">
            <a:off x="6126176" y="4000500"/>
            <a:ext cx="2255824" cy="490271"/>
          </a:xfrm>
          <a:prstGeom prst="straightConnector1">
            <a:avLst/>
          </a:prstGeom>
          <a:ln w="38100">
            <a:solidFill>
              <a:srgbClr val="112048"/>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300D4B-9C97-EE46-9139-104CC9D15C37}"/>
              </a:ext>
            </a:extLst>
          </p:cNvPr>
          <p:cNvSpPr/>
          <p:nvPr/>
        </p:nvSpPr>
        <p:spPr>
          <a:xfrm>
            <a:off x="4291122" y="4306105"/>
            <a:ext cx="1835054" cy="369332"/>
          </a:xfrm>
          <a:prstGeom prst="rect">
            <a:avLst/>
          </a:prstGeom>
        </p:spPr>
        <p:txBody>
          <a:bodyPr wrap="none" anchor="ctr">
            <a:spAutoFit/>
          </a:bodyPr>
          <a:lstStyle/>
          <a:p>
            <a:r>
              <a:rPr lang="en-US" dirty="0">
                <a:solidFill>
                  <a:srgbClr val="112048"/>
                </a:solidFill>
                <a:latin typeface="Arial Nova Light" panose="020B0304020202020204" pitchFamily="34" charset="0"/>
                <a:ea typeface="Helvetica Neue Light" panose="02000403000000020004" pitchFamily="2" charset="0"/>
              </a:rPr>
              <a:t>Networking Area</a:t>
            </a:r>
            <a:endParaRPr lang="en-US" dirty="0"/>
          </a:p>
        </p:txBody>
      </p:sp>
      <p:sp>
        <p:nvSpPr>
          <p:cNvPr id="8" name="TextBox 7">
            <a:extLst>
              <a:ext uri="{FF2B5EF4-FFF2-40B4-BE49-F238E27FC236}">
                <a16:creationId xmlns:a16="http://schemas.microsoft.com/office/drawing/2014/main" id="{BD3F8C49-C62C-A940-85E9-339D46F7AD2D}"/>
              </a:ext>
            </a:extLst>
          </p:cNvPr>
          <p:cNvSpPr txBox="1"/>
          <p:nvPr/>
        </p:nvSpPr>
        <p:spPr>
          <a:xfrm>
            <a:off x="646946" y="2971800"/>
            <a:ext cx="5951900" cy="748795"/>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You can use the coffee tables in the networking area to hold isolated conversations.</a:t>
            </a:r>
          </a:p>
        </p:txBody>
      </p:sp>
    </p:spTree>
    <p:extLst>
      <p:ext uri="{BB962C8B-B14F-4D97-AF65-F5344CB8AC3E}">
        <p14:creationId xmlns:p14="http://schemas.microsoft.com/office/powerpoint/2010/main" val="71872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Now you are ready for our Hacky Hour!</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TextBox 3">
            <a:extLst>
              <a:ext uri="{FF2B5EF4-FFF2-40B4-BE49-F238E27FC236}">
                <a16:creationId xmlns:a16="http://schemas.microsoft.com/office/drawing/2014/main" id="{CB5B364B-3261-E345-B598-8134AEDDA779}"/>
              </a:ext>
            </a:extLst>
          </p:cNvPr>
          <p:cNvSpPr txBox="1"/>
          <p:nvPr/>
        </p:nvSpPr>
        <p:spPr>
          <a:xfrm>
            <a:off x="646946" y="2971800"/>
            <a:ext cx="5951900" cy="928331"/>
          </a:xfrm>
          <a:prstGeom prst="rect">
            <a:avLst/>
          </a:prstGeom>
          <a:noFill/>
        </p:spPr>
        <p:txBody>
          <a:bodyPr wrap="square" rtlCol="0" anchor="t">
            <a:spAutoFit/>
          </a:bodyPr>
          <a:lstStyle/>
          <a:p>
            <a:pPr defTabSz="1219170">
              <a:spcAft>
                <a:spcPts val="1400"/>
              </a:spcAft>
            </a:pPr>
            <a:r>
              <a:rPr lang="en-US" sz="2133" b="1" dirty="0">
                <a:solidFill>
                  <a:srgbClr val="112048"/>
                </a:solidFill>
                <a:latin typeface="Arial Nova" panose="020B0504020202020204" pitchFamily="34" charset="0"/>
                <a:ea typeface="Helvetica Neue Light" panose="02000403000000020004" pitchFamily="2" charset="0"/>
              </a:rPr>
              <a:t>Head over to </a:t>
            </a:r>
            <a:r>
              <a:rPr lang="en-US" sz="2133" b="1">
                <a:solidFill>
                  <a:srgbClr val="112048"/>
                </a:solidFill>
                <a:latin typeface="Arial Nova" panose="020B0504020202020204" pitchFamily="34" charset="0"/>
                <a:ea typeface="Helvetica Neue Light" panose="02000403000000020004" pitchFamily="2" charset="0"/>
              </a:rPr>
              <a:t>the presentation space!</a:t>
            </a:r>
            <a:endParaRPr lang="en-US" sz="2133" b="1" dirty="0">
              <a:solidFill>
                <a:srgbClr val="112048"/>
              </a:solidFill>
              <a:latin typeface="Arial Nova" panose="020B0504020202020204" pitchFamily="34" charset="0"/>
              <a:ea typeface="Helvetica Neue Light" panose="02000403000000020004" pitchFamily="2" charset="0"/>
            </a:endParaRPr>
          </a:p>
          <a:p>
            <a:pPr defTabSz="1219170">
              <a:spcAft>
                <a:spcPts val="1400"/>
              </a:spcAft>
            </a:pPr>
            <a:r>
              <a:rPr lang="en-US" sz="2133" b="1" dirty="0">
                <a:solidFill>
                  <a:srgbClr val="112048"/>
                </a:solidFill>
                <a:latin typeface="Arial Nova" panose="020B0504020202020204" pitchFamily="34" charset="0"/>
                <a:ea typeface="Helvetica Neue Light" panose="02000403000000020004" pitchFamily="2" charset="0"/>
              </a:rPr>
              <a:t>Fun Tip: </a:t>
            </a:r>
            <a:r>
              <a:rPr lang="en-US" sz="2133" dirty="0">
                <a:solidFill>
                  <a:srgbClr val="112048"/>
                </a:solidFill>
                <a:latin typeface="Arial Nova Light" panose="020B0304020202020204" pitchFamily="34" charset="0"/>
                <a:ea typeface="Helvetica Neue Light" panose="02000403000000020004" pitchFamily="2" charset="0"/>
              </a:rPr>
              <a:t>Hold </a:t>
            </a:r>
            <a:r>
              <a:rPr lang="en-US" sz="2133" i="1" dirty="0">
                <a:solidFill>
                  <a:srgbClr val="112048"/>
                </a:solidFill>
                <a:latin typeface="Arial Nova Light" panose="020B0304020202020204" pitchFamily="34" charset="0"/>
                <a:ea typeface="Helvetica Neue Light" panose="02000403000000020004" pitchFamily="2" charset="0"/>
              </a:rPr>
              <a:t>z</a:t>
            </a:r>
            <a:r>
              <a:rPr lang="en-US" sz="2133" dirty="0">
                <a:solidFill>
                  <a:srgbClr val="112048"/>
                </a:solidFill>
                <a:latin typeface="Arial Nova Light" panose="020B0304020202020204" pitchFamily="34" charset="0"/>
                <a:ea typeface="Helvetica Neue Light" panose="02000403000000020004" pitchFamily="2" charset="0"/>
              </a:rPr>
              <a:t> and see what happens 😉</a:t>
            </a:r>
          </a:p>
        </p:txBody>
      </p:sp>
    </p:spTree>
    <p:extLst>
      <p:ext uri="{BB962C8B-B14F-4D97-AF65-F5344CB8AC3E}">
        <p14:creationId xmlns:p14="http://schemas.microsoft.com/office/powerpoint/2010/main" val="54721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538191"/>
      </p:ext>
    </p:extLst>
  </p:cSld>
  <p:clrMapOvr>
    <a:masterClrMapping/>
  </p:clrMapOvr>
  <p:transition>
    <p:fad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SF Contemporary">
  <a:themeElements>
    <a:clrScheme name="UCSF Colors">
      <a:dk1>
        <a:srgbClr val="052049"/>
      </a:dk1>
      <a:lt1>
        <a:srgbClr val="FFFFFF"/>
      </a:lt1>
      <a:dk2>
        <a:srgbClr val="052049"/>
      </a:dk2>
      <a:lt2>
        <a:srgbClr val="FFFFFF"/>
      </a:lt2>
      <a:accent1>
        <a:srgbClr val="0093D0"/>
      </a:accent1>
      <a:accent2>
        <a:srgbClr val="18A3AC"/>
      </a:accent2>
      <a:accent3>
        <a:srgbClr val="9DC23B"/>
      </a:accent3>
      <a:accent4>
        <a:srgbClr val="F58024"/>
      </a:accent4>
      <a:accent5>
        <a:srgbClr val="C7CED1"/>
      </a:accent5>
      <a:accent6>
        <a:srgbClr val="716FB3"/>
      </a:accent6>
      <a:hlink>
        <a:srgbClr val="178CCB"/>
      </a:hlink>
      <a:folHlink>
        <a:srgbClr val="5F5F5F"/>
      </a:folHlink>
    </a:clrScheme>
    <a:fontScheme name="UCSF">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lgn="ctr">
          <a:noFill/>
          <a:miter lim="800000"/>
          <a:headEnd/>
          <a:tailEnd/>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headEnd/>
          <a:tailEnd/>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e3_UCSF-16x9-FontA_test2" id="{24DA3907-1B0C-0B4F-8531-D21433304D1E}" vid="{5AF78529-A89B-1E41-BE10-0E2BEF66F8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Words>
  <Application>Microsoft Macintosh PowerPoint</Application>
  <PresentationFormat>Widescreen</PresentationFormat>
  <Paragraphs>39</Paragraphs>
  <Slides>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.AppleSystemUIFont</vt:lpstr>
      <vt:lpstr>Arial</vt:lpstr>
      <vt:lpstr>Arial Nova</vt:lpstr>
      <vt:lpstr>Arial Nova Light</vt:lpstr>
      <vt:lpstr>Calibri</vt:lpstr>
      <vt:lpstr>Calibri Light</vt:lpstr>
      <vt:lpstr>Garamond</vt:lpstr>
      <vt:lpstr>Wingdings</vt:lpstr>
      <vt:lpstr>1_Office Theme</vt:lpstr>
      <vt:lpstr>UCSF Contemporary</vt:lpstr>
      <vt:lpstr>PowerPoint Presentation</vt:lpstr>
      <vt:lpstr>Today, we are using Gather.Town!</vt:lpstr>
      <vt:lpstr>If it’s your first time, you might’ve already completed the tutorial.</vt:lpstr>
      <vt:lpstr>You may have to enable screenshare and other permissions if it’s your first time.</vt:lpstr>
      <vt:lpstr>We will begin in the presentation space on the left side of the room.</vt:lpstr>
      <vt:lpstr>Later for the group activities, you will go to the breakout rooms on the right. </vt:lpstr>
      <vt:lpstr>At the end of the session, there will be time for casual discussions and networking.</vt:lpstr>
      <vt:lpstr>Now you are ready for our Hacky Hour!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2021-09-22T16:26:23Z</dcterms:modified>
</cp:coreProperties>
</file>