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3" r:id="rId2"/>
  </p:sldMasterIdLst>
  <p:notesMasterIdLst>
    <p:notesMasterId r:id="rId17"/>
  </p:notesMasterIdLst>
  <p:sldIdLst>
    <p:sldId id="291" r:id="rId3"/>
    <p:sldId id="893" r:id="rId4"/>
    <p:sldId id="835" r:id="rId5"/>
    <p:sldId id="847" r:id="rId6"/>
    <p:sldId id="892" r:id="rId7"/>
    <p:sldId id="894" r:id="rId8"/>
    <p:sldId id="895" r:id="rId9"/>
    <p:sldId id="896" r:id="rId10"/>
    <p:sldId id="869" r:id="rId11"/>
    <p:sldId id="897" r:id="rId12"/>
    <p:sldId id="898" r:id="rId13"/>
    <p:sldId id="899" r:id="rId14"/>
    <p:sldId id="900"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112048"/>
    <a:srgbClr val="716FB2"/>
    <a:srgbClr val="748293"/>
    <a:srgbClr val="0024DB"/>
    <a:srgbClr val="000000"/>
    <a:srgbClr val="5B9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61"/>
    <p:restoredTop sz="94701"/>
  </p:normalViewPr>
  <p:slideViewPr>
    <p:cSldViewPr>
      <p:cViewPr varScale="1">
        <p:scale>
          <a:sx n="90" d="100"/>
          <a:sy n="90" d="100"/>
        </p:scale>
        <p:origin x="560" y="20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9/9/21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Finding Data Science Help Online. In this video, we will discuss Navigating Online Data Science Resources.</a:t>
            </a:r>
          </a:p>
        </p:txBody>
      </p:sp>
      <p:sp>
        <p:nvSpPr>
          <p:cNvPr id="4" name="Slide Number Placeholder 3"/>
          <p:cNvSpPr>
            <a:spLocks noGrp="1"/>
          </p:cNvSpPr>
          <p:nvPr>
            <p:ph type="sldNum" sz="quarter" idx="5"/>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725704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another one … </a:t>
            </a:r>
          </a:p>
        </p:txBody>
      </p:sp>
      <p:sp>
        <p:nvSpPr>
          <p:cNvPr id="4" name="Slide Number Placeholder 3"/>
          <p:cNvSpPr>
            <a:spLocks noGrp="1"/>
          </p:cNvSpPr>
          <p:nvPr>
            <p:ph type="sldNum" sz="quarter" idx="5"/>
          </p:nvPr>
        </p:nvSpPr>
        <p:spPr/>
        <p:txBody>
          <a:bodyPr/>
          <a:lstStyle/>
          <a:p>
            <a:fld id="{DF811066-0135-4CAA-8AD4-89A97190AC00}" type="slidenum">
              <a:rPr lang="en-US" smtClean="0"/>
              <a:t>10</a:t>
            </a:fld>
            <a:endParaRPr lang="en-US"/>
          </a:p>
        </p:txBody>
      </p:sp>
    </p:spTree>
    <p:extLst>
      <p:ext uri="{BB962C8B-B14F-4D97-AF65-F5344CB8AC3E}">
        <p14:creationId xmlns:p14="http://schemas.microsoft.com/office/powerpoint/2010/main" val="2860835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here is Technical Documentation. Even for tools you use regularly, you will forget the specifics at times, and looking up technical documentation is a normal part of doing data science.</a:t>
            </a:r>
          </a:p>
        </p:txBody>
      </p:sp>
      <p:sp>
        <p:nvSpPr>
          <p:cNvPr id="4" name="Slide Number Placeholder 3"/>
          <p:cNvSpPr>
            <a:spLocks noGrp="1"/>
          </p:cNvSpPr>
          <p:nvPr>
            <p:ph type="sldNum" sz="quarter" idx="5"/>
          </p:nvPr>
        </p:nvSpPr>
        <p:spPr/>
        <p:txBody>
          <a:bodyPr/>
          <a:lstStyle/>
          <a:p>
            <a:fld id="{DF811066-0135-4CAA-8AD4-89A97190AC00}" type="slidenum">
              <a:rPr lang="en-US" smtClean="0"/>
              <a:t>11</a:t>
            </a:fld>
            <a:endParaRPr lang="en-US"/>
          </a:p>
        </p:txBody>
      </p:sp>
    </p:spTree>
    <p:extLst>
      <p:ext uri="{BB962C8B-B14F-4D97-AF65-F5344CB8AC3E}">
        <p14:creationId xmlns:p14="http://schemas.microsoft.com/office/powerpoint/2010/main" val="1910778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question… </a:t>
            </a:r>
          </a:p>
        </p:txBody>
      </p:sp>
      <p:sp>
        <p:nvSpPr>
          <p:cNvPr id="4" name="Slide Number Placeholder 3"/>
          <p:cNvSpPr>
            <a:spLocks noGrp="1"/>
          </p:cNvSpPr>
          <p:nvPr>
            <p:ph type="sldNum" sz="quarter" idx="5"/>
          </p:nvPr>
        </p:nvSpPr>
        <p:spPr/>
        <p:txBody>
          <a:bodyPr/>
          <a:lstStyle/>
          <a:p>
            <a:fld id="{DF811066-0135-4CAA-8AD4-89A97190AC00}" type="slidenum">
              <a:rPr lang="en-US" smtClean="0"/>
              <a:t>12</a:t>
            </a:fld>
            <a:endParaRPr lang="en-US"/>
          </a:p>
        </p:txBody>
      </p:sp>
    </p:spTree>
    <p:extLst>
      <p:ext uri="{BB962C8B-B14F-4D97-AF65-F5344CB8AC3E}">
        <p14:creationId xmlns:p14="http://schemas.microsoft.com/office/powerpoint/2010/main" val="952737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here is Online Forums. Since Luis already checked technical documentation and couldn’t find the answer to his question, he should use online forums to find the answer to his specific question.</a:t>
            </a:r>
          </a:p>
        </p:txBody>
      </p:sp>
      <p:sp>
        <p:nvSpPr>
          <p:cNvPr id="4" name="Slide Number Placeholder 3"/>
          <p:cNvSpPr>
            <a:spLocks noGrp="1"/>
          </p:cNvSpPr>
          <p:nvPr>
            <p:ph type="sldNum" sz="quarter" idx="5"/>
          </p:nvPr>
        </p:nvSpPr>
        <p:spPr/>
        <p:txBody>
          <a:bodyPr/>
          <a:lstStyle/>
          <a:p>
            <a:fld id="{DF811066-0135-4CAA-8AD4-89A97190AC00}" type="slidenum">
              <a:rPr lang="en-US" smtClean="0"/>
              <a:t>13</a:t>
            </a:fld>
            <a:endParaRPr lang="en-US"/>
          </a:p>
        </p:txBody>
      </p:sp>
    </p:spTree>
    <p:extLst>
      <p:ext uri="{BB962C8B-B14F-4D97-AF65-F5344CB8AC3E}">
        <p14:creationId xmlns:p14="http://schemas.microsoft.com/office/powerpoint/2010/main" val="2405919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know a little more about the types of online resources you may encounter when you just google it, you should be able to select the resources that fit your needs when you see the google results! Thank you.</a:t>
            </a:r>
          </a:p>
        </p:txBody>
      </p:sp>
      <p:sp>
        <p:nvSpPr>
          <p:cNvPr id="4" name="Slide Number Placeholder 3"/>
          <p:cNvSpPr>
            <a:spLocks noGrp="1"/>
          </p:cNvSpPr>
          <p:nvPr>
            <p:ph type="sldNum" sz="quarter" idx="5"/>
          </p:nvPr>
        </p:nvSpPr>
        <p:spPr/>
        <p:txBody>
          <a:bodyPr/>
          <a:lstStyle/>
          <a:p>
            <a:fld id="{DF811066-0135-4CAA-8AD4-89A97190AC00}" type="slidenum">
              <a:rPr lang="en-US" smtClean="0"/>
              <a:t>14</a:t>
            </a:fld>
            <a:endParaRPr lang="en-US"/>
          </a:p>
        </p:txBody>
      </p:sp>
    </p:spTree>
    <p:extLst>
      <p:ext uri="{BB962C8B-B14F-4D97-AF65-F5344CB8AC3E}">
        <p14:creationId xmlns:p14="http://schemas.microsoft.com/office/powerpoint/2010/main" val="399026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common “recommendation” you may receive as you are seeking answers to data science questions is “Just Google it”</a:t>
            </a:r>
          </a:p>
          <a:p>
            <a:endParaRPr lang="en-US" dirty="0"/>
          </a:p>
          <a:p>
            <a:r>
              <a:rPr lang="en-US" dirty="0"/>
              <a:t>What happens when you ”Just google it”</a:t>
            </a:r>
          </a:p>
          <a:p>
            <a:endParaRPr lang="en-US" dirty="0"/>
          </a:p>
          <a:p>
            <a:r>
              <a:rPr lang="en-US" dirty="0"/>
              <a:t>Well…</a:t>
            </a:r>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2</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3205321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get a ton of google results. After all, there are a lot of data science resources available online. However, this is definitely  overwhelming, and you need a way to select the resource that best fits your specific learning needs.</a:t>
            </a:r>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3</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91358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discuss three types of resources you should be aware of: Courses, Technical Documentation, and Forums. There are other types of online data science resources out there, but these three types should cover most of your needs.</a:t>
            </a:r>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4</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2359460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talk about courses. Online courses are super useful when you need to get oriented around a new topic area. If you aren’t sure what are the right questions to ask, online courses are a great starting point. The two main types of online courses are Asynchronous and Synchronous. </a:t>
            </a:r>
          </a:p>
          <a:p>
            <a:endParaRPr lang="en-US" dirty="0"/>
          </a:p>
          <a:p>
            <a:r>
              <a:rPr lang="en-US" dirty="0"/>
              <a:t>Asynchronous courses are self-paced, and you can fit them to your schedule. If you need flexibility, asynchronous courses could be a good fit for you. A few examples of asynchronous course providers are Coursera, LinkedIn Learning, </a:t>
            </a:r>
            <a:r>
              <a:rPr lang="en-US" dirty="0" err="1"/>
              <a:t>FreeCodeCamp</a:t>
            </a:r>
            <a:r>
              <a:rPr lang="en-US" dirty="0"/>
              <a:t>, and EdX.</a:t>
            </a:r>
          </a:p>
          <a:p>
            <a:r>
              <a:rPr lang="en-US" dirty="0"/>
              <a:t>Synchronous courses are taught in real time, and while they aren’t as flexible as asynchronous courses, they provide more opportunities for you to meet other learners who are learning at the same pace as you. For those of you who need a sense of community in your learning experience, synchronous courses are the way to go. The Data Science Initiative at UCSF Library provides synchronous workshops regularly, so be sure to check out the scheduled workshops.</a:t>
            </a:r>
          </a:p>
          <a:p>
            <a:endParaRPr lang="en-US" dirty="0"/>
          </a:p>
          <a:p>
            <a:r>
              <a:rPr lang="en-US" dirty="0"/>
              <a:t>If you don’t even know the right questions to ask, online courses could help get you oriented. </a:t>
            </a:r>
          </a:p>
          <a:p>
            <a:endParaRPr lang="en-US" dirty="0"/>
          </a:p>
          <a:p>
            <a:r>
              <a:rPr lang="en-US" dirty="0"/>
              <a:t>Asynchronous courses are self-paced, and they’re nice if you need flexibility.</a:t>
            </a:r>
          </a:p>
          <a:p>
            <a:r>
              <a:rPr lang="en-US" dirty="0"/>
              <a:t>Synchronous courses are live, and they’ve nice if you want a community.</a:t>
            </a:r>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5</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406386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type of resource we’ll discuss is technical documentation. Technical documentation is useful when you need information about a specific tool or skill such as pandas, scikit learn, or GitHub. Almost all data science tools you use will have some form of technical documentation. The key to using technical documentation effectively is learning to drive before learning how the engine works. What this means is you should first figure out what a tool does and how you use it before investigating the internal workings of the tool. For example, let’s say I was curious about using the OLS function from the Python </a:t>
            </a:r>
            <a:r>
              <a:rPr lang="en-US" dirty="0" err="1"/>
              <a:t>Statsmodels</a:t>
            </a:r>
            <a:r>
              <a:rPr lang="en-US" dirty="0"/>
              <a:t> library. </a:t>
            </a:r>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6</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162943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but not least, let’s discuss online forums. Forums are useful for viewing discussion and posting specific questions. If you did not find what you were looking for in technical documentation, forums may be the way to go. Some examples of online forums are Kaggle, </a:t>
            </a:r>
            <a:r>
              <a:rPr lang="en-US" dirty="0" err="1"/>
              <a:t>stackoverflow</a:t>
            </a:r>
            <a:r>
              <a:rPr lang="en-US" dirty="0"/>
              <a:t>, and </a:t>
            </a:r>
            <a:r>
              <a:rPr lang="en-US" dirty="0" err="1"/>
              <a:t>Rstudio</a:t>
            </a:r>
            <a:r>
              <a:rPr lang="en-US" dirty="0"/>
              <a:t> community, we will discuss forums in more depth later since they are often underutilized.</a:t>
            </a:r>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7</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2328124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answer a few questions to check our understanding. First …</a:t>
            </a:r>
          </a:p>
        </p:txBody>
      </p:sp>
      <p:sp>
        <p:nvSpPr>
          <p:cNvPr id="4" name="Slide Number Placeholder 3"/>
          <p:cNvSpPr>
            <a:spLocks noGrp="1"/>
          </p:cNvSpPr>
          <p:nvPr>
            <p:ph type="sldNum" sz="quarter" idx="5"/>
          </p:nvPr>
        </p:nvSpPr>
        <p:spPr/>
        <p:txBody>
          <a:bodyPr/>
          <a:lstStyle/>
          <a:p>
            <a:fld id="{DF811066-0135-4CAA-8AD4-89A97190AC00}" type="slidenum">
              <a:rPr lang="en-US" smtClean="0"/>
              <a:t>8</a:t>
            </a:fld>
            <a:endParaRPr lang="en-US"/>
          </a:p>
        </p:txBody>
      </p:sp>
    </p:spTree>
    <p:extLst>
      <p:ext uri="{BB962C8B-B14F-4D97-AF65-F5344CB8AC3E}">
        <p14:creationId xmlns:p14="http://schemas.microsoft.com/office/powerpoint/2010/main" val="3382676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correct answer is A because Howard doesn’t have a fully formed question, and he just needs to be oriented around a new topic.</a:t>
            </a:r>
          </a:p>
        </p:txBody>
      </p:sp>
      <p:sp>
        <p:nvSpPr>
          <p:cNvPr id="4" name="Slide Number Placeholder 3"/>
          <p:cNvSpPr>
            <a:spLocks noGrp="1"/>
          </p:cNvSpPr>
          <p:nvPr>
            <p:ph type="sldNum" sz="quarter" idx="5"/>
          </p:nvPr>
        </p:nvSpPr>
        <p:spPr/>
        <p:txBody>
          <a:bodyPr/>
          <a:lstStyle/>
          <a:p>
            <a:fld id="{DF811066-0135-4CAA-8AD4-89A97190AC00}" type="slidenum">
              <a:rPr lang="en-US" smtClean="0"/>
              <a:t>9</a:t>
            </a:fld>
            <a:endParaRPr lang="en-US"/>
          </a:p>
        </p:txBody>
      </p:sp>
    </p:spTree>
    <p:extLst>
      <p:ext uri="{BB962C8B-B14F-4D97-AF65-F5344CB8AC3E}">
        <p14:creationId xmlns:p14="http://schemas.microsoft.com/office/powerpoint/2010/main" val="3506170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2.jpe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2.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DDF6-627D-E34A-9CE2-81385FFFE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869542-D5BA-4A4D-922B-19DBAEF447C4}"/>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2C9C3-227F-3143-8EE7-941E22CB245E}"/>
              </a:ext>
            </a:extLst>
          </p:cNvPr>
          <p:cNvSpPr>
            <a:spLocks noGrp="1"/>
          </p:cNvSpPr>
          <p:nvPr>
            <p:ph type="dt" sz="half" idx="10"/>
          </p:nvPr>
        </p:nvSpPr>
        <p:spPr/>
        <p:txBody>
          <a:bodyPr/>
          <a:lstStyle/>
          <a:p>
            <a:fld id="{7BFB377E-53ED-FE4D-83F9-4165E39010D6}" type="datetimeFigureOut">
              <a:rPr lang="en-US" smtClean="0"/>
              <a:t>9/9/21</a:t>
            </a:fld>
            <a:endParaRPr lang="en-US"/>
          </a:p>
        </p:txBody>
      </p:sp>
      <p:sp>
        <p:nvSpPr>
          <p:cNvPr id="5" name="Footer Placeholder 4">
            <a:extLst>
              <a:ext uri="{FF2B5EF4-FFF2-40B4-BE49-F238E27FC236}">
                <a16:creationId xmlns:a16="http://schemas.microsoft.com/office/drawing/2014/main" id="{C510DB11-BA66-C146-8589-1CAA30F88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C2918-10C7-A247-A1AA-38893DF4648A}"/>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31454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4A8C-8D48-744E-8786-1883EF8FBD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DCF70-BC65-0840-9D01-CCDF20C44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05423-D277-6441-9AC7-21E9945ABE5B}"/>
              </a:ext>
            </a:extLst>
          </p:cNvPr>
          <p:cNvSpPr>
            <a:spLocks noGrp="1"/>
          </p:cNvSpPr>
          <p:nvPr>
            <p:ph type="dt" sz="half" idx="10"/>
          </p:nvPr>
        </p:nvSpPr>
        <p:spPr/>
        <p:txBody>
          <a:bodyPr/>
          <a:lstStyle/>
          <a:p>
            <a:fld id="{7BFB377E-53ED-FE4D-83F9-4165E39010D6}" type="datetimeFigureOut">
              <a:rPr lang="en-US" smtClean="0"/>
              <a:t>9/9/21</a:t>
            </a:fld>
            <a:endParaRPr lang="en-US"/>
          </a:p>
        </p:txBody>
      </p:sp>
      <p:sp>
        <p:nvSpPr>
          <p:cNvPr id="5" name="Footer Placeholder 4">
            <a:extLst>
              <a:ext uri="{FF2B5EF4-FFF2-40B4-BE49-F238E27FC236}">
                <a16:creationId xmlns:a16="http://schemas.microsoft.com/office/drawing/2014/main" id="{ECB051C2-C84E-DA43-91AF-9885D05A0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E65FE-E332-7741-902F-B8DA5DA124B2}"/>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66318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BABC5C-4FA2-FE49-A64F-3E395C33F49E}"/>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D0165-3B60-6E41-9F7D-8400E165B5B2}"/>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486AA-1B56-1C4B-B654-6E75DA42F607}"/>
              </a:ext>
            </a:extLst>
          </p:cNvPr>
          <p:cNvSpPr>
            <a:spLocks noGrp="1"/>
          </p:cNvSpPr>
          <p:nvPr>
            <p:ph type="dt" sz="half" idx="10"/>
          </p:nvPr>
        </p:nvSpPr>
        <p:spPr/>
        <p:txBody>
          <a:bodyPr/>
          <a:lstStyle/>
          <a:p>
            <a:fld id="{7BFB377E-53ED-FE4D-83F9-4165E39010D6}" type="datetimeFigureOut">
              <a:rPr lang="en-US" smtClean="0"/>
              <a:t>9/9/21</a:t>
            </a:fld>
            <a:endParaRPr lang="en-US"/>
          </a:p>
        </p:txBody>
      </p:sp>
      <p:sp>
        <p:nvSpPr>
          <p:cNvPr id="5" name="Footer Placeholder 4">
            <a:extLst>
              <a:ext uri="{FF2B5EF4-FFF2-40B4-BE49-F238E27FC236}">
                <a16:creationId xmlns:a16="http://schemas.microsoft.com/office/drawing/2014/main" id="{B996A97B-9A05-E84A-B246-402CD20BC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5D34B-6FA6-7842-86B4-77FB0C1FF2BC}"/>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33426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Slide – White">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1"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12"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Content Placeholder 3"/>
          <p:cNvSpPr>
            <a:spLocks noGrp="1"/>
          </p:cNvSpPr>
          <p:nvPr>
            <p:ph sz="quarter" idx="18" hasCustomPrompt="1"/>
          </p:nvPr>
        </p:nvSpPr>
        <p:spPr>
          <a:xfrm>
            <a:off x="609234"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9" name="Content Placeholder 3"/>
          <p:cNvSpPr>
            <a:spLocks noGrp="1"/>
          </p:cNvSpPr>
          <p:nvPr>
            <p:ph sz="quarter" idx="19" hasCustomPrompt="1"/>
          </p:nvPr>
        </p:nvSpPr>
        <p:spPr>
          <a:xfrm>
            <a:off x="6387182"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072366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 Blue1">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2538" y="322536"/>
            <a:ext cx="11869463" cy="6535464"/>
          </a:xfrm>
          <a:prstGeom prst="rect">
            <a:avLst/>
          </a:prstGeom>
        </p:spPr>
      </p:pic>
      <p:sp>
        <p:nvSpPr>
          <p:cNvPr id="2" name="Rectangle 1"/>
          <p:cNvSpPr/>
          <p:nvPr userDrawn="1"/>
        </p:nvSpPr>
        <p:spPr bwMode="auto">
          <a:xfrm>
            <a:off x="670561" y="0"/>
            <a:ext cx="7555913" cy="5739619"/>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9"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10"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9/9/21</a:t>
            </a:fld>
            <a:endParaRPr lang="en-US" dirty="0"/>
          </a:p>
        </p:txBody>
      </p:sp>
      <p:sp>
        <p:nvSpPr>
          <p:cNvPr id="12"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spTree>
    <p:extLst>
      <p:ext uri="{BB962C8B-B14F-4D97-AF65-F5344CB8AC3E}">
        <p14:creationId xmlns:p14="http://schemas.microsoft.com/office/powerpoint/2010/main" val="2111783989"/>
      </p:ext>
    </p:extLst>
  </p:cSld>
  <p:clrMapOvr>
    <a:overrideClrMapping bg1="lt1" tx1="dk1" bg2="lt2" tx2="dk2" accent1="accent1" accent2="accent2" accent3="accent3" accent4="accent4" accent5="accent5" accent6="accent6" hlink="hlink" folHlink="folHlink"/>
  </p:clrMapOvr>
  <p:transition>
    <p:fade/>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 Teal1">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a:xfrm>
            <a:off x="334027" y="325677"/>
            <a:ext cx="11857972" cy="6532323"/>
          </a:xfrm>
          <a:prstGeom prst="rect">
            <a:avLst/>
          </a:prstGeom>
        </p:spPr>
      </p:pic>
      <p:sp>
        <p:nvSpPr>
          <p:cNvPr id="2" name="Rectangle 1"/>
          <p:cNvSpPr/>
          <p:nvPr userDrawn="1"/>
        </p:nvSpPr>
        <p:spPr bwMode="auto">
          <a:xfrm>
            <a:off x="670561" y="0"/>
            <a:ext cx="7555913" cy="5739619"/>
          </a:xfrm>
          <a:prstGeom prst="rect">
            <a:avLst/>
          </a:prstGeom>
          <a:solidFill>
            <a:schemeClr val="accent2"/>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sp>
        <p:nvSpPr>
          <p:cNvPr id="13"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9/9/21</a:t>
            </a:fld>
            <a:endParaRPr lang="en-US" dirty="0"/>
          </a:p>
        </p:txBody>
      </p:sp>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21"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9"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Tree>
    <p:extLst>
      <p:ext uri="{BB962C8B-B14F-4D97-AF65-F5344CB8AC3E}">
        <p14:creationId xmlns:p14="http://schemas.microsoft.com/office/powerpoint/2010/main" val="12532151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 Blue2">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2538" y="322536"/>
            <a:ext cx="11877417" cy="6535464"/>
          </a:xfrm>
          <a:prstGeom prst="rect">
            <a:avLst/>
          </a:prstGeom>
        </p:spPr>
      </p:pic>
      <p:sp>
        <p:nvSpPr>
          <p:cNvPr id="2" name="Rectangle 1"/>
          <p:cNvSpPr/>
          <p:nvPr userDrawn="1"/>
        </p:nvSpPr>
        <p:spPr bwMode="auto">
          <a:xfrm>
            <a:off x="670561" y="0"/>
            <a:ext cx="7555913" cy="5739619"/>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sp>
        <p:nvSpPr>
          <p:cNvPr id="13"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9/9/21</a:t>
            </a:fld>
            <a:endParaRPr lang="en-US" dirty="0"/>
          </a:p>
        </p:txBody>
      </p:sp>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9"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10"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Tree>
    <p:extLst>
      <p:ext uri="{BB962C8B-B14F-4D97-AF65-F5344CB8AC3E}">
        <p14:creationId xmlns:p14="http://schemas.microsoft.com/office/powerpoint/2010/main" val="36444782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 Teal2">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2538" y="322536"/>
            <a:ext cx="11869463" cy="6535464"/>
          </a:xfrm>
          <a:prstGeom prst="rect">
            <a:avLst/>
          </a:prstGeom>
        </p:spPr>
      </p:pic>
      <p:sp>
        <p:nvSpPr>
          <p:cNvPr id="2" name="Rectangle 1"/>
          <p:cNvSpPr/>
          <p:nvPr userDrawn="1"/>
        </p:nvSpPr>
        <p:spPr bwMode="auto">
          <a:xfrm>
            <a:off x="670561" y="0"/>
            <a:ext cx="7555913" cy="5739619"/>
          </a:xfrm>
          <a:prstGeom prst="rect">
            <a:avLst/>
          </a:prstGeom>
          <a:solidFill>
            <a:srgbClr val="052049"/>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sp>
        <p:nvSpPr>
          <p:cNvPr id="13"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9/9/21</a:t>
            </a:fld>
            <a:endParaRPr lang="en-US" dirty="0"/>
          </a:p>
        </p:txBody>
      </p:sp>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21"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9"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Tree>
    <p:extLst>
      <p:ext uri="{BB962C8B-B14F-4D97-AF65-F5344CB8AC3E}">
        <p14:creationId xmlns:p14="http://schemas.microsoft.com/office/powerpoint/2010/main" val="1741517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Navy">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12035" y="5764696"/>
            <a:ext cx="11979965" cy="1093304"/>
          </a:xfrm>
          <a:prstGeom prst="rect">
            <a:avLst/>
          </a:prstGeom>
          <a:solidFill>
            <a:schemeClr val="bg1"/>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14" name="Title 15"/>
          <p:cNvSpPr>
            <a:spLocks noGrp="1"/>
          </p:cNvSpPr>
          <p:nvPr>
            <p:ph type="title" hasCustomPrompt="1"/>
          </p:nvPr>
        </p:nvSpPr>
        <p:spPr>
          <a:xfrm>
            <a:off x="398933" y="2504662"/>
            <a:ext cx="8188479" cy="1749284"/>
          </a:xfrm>
        </p:spPr>
        <p:txBody>
          <a:bodyPr anchor="b">
            <a:noAutofit/>
          </a:bodyPr>
          <a:lstStyle>
            <a:lvl1pPr>
              <a:defRPr sz="4800" baseline="0">
                <a:solidFill>
                  <a:schemeClr val="tx1"/>
                </a:solidFill>
                <a:latin typeface="+mj-lt"/>
              </a:defRPr>
            </a:lvl1pPr>
          </a:lstStyle>
          <a:p>
            <a:r>
              <a:rPr lang="en-US" dirty="0"/>
              <a:t>Title Here</a:t>
            </a:r>
          </a:p>
        </p:txBody>
      </p:sp>
      <p:sp>
        <p:nvSpPr>
          <p:cNvPr id="15" name="Date Placeholder 4"/>
          <p:cNvSpPr>
            <a:spLocks noGrp="1"/>
          </p:cNvSpPr>
          <p:nvPr>
            <p:ph type="dt" sz="half" idx="2"/>
          </p:nvPr>
        </p:nvSpPr>
        <p:spPr>
          <a:xfrm>
            <a:off x="425600" y="6155225"/>
            <a:ext cx="2567117" cy="238607"/>
          </a:xfrm>
          <a:prstGeom prst="rect">
            <a:avLst/>
          </a:prstGeom>
        </p:spPr>
        <p:txBody>
          <a:bodyPr vert="horz" wrap="square" lIns="91440" tIns="0" rIns="91440" bIns="0" rtlCol="0" anchor="b" anchorCtr="0">
            <a:noAutofit/>
          </a:bodyPr>
          <a:lstStyle>
            <a:lvl1pPr algn="l">
              <a:defRPr sz="1600" i="0">
                <a:solidFill>
                  <a:schemeClr val="tx1"/>
                </a:solidFill>
                <a:latin typeface="Arial" pitchFamily="34" charset="0"/>
                <a:cs typeface="Arial" pitchFamily="34" charset="0"/>
              </a:defRPr>
            </a:lvl1pPr>
          </a:lstStyle>
          <a:p>
            <a:fld id="{7CA65D26-67D5-4CD2-90EC-E629659F24B3}" type="datetime1">
              <a:rPr lang="en-US" smtClean="0"/>
              <a:pPr/>
              <a:t>9/9/21</a:t>
            </a:fld>
            <a:endParaRPr lang="en-US" dirty="0"/>
          </a:p>
        </p:txBody>
      </p:sp>
      <p:sp>
        <p:nvSpPr>
          <p:cNvPr id="17" name="Text Placeholder 3"/>
          <p:cNvSpPr>
            <a:spLocks noGrp="1"/>
          </p:cNvSpPr>
          <p:nvPr>
            <p:ph type="body" sz="quarter" idx="15" hasCustomPrompt="1"/>
          </p:nvPr>
        </p:nvSpPr>
        <p:spPr>
          <a:xfrm>
            <a:off x="403755" y="4246880"/>
            <a:ext cx="8196909" cy="677627"/>
          </a:xfrm>
          <a:prstGeom prst="rect">
            <a:avLst/>
          </a:prstGeom>
        </p:spPr>
        <p:txBody>
          <a:bodyPr>
            <a:noAutofit/>
          </a:bodyPr>
          <a:lstStyle>
            <a:lvl1pPr marL="0" indent="0" algn="l">
              <a:lnSpc>
                <a:spcPct val="100000"/>
              </a:lnSpc>
              <a:buNone/>
              <a:defRPr sz="2133" i="0">
                <a:solidFill>
                  <a:schemeClr val="tx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Text Placeholder 2"/>
          <p:cNvSpPr>
            <a:spLocks noGrp="1"/>
          </p:cNvSpPr>
          <p:nvPr>
            <p:ph type="body" sz="quarter" idx="10" hasCustomPrompt="1"/>
          </p:nvPr>
        </p:nvSpPr>
        <p:spPr>
          <a:xfrm>
            <a:off x="423458" y="5469675"/>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tx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dirty="0"/>
              <a:t>Presenter’s Name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0960" y="636103"/>
            <a:ext cx="1729936" cy="1124847"/>
          </a:xfrm>
          <a:prstGeom prst="rect">
            <a:avLst/>
          </a:prstGeom>
        </p:spPr>
      </p:pic>
    </p:spTree>
    <p:extLst>
      <p:ext uri="{BB962C8B-B14F-4D97-AF65-F5344CB8AC3E}">
        <p14:creationId xmlns:p14="http://schemas.microsoft.com/office/powerpoint/2010/main" val="796474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lide-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6" name="Title 15"/>
          <p:cNvSpPr>
            <a:spLocks noGrp="1"/>
          </p:cNvSpPr>
          <p:nvPr>
            <p:ph type="title" hasCustomPrompt="1"/>
          </p:nvPr>
        </p:nvSpPr>
        <p:spPr/>
        <p:txBody>
          <a:bodyPr anchor="b">
            <a:noAutofit/>
          </a:bodyPr>
          <a:lstStyle>
            <a:lvl1pPr>
              <a:defRPr sz="4800">
                <a:latin typeface="+mj-lt"/>
              </a:defRPr>
            </a:lvl1pPr>
          </a:lstStyle>
          <a:p>
            <a:r>
              <a:rPr lang="en-US" dirty="0"/>
              <a:t>Slide Title Here</a:t>
            </a:r>
          </a:p>
        </p:txBody>
      </p:sp>
      <p:sp>
        <p:nvSpPr>
          <p:cNvPr id="4" name="Text Placeholder 3"/>
          <p:cNvSpPr>
            <a:spLocks noGrp="1"/>
          </p:cNvSpPr>
          <p:nvPr>
            <p:ph type="body" sz="quarter" idx="15" hasCustomPrompt="1"/>
          </p:nvPr>
        </p:nvSpPr>
        <p:spPr>
          <a:xfrm>
            <a:off x="609603" y="927654"/>
            <a:ext cx="10893285" cy="47707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7" name="Text Placeholder 3"/>
          <p:cNvSpPr>
            <a:spLocks noGrp="1"/>
          </p:cNvSpPr>
          <p:nvPr>
            <p:ph idx="1"/>
          </p:nvPr>
        </p:nvSpPr>
        <p:spPr>
          <a:xfrm>
            <a:off x="612911" y="1868556"/>
            <a:ext cx="10850220" cy="3909393"/>
          </a:xfrm>
          <a:prstGeom prst="rect">
            <a:avLst/>
          </a:prstGeom>
        </p:spPr>
        <p:txBody>
          <a:bodyPr vert="horz" lIns="91440" tIns="45720" rIns="91440" bIns="45720" rtlCol="0">
            <a:noAutofit/>
          </a:bodyPr>
          <a:lstStyle>
            <a:lvl2pPr>
              <a:buClr>
                <a:schemeClr val="accent5"/>
              </a:buClr>
              <a:defRPr/>
            </a:lvl2pPr>
            <a:lvl4pPr>
              <a:buClr>
                <a:schemeClr val="accent5"/>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65624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Slide – 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Tree>
    <p:extLst>
      <p:ext uri="{BB962C8B-B14F-4D97-AF65-F5344CB8AC3E}">
        <p14:creationId xmlns:p14="http://schemas.microsoft.com/office/powerpoint/2010/main" val="34253593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4AC3D-DC8C-4A4E-A2A0-413DBA9B1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8AD967-C715-104D-BD69-EB2C2745F9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C30B8-A29F-FC4C-A075-24540F1C1F75}"/>
              </a:ext>
            </a:extLst>
          </p:cNvPr>
          <p:cNvSpPr>
            <a:spLocks noGrp="1"/>
          </p:cNvSpPr>
          <p:nvPr>
            <p:ph type="dt" sz="half" idx="10"/>
          </p:nvPr>
        </p:nvSpPr>
        <p:spPr/>
        <p:txBody>
          <a:bodyPr/>
          <a:lstStyle/>
          <a:p>
            <a:fld id="{7BFB377E-53ED-FE4D-83F9-4165E39010D6}" type="datetimeFigureOut">
              <a:rPr lang="en-US" smtClean="0"/>
              <a:t>9/9/21</a:t>
            </a:fld>
            <a:endParaRPr lang="en-US"/>
          </a:p>
        </p:txBody>
      </p:sp>
      <p:sp>
        <p:nvSpPr>
          <p:cNvPr id="5" name="Footer Placeholder 4">
            <a:extLst>
              <a:ext uri="{FF2B5EF4-FFF2-40B4-BE49-F238E27FC236}">
                <a16:creationId xmlns:a16="http://schemas.microsoft.com/office/drawing/2014/main" id="{FF6074AB-1292-5540-9F0D-2B8D8DD9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624D-C920-464B-B310-19032E2B928D}"/>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437161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Slide – 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5" name="Chart Placeholder 2"/>
          <p:cNvSpPr>
            <a:spLocks noGrp="1"/>
          </p:cNvSpPr>
          <p:nvPr>
            <p:ph type="chart" sz="quarter" idx="14"/>
          </p:nvPr>
        </p:nvSpPr>
        <p:spPr>
          <a:xfrm>
            <a:off x="357810" y="469927"/>
            <a:ext cx="11449876" cy="5297083"/>
          </a:xfrm>
          <a:prstGeom prst="rect">
            <a:avLst/>
          </a:prstGeom>
        </p:spPr>
        <p:txBody>
          <a:bodyPr>
            <a:normAutofit/>
          </a:bodyPr>
          <a:lstStyle>
            <a:lvl1pPr marL="0" indent="0">
              <a:buNone/>
              <a:defRPr/>
            </a:lvl1pPr>
          </a:lstStyle>
          <a:p>
            <a:r>
              <a:rPr lang="en-US"/>
              <a:t>Click icon to add chart</a:t>
            </a:r>
            <a:endParaRPr lang="en-US" dirty="0"/>
          </a:p>
        </p:txBody>
      </p:sp>
    </p:spTree>
    <p:extLst>
      <p:ext uri="{BB962C8B-B14F-4D97-AF65-F5344CB8AC3E}">
        <p14:creationId xmlns:p14="http://schemas.microsoft.com/office/powerpoint/2010/main" val="42333380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Slide – 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1"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12"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Content Placeholder 3"/>
          <p:cNvSpPr>
            <a:spLocks noGrp="1"/>
          </p:cNvSpPr>
          <p:nvPr>
            <p:ph sz="quarter" idx="18" hasCustomPrompt="1"/>
          </p:nvPr>
        </p:nvSpPr>
        <p:spPr>
          <a:xfrm>
            <a:off x="609234" y="1894325"/>
            <a:ext cx="5102453" cy="3804111"/>
          </a:xfrm>
        </p:spPr>
        <p:txBody>
          <a:bodyPr/>
          <a:lstStyle>
            <a:lvl2pPr>
              <a:buClr>
                <a:schemeClr val="accent5"/>
              </a:buClr>
              <a:defRPr/>
            </a:lvl2pPr>
            <a:lvl4pPr>
              <a:buClr>
                <a:schemeClr val="accent5"/>
              </a:buClr>
              <a:defRPr/>
            </a:lvl4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9" name="Content Placeholder 3"/>
          <p:cNvSpPr>
            <a:spLocks noGrp="1"/>
          </p:cNvSpPr>
          <p:nvPr>
            <p:ph sz="quarter" idx="19" hasCustomPrompt="1"/>
          </p:nvPr>
        </p:nvSpPr>
        <p:spPr>
          <a:xfrm>
            <a:off x="6387182" y="1894325"/>
            <a:ext cx="5102453" cy="3804111"/>
          </a:xfrm>
        </p:spPr>
        <p:txBody>
          <a:bodyPr/>
          <a:lstStyle>
            <a:lvl2pPr>
              <a:buClr>
                <a:schemeClr val="accent5"/>
              </a:buClr>
              <a:defRPr/>
            </a:lvl2pPr>
            <a:lvl4pPr>
              <a:buClr>
                <a:schemeClr val="accent5"/>
              </a:buClr>
              <a:defRPr/>
            </a:lvl4pPr>
          </a:lstStyle>
          <a:p>
            <a:pPr lvl="0"/>
            <a:r>
              <a:rPr lang="en-US" dirty="0"/>
              <a:t>Click to add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6910675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 Slide-White">
    <p:bg>
      <p:bgRef idx="1001">
        <a:schemeClr val="bg1"/>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7"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9"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11" name="Text Placeholder 3"/>
          <p:cNvSpPr>
            <a:spLocks noGrp="1"/>
          </p:cNvSpPr>
          <p:nvPr>
            <p:ph idx="1"/>
          </p:nvPr>
        </p:nvSpPr>
        <p:spPr>
          <a:xfrm>
            <a:off x="612911" y="1868556"/>
            <a:ext cx="10850220" cy="390939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791564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 White">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6" name="Chart Placeholder 2"/>
          <p:cNvSpPr>
            <a:spLocks noGrp="1"/>
          </p:cNvSpPr>
          <p:nvPr>
            <p:ph type="chart" sz="quarter" idx="14"/>
          </p:nvPr>
        </p:nvSpPr>
        <p:spPr>
          <a:xfrm>
            <a:off x="357810" y="469927"/>
            <a:ext cx="11449876" cy="5297083"/>
          </a:xfrm>
          <a:prstGeom prst="rect">
            <a:avLst/>
          </a:prstGeom>
        </p:spPr>
        <p:txBody>
          <a:bodyPr>
            <a:normAutofit/>
          </a:bodyPr>
          <a:lstStyle>
            <a:lvl1pPr marL="0" indent="0">
              <a:buNone/>
              <a:defRPr/>
            </a:lvl1pPr>
          </a:lstStyle>
          <a:p>
            <a:r>
              <a:rPr lang="en-US"/>
              <a:t>Click icon to add chart</a:t>
            </a:r>
            <a:endParaRPr lang="en-US" dirty="0"/>
          </a:p>
        </p:txBody>
      </p:sp>
    </p:spTree>
    <p:extLst>
      <p:ext uri="{BB962C8B-B14F-4D97-AF65-F5344CB8AC3E}">
        <p14:creationId xmlns:p14="http://schemas.microsoft.com/office/powerpoint/2010/main" val="359899268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Slide – White">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1"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12"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Content Placeholder 3"/>
          <p:cNvSpPr>
            <a:spLocks noGrp="1"/>
          </p:cNvSpPr>
          <p:nvPr>
            <p:ph sz="quarter" idx="18" hasCustomPrompt="1"/>
          </p:nvPr>
        </p:nvSpPr>
        <p:spPr>
          <a:xfrm>
            <a:off x="609234"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9" name="Content Placeholder 3"/>
          <p:cNvSpPr>
            <a:spLocks noGrp="1"/>
          </p:cNvSpPr>
          <p:nvPr>
            <p:ph sz="quarter" idx="19" hasCustomPrompt="1"/>
          </p:nvPr>
        </p:nvSpPr>
        <p:spPr>
          <a:xfrm>
            <a:off x="6387182"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6953789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Slide – Blu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9" name="Text Placeholder 8"/>
          <p:cNvSpPr>
            <a:spLocks noGrp="1"/>
          </p:cNvSpPr>
          <p:nvPr>
            <p:ph type="body" sz="quarter" idx="13" hasCustomPrompt="1"/>
          </p:nvPr>
        </p:nvSpPr>
        <p:spPr>
          <a:xfrm>
            <a:off x="583466" y="1908314"/>
            <a:ext cx="10972431" cy="2809461"/>
          </a:xfrm>
          <a:prstGeom prst="rect">
            <a:avLst/>
          </a:prstGeom>
        </p:spPr>
        <p:txBody>
          <a:bodyPr anchor="ctr" anchorCtr="0">
            <a:normAutofit/>
          </a:bodyPr>
          <a:lstStyle>
            <a:lvl1pPr marL="0" indent="0">
              <a:lnSpc>
                <a:spcPct val="100000"/>
              </a:lnSpc>
              <a:buNone/>
              <a:defRPr sz="3733" i="0" baseline="0">
                <a:latin typeface="+mj-lt"/>
              </a:defRPr>
            </a:lvl1pPr>
            <a:lvl2pPr marL="306908" indent="0">
              <a:buNone/>
              <a:defRPr>
                <a:latin typeface="+mn-lt"/>
              </a:defRPr>
            </a:lvl2pPr>
            <a:lvl3pPr marL="687899" indent="0">
              <a:buNone/>
              <a:defRPr>
                <a:latin typeface="+mn-lt"/>
              </a:defRPr>
            </a:lvl3pPr>
            <a:lvl4pPr marL="1066773" indent="0">
              <a:buNone/>
              <a:defRPr>
                <a:latin typeface="+mn-lt"/>
              </a:defRPr>
            </a:lvl4pPr>
            <a:lvl5pPr marL="1447764" indent="0">
              <a:buNone/>
              <a:defRPr>
                <a:latin typeface="+mn-lt"/>
              </a:defRPr>
            </a:lvl5pPr>
          </a:lstStyle>
          <a:p>
            <a:pPr lvl="0"/>
            <a:r>
              <a:rPr lang="en-US" dirty="0"/>
              <a:t>This page is an option should you wish to utilize a quote as a stand-alone slide within your presentation. The rest is </a:t>
            </a:r>
            <a:r>
              <a:rPr lang="en-US" dirty="0" err="1"/>
              <a:t>lorem</a:t>
            </a:r>
            <a:r>
              <a:rPr lang="en-US" dirty="0"/>
              <a:t> </a:t>
            </a:r>
            <a:r>
              <a:rPr lang="en-US" dirty="0" err="1"/>
              <a:t>ipsum</a:t>
            </a:r>
            <a:r>
              <a:rPr lang="en-US" dirty="0"/>
              <a:t>. </a:t>
            </a:r>
            <a:r>
              <a:rPr lang="en-US" dirty="0" err="1"/>
              <a:t>Ut</a:t>
            </a:r>
            <a:r>
              <a:rPr lang="en-US" dirty="0"/>
              <a:t> </a:t>
            </a:r>
            <a:r>
              <a:rPr lang="en-US" dirty="0" err="1"/>
              <a:t>enim</a:t>
            </a:r>
            <a:r>
              <a:rPr lang="en-US" dirty="0"/>
              <a:t> ad minim </a:t>
            </a:r>
            <a:r>
              <a:rPr lang="en-US" dirty="0" err="1"/>
              <a:t>quis</a:t>
            </a:r>
            <a:r>
              <a:rPr lang="en-US" dirty="0"/>
              <a:t> </a:t>
            </a:r>
            <a:r>
              <a:rPr lang="en-US" dirty="0" err="1"/>
              <a:t>nostrud</a:t>
            </a:r>
            <a:r>
              <a:rPr lang="en-US" dirty="0"/>
              <a:t>.</a:t>
            </a:r>
          </a:p>
        </p:txBody>
      </p:sp>
      <p:sp>
        <p:nvSpPr>
          <p:cNvPr id="10" name="Text Placeholder 13"/>
          <p:cNvSpPr>
            <a:spLocks noGrp="1"/>
          </p:cNvSpPr>
          <p:nvPr>
            <p:ph type="body" sz="quarter" idx="14" hasCustomPrompt="1"/>
          </p:nvPr>
        </p:nvSpPr>
        <p:spPr>
          <a:xfrm>
            <a:off x="596899" y="4929105"/>
            <a:ext cx="8685277" cy="573905"/>
          </a:xfrm>
          <a:prstGeom prst="rect">
            <a:avLst/>
          </a:prstGeom>
        </p:spPr>
        <p:txBody>
          <a:bodyPr>
            <a:normAutofit/>
          </a:bodyPr>
          <a:lstStyle>
            <a:lvl1pPr marL="0" indent="0">
              <a:lnSpc>
                <a:spcPct val="100000"/>
              </a:lnSpc>
              <a:buNone/>
              <a:defRPr sz="2400" b="1">
                <a:solidFill>
                  <a:schemeClr val="accent1"/>
                </a:solidFill>
                <a:latin typeface="+mn-lt"/>
              </a:defRPr>
            </a:lvl1pPr>
          </a:lstStyle>
          <a:p>
            <a:pPr lvl="0"/>
            <a:r>
              <a:rPr lang="en-US" dirty="0"/>
              <a:t>Author’s Name</a:t>
            </a:r>
          </a:p>
        </p:txBody>
      </p:sp>
      <p:sp>
        <p:nvSpPr>
          <p:cNvPr id="13" name="Rectangle 12"/>
          <p:cNvSpPr/>
          <p:nvPr userDrawn="1"/>
        </p:nvSpPr>
        <p:spPr bwMode="auto">
          <a:xfrm>
            <a:off x="662608" y="2"/>
            <a:ext cx="1431235" cy="1577005"/>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rgbClr val="90BD31"/>
              </a:solidFill>
              <a:latin typeface="+mj-lt"/>
            </a:endParaRPr>
          </a:p>
        </p:txBody>
      </p:sp>
      <p:sp>
        <p:nvSpPr>
          <p:cNvPr id="12" name="TextBox 11"/>
          <p:cNvSpPr txBox="1"/>
          <p:nvPr userDrawn="1"/>
        </p:nvSpPr>
        <p:spPr bwMode="auto">
          <a:xfrm>
            <a:off x="579503" y="0"/>
            <a:ext cx="1590260" cy="2831544"/>
          </a:xfrm>
          <a:prstGeom prst="rect">
            <a:avLst/>
          </a:prstGeom>
          <a:noFill/>
          <a:ln w="19050" algn="ctr">
            <a:noFill/>
            <a:miter lim="800000"/>
            <a:headEnd/>
            <a:tailEnd/>
          </a:ln>
        </p:spPr>
        <p:txBody>
          <a:bodyPr wrap="square" lIns="0" tIns="0" rIns="0" bIns="0" rtlCol="0" anchor="ctr">
            <a:spAutoFit/>
          </a:bodyPr>
          <a:lstStyle/>
          <a:p>
            <a:pPr algn="ctr"/>
            <a:r>
              <a:rPr lang="en-US" sz="18400" b="1" i="0" dirty="0">
                <a:solidFill>
                  <a:schemeClr val="bg2"/>
                </a:solidFill>
                <a:latin typeface="+mn-lt"/>
              </a:rPr>
              <a:t>“</a:t>
            </a:r>
          </a:p>
        </p:txBody>
      </p:sp>
      <p:sp>
        <p:nvSpPr>
          <p:cNvPr id="11" name="Text Placeholder 13"/>
          <p:cNvSpPr>
            <a:spLocks noGrp="1"/>
          </p:cNvSpPr>
          <p:nvPr>
            <p:ph type="body" sz="quarter" idx="15" hasCustomPrompt="1"/>
          </p:nvPr>
        </p:nvSpPr>
        <p:spPr>
          <a:xfrm>
            <a:off x="596899" y="5307937"/>
            <a:ext cx="8685277" cy="587916"/>
          </a:xfrm>
          <a:prstGeom prst="rect">
            <a:avLst/>
          </a:prstGeom>
        </p:spPr>
        <p:txBody>
          <a:bodyPr>
            <a:normAutofit/>
          </a:bodyPr>
          <a:lstStyle>
            <a:lvl1pPr marL="0" indent="0">
              <a:lnSpc>
                <a:spcPts val="2667"/>
              </a:lnSpc>
              <a:buNone/>
              <a:defRPr sz="2400" b="0" baseline="0">
                <a:solidFill>
                  <a:schemeClr val="accent1"/>
                </a:solidFill>
                <a:latin typeface="+mn-lt"/>
              </a:defRPr>
            </a:lvl1pPr>
          </a:lstStyle>
          <a:p>
            <a:pPr lvl="0"/>
            <a:r>
              <a:rPr lang="en-US" dirty="0"/>
              <a:t>Position Title</a:t>
            </a:r>
          </a:p>
        </p:txBody>
      </p:sp>
    </p:spTree>
    <p:extLst>
      <p:ext uri="{BB962C8B-B14F-4D97-AF65-F5344CB8AC3E}">
        <p14:creationId xmlns:p14="http://schemas.microsoft.com/office/powerpoint/2010/main" val="372477893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Slide – Teal">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9" name="Text Placeholder 8"/>
          <p:cNvSpPr>
            <a:spLocks noGrp="1"/>
          </p:cNvSpPr>
          <p:nvPr>
            <p:ph type="body" sz="quarter" idx="13" hasCustomPrompt="1"/>
          </p:nvPr>
        </p:nvSpPr>
        <p:spPr>
          <a:xfrm>
            <a:off x="583466" y="1908314"/>
            <a:ext cx="10972431" cy="2809461"/>
          </a:xfrm>
          <a:prstGeom prst="rect">
            <a:avLst/>
          </a:prstGeom>
        </p:spPr>
        <p:txBody>
          <a:bodyPr anchor="ctr" anchorCtr="0">
            <a:normAutofit/>
          </a:bodyPr>
          <a:lstStyle>
            <a:lvl1pPr marL="0" indent="0">
              <a:lnSpc>
                <a:spcPct val="100000"/>
              </a:lnSpc>
              <a:buNone/>
              <a:defRPr sz="3733" i="0" baseline="0">
                <a:latin typeface="+mj-lt"/>
              </a:defRPr>
            </a:lvl1pPr>
            <a:lvl2pPr marL="306908" indent="0">
              <a:buNone/>
              <a:defRPr>
                <a:latin typeface="+mn-lt"/>
              </a:defRPr>
            </a:lvl2pPr>
            <a:lvl3pPr marL="687899" indent="0">
              <a:buNone/>
              <a:defRPr>
                <a:latin typeface="+mn-lt"/>
              </a:defRPr>
            </a:lvl3pPr>
            <a:lvl4pPr marL="1066773" indent="0">
              <a:buNone/>
              <a:defRPr>
                <a:latin typeface="+mn-lt"/>
              </a:defRPr>
            </a:lvl4pPr>
            <a:lvl5pPr marL="1447764" indent="0">
              <a:buNone/>
              <a:defRPr>
                <a:latin typeface="+mn-lt"/>
              </a:defRPr>
            </a:lvl5pPr>
          </a:lstStyle>
          <a:p>
            <a:pPr lvl="0"/>
            <a:r>
              <a:rPr lang="en-US" dirty="0"/>
              <a:t>This page is an option should you wish to utilize a quote as a stand-alone slide within your presentation. The rest is </a:t>
            </a:r>
            <a:r>
              <a:rPr lang="en-US" dirty="0" err="1"/>
              <a:t>lorem</a:t>
            </a:r>
            <a:r>
              <a:rPr lang="en-US" dirty="0"/>
              <a:t> </a:t>
            </a:r>
            <a:r>
              <a:rPr lang="en-US" dirty="0" err="1"/>
              <a:t>ipsum</a:t>
            </a:r>
            <a:r>
              <a:rPr lang="en-US" dirty="0"/>
              <a:t>. </a:t>
            </a:r>
            <a:r>
              <a:rPr lang="en-US" dirty="0" err="1"/>
              <a:t>Ut</a:t>
            </a:r>
            <a:r>
              <a:rPr lang="en-US" dirty="0"/>
              <a:t> </a:t>
            </a:r>
            <a:r>
              <a:rPr lang="en-US" dirty="0" err="1"/>
              <a:t>enim</a:t>
            </a:r>
            <a:r>
              <a:rPr lang="en-US" dirty="0"/>
              <a:t> ad minim </a:t>
            </a:r>
            <a:r>
              <a:rPr lang="en-US" dirty="0" err="1"/>
              <a:t>quis</a:t>
            </a:r>
            <a:r>
              <a:rPr lang="en-US" dirty="0"/>
              <a:t> </a:t>
            </a:r>
            <a:r>
              <a:rPr lang="en-US" dirty="0" err="1"/>
              <a:t>nostrud</a:t>
            </a:r>
            <a:r>
              <a:rPr lang="en-US" dirty="0"/>
              <a:t>.</a:t>
            </a:r>
          </a:p>
        </p:txBody>
      </p:sp>
      <p:sp>
        <p:nvSpPr>
          <p:cNvPr id="13" name="Rectangle 12"/>
          <p:cNvSpPr/>
          <p:nvPr userDrawn="1"/>
        </p:nvSpPr>
        <p:spPr bwMode="auto">
          <a:xfrm>
            <a:off x="662608" y="2"/>
            <a:ext cx="1431235" cy="1577005"/>
          </a:xfrm>
          <a:prstGeom prst="rect">
            <a:avLst/>
          </a:prstGeom>
          <a:solidFill>
            <a:schemeClr val="accent2"/>
          </a:solidFill>
          <a:ln w="19050" algn="ctr">
            <a:noFill/>
            <a:miter lim="800000"/>
            <a:headEnd/>
            <a:tailEnd/>
          </a:ln>
        </p:spPr>
        <p:txBody>
          <a:bodyPr wrap="none" rtlCol="0" anchor="ctr"/>
          <a:lstStyle/>
          <a:p>
            <a:pPr algn="ctr">
              <a:lnSpc>
                <a:spcPct val="90000"/>
              </a:lnSpc>
            </a:pPr>
            <a:endParaRPr lang="en-US" sz="2133" b="1" dirty="0" err="1">
              <a:solidFill>
                <a:srgbClr val="90BD31"/>
              </a:solidFill>
              <a:latin typeface="+mj-lt"/>
            </a:endParaRPr>
          </a:p>
        </p:txBody>
      </p:sp>
      <p:sp>
        <p:nvSpPr>
          <p:cNvPr id="12" name="TextBox 11"/>
          <p:cNvSpPr txBox="1"/>
          <p:nvPr userDrawn="1"/>
        </p:nvSpPr>
        <p:spPr bwMode="auto">
          <a:xfrm>
            <a:off x="579503" y="0"/>
            <a:ext cx="1590260" cy="2831544"/>
          </a:xfrm>
          <a:prstGeom prst="rect">
            <a:avLst/>
          </a:prstGeom>
          <a:noFill/>
          <a:ln w="19050" algn="ctr">
            <a:noFill/>
            <a:miter lim="800000"/>
            <a:headEnd/>
            <a:tailEnd/>
          </a:ln>
        </p:spPr>
        <p:txBody>
          <a:bodyPr wrap="square" lIns="0" tIns="0" rIns="0" bIns="0" rtlCol="0" anchor="ctr">
            <a:spAutoFit/>
          </a:bodyPr>
          <a:lstStyle/>
          <a:p>
            <a:pPr algn="ctr"/>
            <a:r>
              <a:rPr lang="en-US" sz="18400" b="1" i="0" dirty="0">
                <a:solidFill>
                  <a:schemeClr val="bg2"/>
                </a:solidFill>
                <a:latin typeface="+mn-lt"/>
              </a:rPr>
              <a:t>“</a:t>
            </a:r>
          </a:p>
        </p:txBody>
      </p:sp>
      <p:sp>
        <p:nvSpPr>
          <p:cNvPr id="10" name="Text Placeholder 13"/>
          <p:cNvSpPr>
            <a:spLocks noGrp="1"/>
          </p:cNvSpPr>
          <p:nvPr>
            <p:ph type="body" sz="quarter" idx="14" hasCustomPrompt="1"/>
          </p:nvPr>
        </p:nvSpPr>
        <p:spPr>
          <a:xfrm>
            <a:off x="596899" y="4929105"/>
            <a:ext cx="8685277" cy="573905"/>
          </a:xfrm>
          <a:prstGeom prst="rect">
            <a:avLst/>
          </a:prstGeom>
        </p:spPr>
        <p:txBody>
          <a:bodyPr>
            <a:normAutofit/>
          </a:bodyPr>
          <a:lstStyle>
            <a:lvl1pPr marL="0" indent="0">
              <a:lnSpc>
                <a:spcPct val="100000"/>
              </a:lnSpc>
              <a:buNone/>
              <a:defRPr sz="2400" b="1">
                <a:solidFill>
                  <a:schemeClr val="accent2"/>
                </a:solidFill>
                <a:latin typeface="+mn-lt"/>
              </a:defRPr>
            </a:lvl1pPr>
          </a:lstStyle>
          <a:p>
            <a:pPr lvl="0"/>
            <a:r>
              <a:rPr lang="en-US" dirty="0"/>
              <a:t>Author’s Name</a:t>
            </a:r>
          </a:p>
        </p:txBody>
      </p:sp>
      <p:sp>
        <p:nvSpPr>
          <p:cNvPr id="11" name="Text Placeholder 13"/>
          <p:cNvSpPr>
            <a:spLocks noGrp="1"/>
          </p:cNvSpPr>
          <p:nvPr>
            <p:ph type="body" sz="quarter" idx="15" hasCustomPrompt="1"/>
          </p:nvPr>
        </p:nvSpPr>
        <p:spPr>
          <a:xfrm>
            <a:off x="596899" y="5307937"/>
            <a:ext cx="8685277" cy="587916"/>
          </a:xfrm>
          <a:prstGeom prst="rect">
            <a:avLst/>
          </a:prstGeom>
        </p:spPr>
        <p:txBody>
          <a:bodyPr>
            <a:normAutofit/>
          </a:bodyPr>
          <a:lstStyle>
            <a:lvl1pPr marL="0" indent="0">
              <a:lnSpc>
                <a:spcPts val="2667"/>
              </a:lnSpc>
              <a:buNone/>
              <a:defRPr sz="2400" b="0" baseline="0">
                <a:solidFill>
                  <a:schemeClr val="accent2"/>
                </a:solidFill>
                <a:latin typeface="+mn-lt"/>
              </a:defRPr>
            </a:lvl1pPr>
          </a:lstStyle>
          <a:p>
            <a:pPr lvl="0"/>
            <a:r>
              <a:rPr lang="en-US" dirty="0"/>
              <a:t>Position Title</a:t>
            </a:r>
          </a:p>
        </p:txBody>
      </p:sp>
    </p:spTree>
    <p:extLst>
      <p:ext uri="{BB962C8B-B14F-4D97-AF65-F5344CB8AC3E}">
        <p14:creationId xmlns:p14="http://schemas.microsoft.com/office/powerpoint/2010/main" val="425757287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Slide – Green">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9" name="Text Placeholder 8"/>
          <p:cNvSpPr>
            <a:spLocks noGrp="1"/>
          </p:cNvSpPr>
          <p:nvPr>
            <p:ph type="body" sz="quarter" idx="13" hasCustomPrompt="1"/>
          </p:nvPr>
        </p:nvSpPr>
        <p:spPr>
          <a:xfrm>
            <a:off x="583466" y="1908314"/>
            <a:ext cx="10972431" cy="2809461"/>
          </a:xfrm>
          <a:prstGeom prst="rect">
            <a:avLst/>
          </a:prstGeom>
        </p:spPr>
        <p:txBody>
          <a:bodyPr anchor="ctr" anchorCtr="0">
            <a:normAutofit/>
          </a:bodyPr>
          <a:lstStyle>
            <a:lvl1pPr marL="0" indent="0">
              <a:lnSpc>
                <a:spcPct val="100000"/>
              </a:lnSpc>
              <a:buNone/>
              <a:defRPr sz="3733" i="0" baseline="0">
                <a:latin typeface="+mj-lt"/>
              </a:defRPr>
            </a:lvl1pPr>
            <a:lvl2pPr marL="306908" indent="0">
              <a:buNone/>
              <a:defRPr>
                <a:latin typeface="+mn-lt"/>
              </a:defRPr>
            </a:lvl2pPr>
            <a:lvl3pPr marL="687899" indent="0">
              <a:buNone/>
              <a:defRPr>
                <a:latin typeface="+mn-lt"/>
              </a:defRPr>
            </a:lvl3pPr>
            <a:lvl4pPr marL="1066773" indent="0">
              <a:buNone/>
              <a:defRPr>
                <a:latin typeface="+mn-lt"/>
              </a:defRPr>
            </a:lvl4pPr>
            <a:lvl5pPr marL="1447764" indent="0">
              <a:buNone/>
              <a:defRPr>
                <a:latin typeface="+mn-lt"/>
              </a:defRPr>
            </a:lvl5pPr>
          </a:lstStyle>
          <a:p>
            <a:pPr lvl="0"/>
            <a:r>
              <a:rPr lang="en-US" dirty="0"/>
              <a:t>This page is an option should you wish to utilize a quote as a stand-alone slide within your presentation. The rest is </a:t>
            </a:r>
            <a:r>
              <a:rPr lang="en-US" dirty="0" err="1"/>
              <a:t>lorem</a:t>
            </a:r>
            <a:r>
              <a:rPr lang="en-US" dirty="0"/>
              <a:t> </a:t>
            </a:r>
            <a:r>
              <a:rPr lang="en-US" dirty="0" err="1"/>
              <a:t>ipsum</a:t>
            </a:r>
            <a:r>
              <a:rPr lang="en-US" dirty="0"/>
              <a:t>. </a:t>
            </a:r>
            <a:r>
              <a:rPr lang="en-US" dirty="0" err="1"/>
              <a:t>Ut</a:t>
            </a:r>
            <a:r>
              <a:rPr lang="en-US" dirty="0"/>
              <a:t> </a:t>
            </a:r>
            <a:r>
              <a:rPr lang="en-US" dirty="0" err="1"/>
              <a:t>enim</a:t>
            </a:r>
            <a:r>
              <a:rPr lang="en-US" dirty="0"/>
              <a:t> ad minim </a:t>
            </a:r>
            <a:r>
              <a:rPr lang="en-US" dirty="0" err="1"/>
              <a:t>quis</a:t>
            </a:r>
            <a:r>
              <a:rPr lang="en-US" dirty="0"/>
              <a:t> </a:t>
            </a:r>
            <a:r>
              <a:rPr lang="en-US" dirty="0" err="1"/>
              <a:t>nostrud</a:t>
            </a:r>
            <a:r>
              <a:rPr lang="en-US" dirty="0"/>
              <a:t>.</a:t>
            </a:r>
          </a:p>
        </p:txBody>
      </p:sp>
      <p:sp>
        <p:nvSpPr>
          <p:cNvPr id="13" name="Rectangle 12"/>
          <p:cNvSpPr/>
          <p:nvPr userDrawn="1"/>
        </p:nvSpPr>
        <p:spPr bwMode="auto">
          <a:xfrm>
            <a:off x="662608" y="2"/>
            <a:ext cx="1431235" cy="1577005"/>
          </a:xfrm>
          <a:prstGeom prst="rect">
            <a:avLst/>
          </a:prstGeom>
          <a:solidFill>
            <a:schemeClr val="accent3"/>
          </a:solidFill>
          <a:ln w="19050" algn="ctr">
            <a:noFill/>
            <a:miter lim="800000"/>
            <a:headEnd/>
            <a:tailEnd/>
          </a:ln>
        </p:spPr>
        <p:txBody>
          <a:bodyPr wrap="none" rtlCol="0" anchor="ctr"/>
          <a:lstStyle/>
          <a:p>
            <a:pPr algn="ctr">
              <a:lnSpc>
                <a:spcPct val="90000"/>
              </a:lnSpc>
            </a:pPr>
            <a:endParaRPr lang="en-US" sz="2133" b="1" dirty="0" err="1">
              <a:solidFill>
                <a:srgbClr val="90BD31"/>
              </a:solidFill>
              <a:latin typeface="+mj-lt"/>
            </a:endParaRPr>
          </a:p>
        </p:txBody>
      </p:sp>
      <p:sp>
        <p:nvSpPr>
          <p:cNvPr id="12" name="TextBox 11"/>
          <p:cNvSpPr txBox="1"/>
          <p:nvPr userDrawn="1"/>
        </p:nvSpPr>
        <p:spPr bwMode="auto">
          <a:xfrm>
            <a:off x="579503" y="0"/>
            <a:ext cx="1590260" cy="2831544"/>
          </a:xfrm>
          <a:prstGeom prst="rect">
            <a:avLst/>
          </a:prstGeom>
          <a:noFill/>
          <a:ln w="19050" algn="ctr">
            <a:noFill/>
            <a:miter lim="800000"/>
            <a:headEnd/>
            <a:tailEnd/>
          </a:ln>
        </p:spPr>
        <p:txBody>
          <a:bodyPr wrap="square" lIns="0" tIns="0" rIns="0" bIns="0" rtlCol="0" anchor="ctr">
            <a:spAutoFit/>
          </a:bodyPr>
          <a:lstStyle/>
          <a:p>
            <a:pPr algn="ctr"/>
            <a:r>
              <a:rPr lang="en-US" sz="18400" b="1" i="0" dirty="0">
                <a:solidFill>
                  <a:schemeClr val="bg2"/>
                </a:solidFill>
                <a:latin typeface="+mn-lt"/>
              </a:rPr>
              <a:t>“</a:t>
            </a:r>
          </a:p>
        </p:txBody>
      </p:sp>
      <p:sp>
        <p:nvSpPr>
          <p:cNvPr id="10" name="Text Placeholder 13"/>
          <p:cNvSpPr>
            <a:spLocks noGrp="1"/>
          </p:cNvSpPr>
          <p:nvPr>
            <p:ph type="body" sz="quarter" idx="14" hasCustomPrompt="1"/>
          </p:nvPr>
        </p:nvSpPr>
        <p:spPr>
          <a:xfrm>
            <a:off x="596899" y="4929105"/>
            <a:ext cx="8685277" cy="573905"/>
          </a:xfrm>
          <a:prstGeom prst="rect">
            <a:avLst/>
          </a:prstGeom>
        </p:spPr>
        <p:txBody>
          <a:bodyPr>
            <a:normAutofit/>
          </a:bodyPr>
          <a:lstStyle>
            <a:lvl1pPr marL="0" indent="0">
              <a:lnSpc>
                <a:spcPct val="100000"/>
              </a:lnSpc>
              <a:buNone/>
              <a:defRPr sz="2400" b="1">
                <a:solidFill>
                  <a:schemeClr val="accent3"/>
                </a:solidFill>
                <a:latin typeface="+mn-lt"/>
              </a:defRPr>
            </a:lvl1pPr>
          </a:lstStyle>
          <a:p>
            <a:pPr lvl="0"/>
            <a:r>
              <a:rPr lang="en-US" dirty="0"/>
              <a:t>Author’s Name</a:t>
            </a:r>
          </a:p>
        </p:txBody>
      </p:sp>
      <p:sp>
        <p:nvSpPr>
          <p:cNvPr id="11" name="Text Placeholder 13"/>
          <p:cNvSpPr>
            <a:spLocks noGrp="1"/>
          </p:cNvSpPr>
          <p:nvPr>
            <p:ph type="body" sz="quarter" idx="15" hasCustomPrompt="1"/>
          </p:nvPr>
        </p:nvSpPr>
        <p:spPr>
          <a:xfrm>
            <a:off x="596899" y="5307937"/>
            <a:ext cx="8685277" cy="587916"/>
          </a:xfrm>
          <a:prstGeom prst="rect">
            <a:avLst/>
          </a:prstGeom>
        </p:spPr>
        <p:txBody>
          <a:bodyPr>
            <a:normAutofit/>
          </a:bodyPr>
          <a:lstStyle>
            <a:lvl1pPr marL="0" indent="0">
              <a:lnSpc>
                <a:spcPts val="2667"/>
              </a:lnSpc>
              <a:buNone/>
              <a:defRPr sz="2400" b="0" baseline="0">
                <a:solidFill>
                  <a:schemeClr val="accent3"/>
                </a:solidFill>
                <a:latin typeface="+mn-lt"/>
              </a:defRPr>
            </a:lvl1pPr>
          </a:lstStyle>
          <a:p>
            <a:pPr lvl="0"/>
            <a:r>
              <a:rPr lang="en-US" dirty="0"/>
              <a:t>Position Title</a:t>
            </a:r>
          </a:p>
        </p:txBody>
      </p:sp>
    </p:spTree>
    <p:extLst>
      <p:ext uri="{BB962C8B-B14F-4D97-AF65-F5344CB8AC3E}">
        <p14:creationId xmlns:p14="http://schemas.microsoft.com/office/powerpoint/2010/main" val="240041055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 Blu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14" name="Rectangle 13"/>
          <p:cNvSpPr/>
          <p:nvPr userDrawn="1"/>
        </p:nvSpPr>
        <p:spPr bwMode="auto">
          <a:xfrm>
            <a:off x="1" y="2363625"/>
            <a:ext cx="9402305" cy="1881809"/>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15"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333087661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 Teal">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6" name="Rectangle 5"/>
          <p:cNvSpPr/>
          <p:nvPr userDrawn="1"/>
        </p:nvSpPr>
        <p:spPr bwMode="auto">
          <a:xfrm>
            <a:off x="1" y="2363625"/>
            <a:ext cx="9402305" cy="1881809"/>
          </a:xfrm>
          <a:prstGeom prst="rect">
            <a:avLst/>
          </a:prstGeom>
          <a:solidFill>
            <a:srgbClr val="18A3AC"/>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8"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280072266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3468-DB36-684C-96AE-6404CFA91DE0}"/>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A7513F-60C6-484E-8DEA-756A135FA594}"/>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3F904D-2C8D-034A-B80B-4ADE272D655B}"/>
              </a:ext>
            </a:extLst>
          </p:cNvPr>
          <p:cNvSpPr>
            <a:spLocks noGrp="1"/>
          </p:cNvSpPr>
          <p:nvPr>
            <p:ph type="dt" sz="half" idx="10"/>
          </p:nvPr>
        </p:nvSpPr>
        <p:spPr/>
        <p:txBody>
          <a:bodyPr/>
          <a:lstStyle/>
          <a:p>
            <a:fld id="{7BFB377E-53ED-FE4D-83F9-4165E39010D6}" type="datetimeFigureOut">
              <a:rPr lang="en-US" smtClean="0"/>
              <a:t>9/9/21</a:t>
            </a:fld>
            <a:endParaRPr lang="en-US"/>
          </a:p>
        </p:txBody>
      </p:sp>
      <p:sp>
        <p:nvSpPr>
          <p:cNvPr id="5" name="Footer Placeholder 4">
            <a:extLst>
              <a:ext uri="{FF2B5EF4-FFF2-40B4-BE49-F238E27FC236}">
                <a16:creationId xmlns:a16="http://schemas.microsoft.com/office/drawing/2014/main" id="{1A86D5D3-5976-3F45-BB22-E6BB90178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AB7B9-8603-B844-BFF5-3C8540D14A82}"/>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2598975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 Green">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6" name="Rectangle 5"/>
          <p:cNvSpPr/>
          <p:nvPr userDrawn="1"/>
        </p:nvSpPr>
        <p:spPr bwMode="auto">
          <a:xfrm>
            <a:off x="1" y="2363625"/>
            <a:ext cx="9402305" cy="1881809"/>
          </a:xfrm>
          <a:prstGeom prst="rect">
            <a:avLst/>
          </a:prstGeom>
          <a:solidFill>
            <a:srgbClr val="90BD31"/>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7"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40262978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 – Green">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6" name="Rectangle 5"/>
          <p:cNvSpPr/>
          <p:nvPr userDrawn="1"/>
        </p:nvSpPr>
        <p:spPr bwMode="auto">
          <a:xfrm>
            <a:off x="1" y="2363625"/>
            <a:ext cx="9402305" cy="1881809"/>
          </a:xfrm>
          <a:prstGeom prst="rect">
            <a:avLst/>
          </a:prstGeom>
          <a:solidFill>
            <a:srgbClr val="F26D04"/>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7"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215212735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with logo_1">
    <p:bg>
      <p:bgRef idx="1001">
        <a:schemeClr val="bg2"/>
      </p:bgRef>
    </p:bg>
    <p:spTree>
      <p:nvGrpSpPr>
        <p:cNvPr id="1" name=""/>
        <p:cNvGrpSpPr/>
        <p:nvPr/>
      </p:nvGrpSpPr>
      <p:grpSpPr>
        <a:xfrm>
          <a:off x="0" y="0"/>
          <a:ext cx="0" cy="0"/>
          <a:chOff x="0" y="0"/>
          <a:chExt cx="0" cy="0"/>
        </a:xfrm>
      </p:grpSpPr>
      <p:pic>
        <p:nvPicPr>
          <p:cNvPr id="4" name="Picture 41"/>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invGray">
          <a:xfrm>
            <a:off x="5153580" y="2710217"/>
            <a:ext cx="2094721" cy="1367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5147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with logo_2">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72284" y="2513067"/>
            <a:ext cx="1832365" cy="1831867"/>
          </a:xfrm>
          <a:prstGeom prst="rect">
            <a:avLst/>
          </a:prstGeom>
        </p:spPr>
      </p:pic>
    </p:spTree>
    <p:extLst>
      <p:ext uri="{BB962C8B-B14F-4D97-AF65-F5344CB8AC3E}">
        <p14:creationId xmlns:p14="http://schemas.microsoft.com/office/powerpoint/2010/main" val="37071115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 Research">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99440" y="2687339"/>
            <a:ext cx="2153920" cy="2153920"/>
          </a:xfrm>
          <a:prstGeom prst="rect">
            <a:avLst/>
          </a:prstGeom>
        </p:spPr>
      </p:pic>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199440" y="0"/>
            <a:ext cx="3992560" cy="2687339"/>
          </a:xfrm>
          <a:prstGeom prst="rect">
            <a:avLst/>
          </a:prstGeom>
        </p:spPr>
      </p:pic>
      <p:pic>
        <p:nvPicPr>
          <p:cNvPr id="5" name="Picture 4"/>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1851932"/>
            <a:ext cx="8199440" cy="5006069"/>
          </a:xfrm>
          <a:prstGeom prst="rect">
            <a:avLst/>
          </a:prstGeom>
        </p:spPr>
      </p:pic>
    </p:spTree>
    <p:extLst>
      <p:ext uri="{BB962C8B-B14F-4D97-AF65-F5344CB8AC3E}">
        <p14:creationId xmlns:p14="http://schemas.microsoft.com/office/powerpoint/2010/main" val="2901053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losing – Education">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1752" y="2687339"/>
            <a:ext cx="2153920" cy="2153920"/>
          </a:xfrm>
          <a:prstGeom prst="rect">
            <a:avLst/>
          </a:prstGeom>
        </p:spPr>
      </p:pic>
      <p:pic>
        <p:nvPicPr>
          <p:cNvPr id="17" name="Picture 1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3675671" cy="2687339"/>
          </a:xfrm>
          <a:prstGeom prst="rect">
            <a:avLst/>
          </a:prstGeom>
        </p:spPr>
      </p:pic>
      <p:pic>
        <p:nvPicPr>
          <p:cNvPr id="23" name="Picture 22"/>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675672" y="1676401"/>
            <a:ext cx="8516328" cy="5181599"/>
          </a:xfrm>
          <a:prstGeom prst="rect">
            <a:avLst/>
          </a:prstGeom>
        </p:spPr>
      </p:pic>
    </p:spTree>
    <p:extLst>
      <p:ext uri="{BB962C8B-B14F-4D97-AF65-F5344CB8AC3E}">
        <p14:creationId xmlns:p14="http://schemas.microsoft.com/office/powerpoint/2010/main" val="36540714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losing – Patient Car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6893" y="2687339"/>
            <a:ext cx="2153920" cy="2153920"/>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b="-1"/>
          <a:stretch/>
        </p:blipFill>
        <p:spPr>
          <a:xfrm>
            <a:off x="1" y="0"/>
            <a:ext cx="3680812" cy="2687339"/>
          </a:xfrm>
          <a:prstGeom prst="rect">
            <a:avLst/>
          </a:prstGeom>
        </p:spPr>
      </p:pic>
      <p:pic>
        <p:nvPicPr>
          <p:cNvPr id="12" name="Picture 11"/>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675672" y="1676401"/>
            <a:ext cx="8516328" cy="5181599"/>
          </a:xfrm>
          <a:prstGeom prst="rect">
            <a:avLst/>
          </a:prstGeom>
        </p:spPr>
      </p:pic>
    </p:spTree>
    <p:extLst>
      <p:ext uri="{BB962C8B-B14F-4D97-AF65-F5344CB8AC3E}">
        <p14:creationId xmlns:p14="http://schemas.microsoft.com/office/powerpoint/2010/main" val="6161235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835F-27FA-5C4E-B9B1-6E8BCDC38C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E68ACE-BE24-7649-827A-6FA110731C3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957482-9F3D-F84A-9EB9-E20E0BD5D053}"/>
              </a:ext>
            </a:extLst>
          </p:cNvPr>
          <p:cNvSpPr>
            <a:spLocks noGrp="1"/>
          </p:cNvSpPr>
          <p:nvPr>
            <p:ph type="dt" sz="half" idx="10"/>
          </p:nvPr>
        </p:nvSpPr>
        <p:spPr/>
        <p:txBody>
          <a:bodyPr/>
          <a:lstStyle/>
          <a:p>
            <a:fld id="{F1482167-8811-434F-A92E-FCD7829DA7CB}" type="datetime1">
              <a:rPr lang="en-US" smtClean="0"/>
              <a:t>9/9/21</a:t>
            </a:fld>
            <a:endParaRPr lang="en-US"/>
          </a:p>
        </p:txBody>
      </p:sp>
      <p:sp>
        <p:nvSpPr>
          <p:cNvPr id="5" name="Footer Placeholder 4">
            <a:extLst>
              <a:ext uri="{FF2B5EF4-FFF2-40B4-BE49-F238E27FC236}">
                <a16:creationId xmlns:a16="http://schemas.microsoft.com/office/drawing/2014/main" id="{0397CDFC-98AB-AC42-A19A-77A15D7BC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52A75-F5DE-914E-9035-422FC25A9005}"/>
              </a:ext>
            </a:extLst>
          </p:cNvPr>
          <p:cNvSpPr>
            <a:spLocks noGrp="1"/>
          </p:cNvSpPr>
          <p:nvPr>
            <p:ph type="sldNum" sz="quarter" idx="12"/>
          </p:nvPr>
        </p:nvSpPr>
        <p:spPr/>
        <p:txBody>
          <a:bodyPr/>
          <a:lstStyle/>
          <a:p>
            <a:fld id="{1529993C-42E9-7A47-A707-A40C22FBC595}" type="slidenum">
              <a:rPr lang="en-US" smtClean="0"/>
              <a:t>‹#›</a:t>
            </a:fld>
            <a:endParaRPr lang="en-US"/>
          </a:p>
        </p:txBody>
      </p:sp>
    </p:spTree>
    <p:extLst>
      <p:ext uri="{BB962C8B-B14F-4D97-AF65-F5344CB8AC3E}">
        <p14:creationId xmlns:p14="http://schemas.microsoft.com/office/powerpoint/2010/main" val="18372943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8B64C-59C5-4B43-A181-0C6D24615D8A}"/>
              </a:ext>
            </a:extLst>
          </p:cNvPr>
          <p:cNvSpPr>
            <a:spLocks noGrp="1"/>
          </p:cNvSpPr>
          <p:nvPr>
            <p:ph type="dt" sz="half" idx="10"/>
          </p:nvPr>
        </p:nvSpPr>
        <p:spPr/>
        <p:txBody>
          <a:bodyPr/>
          <a:lstStyle/>
          <a:p>
            <a:fld id="{E0DDE3D8-06A1-5448-8966-288515773649}" type="datetime1">
              <a:rPr lang="en-US" smtClean="0"/>
              <a:t>9/9/21</a:t>
            </a:fld>
            <a:endParaRPr lang="en-US"/>
          </a:p>
        </p:txBody>
      </p:sp>
      <p:sp>
        <p:nvSpPr>
          <p:cNvPr id="3" name="Footer Placeholder 2">
            <a:extLst>
              <a:ext uri="{FF2B5EF4-FFF2-40B4-BE49-F238E27FC236}">
                <a16:creationId xmlns:a16="http://schemas.microsoft.com/office/drawing/2014/main" id="{2989F1F9-760B-0342-B8ED-28068739A4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63F6CB-0E75-5A49-8914-143C33ECBAAF}"/>
              </a:ext>
            </a:extLst>
          </p:cNvPr>
          <p:cNvSpPr>
            <a:spLocks noGrp="1"/>
          </p:cNvSpPr>
          <p:nvPr>
            <p:ph type="sldNum" sz="quarter" idx="12"/>
          </p:nvPr>
        </p:nvSpPr>
        <p:spPr/>
        <p:txBody>
          <a:bodyPr/>
          <a:lstStyle/>
          <a:p>
            <a:fld id="{1529993C-42E9-7A47-A707-A40C22FBC595}" type="slidenum">
              <a:rPr lang="en-US" smtClean="0"/>
              <a:t>‹#›</a:t>
            </a:fld>
            <a:endParaRPr lang="en-US"/>
          </a:p>
        </p:txBody>
      </p:sp>
    </p:spTree>
    <p:extLst>
      <p:ext uri="{BB962C8B-B14F-4D97-AF65-F5344CB8AC3E}">
        <p14:creationId xmlns:p14="http://schemas.microsoft.com/office/powerpoint/2010/main" val="31408273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132C-F38E-274C-8F7F-528457CE1B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492C5-DCAF-8C49-BD8C-E1908C0D728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53735FF0-DE4F-CE4F-9361-A64C8A32ED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3D520F-BCD2-FA49-9EBE-0E0FC60BD646}"/>
              </a:ext>
            </a:extLst>
          </p:cNvPr>
          <p:cNvSpPr>
            <a:spLocks noGrp="1"/>
          </p:cNvSpPr>
          <p:nvPr>
            <p:ph type="sldNum" sz="quarter" idx="12"/>
          </p:nvPr>
        </p:nvSpPr>
        <p:spPr/>
        <p:txBody>
          <a:bodyPr/>
          <a:lstStyle/>
          <a:p>
            <a:fld id="{09B3F733-F892-8447-BC73-CE38605EE5D1}" type="slidenum">
              <a:rPr lang="en-US" smtClean="0"/>
              <a:t>‹#›</a:t>
            </a:fld>
            <a:endParaRPr lang="en-US"/>
          </a:p>
        </p:txBody>
      </p:sp>
    </p:spTree>
    <p:extLst>
      <p:ext uri="{BB962C8B-B14F-4D97-AF65-F5344CB8AC3E}">
        <p14:creationId xmlns:p14="http://schemas.microsoft.com/office/powerpoint/2010/main" val="122084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7397-8FE1-7247-B711-C498CB06AC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74586-5C34-CD49-AC52-45F9097609E8}"/>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42D469-D0A3-B94A-B3A5-22849B5565A3}"/>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B4A2D1-82D6-E54C-985D-93251C8B9927}"/>
              </a:ext>
            </a:extLst>
          </p:cNvPr>
          <p:cNvSpPr>
            <a:spLocks noGrp="1"/>
          </p:cNvSpPr>
          <p:nvPr>
            <p:ph type="dt" sz="half" idx="10"/>
          </p:nvPr>
        </p:nvSpPr>
        <p:spPr/>
        <p:txBody>
          <a:bodyPr/>
          <a:lstStyle/>
          <a:p>
            <a:fld id="{7BFB377E-53ED-FE4D-83F9-4165E39010D6}" type="datetimeFigureOut">
              <a:rPr lang="en-US" smtClean="0"/>
              <a:t>9/9/21</a:t>
            </a:fld>
            <a:endParaRPr lang="en-US"/>
          </a:p>
        </p:txBody>
      </p:sp>
      <p:sp>
        <p:nvSpPr>
          <p:cNvPr id="6" name="Footer Placeholder 5">
            <a:extLst>
              <a:ext uri="{FF2B5EF4-FFF2-40B4-BE49-F238E27FC236}">
                <a16:creationId xmlns:a16="http://schemas.microsoft.com/office/drawing/2014/main" id="{C80FC160-F3F4-3747-BC10-CA63A879C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095CD-C5FA-AB4E-A145-FAB49471A193}"/>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20531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C0A7-35B4-5849-89A7-DC837BE5A6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80F06-F144-024B-843A-779ADFB66C8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CA63DE-106E-0E48-87B7-5D28DB8B15D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747B0D-F675-1545-87D0-CB232F7BBBBB}"/>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B85922-F19D-B548-8F4E-594EA9C4F6A1}"/>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599483-C439-EB4F-A28E-9A94F2DD2557}"/>
              </a:ext>
            </a:extLst>
          </p:cNvPr>
          <p:cNvSpPr>
            <a:spLocks noGrp="1"/>
          </p:cNvSpPr>
          <p:nvPr>
            <p:ph type="dt" sz="half" idx="10"/>
          </p:nvPr>
        </p:nvSpPr>
        <p:spPr/>
        <p:txBody>
          <a:bodyPr/>
          <a:lstStyle/>
          <a:p>
            <a:fld id="{7BFB377E-53ED-FE4D-83F9-4165E39010D6}" type="datetimeFigureOut">
              <a:rPr lang="en-US" smtClean="0"/>
              <a:t>9/9/21</a:t>
            </a:fld>
            <a:endParaRPr lang="en-US"/>
          </a:p>
        </p:txBody>
      </p:sp>
      <p:sp>
        <p:nvSpPr>
          <p:cNvPr id="8" name="Footer Placeholder 7">
            <a:extLst>
              <a:ext uri="{FF2B5EF4-FFF2-40B4-BE49-F238E27FC236}">
                <a16:creationId xmlns:a16="http://schemas.microsoft.com/office/drawing/2014/main" id="{294AD55B-96D1-6D49-8D5D-54D752DF97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8FAAFA-237E-EB45-A271-0C2E1C0E3F14}"/>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68478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9256-BC73-FC48-B5EA-79E7B07434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BD0EF3-152B-BA46-9696-1BBD4B7457E0}"/>
              </a:ext>
            </a:extLst>
          </p:cNvPr>
          <p:cNvSpPr>
            <a:spLocks noGrp="1"/>
          </p:cNvSpPr>
          <p:nvPr>
            <p:ph type="dt" sz="half" idx="10"/>
          </p:nvPr>
        </p:nvSpPr>
        <p:spPr/>
        <p:txBody>
          <a:bodyPr/>
          <a:lstStyle/>
          <a:p>
            <a:fld id="{7BFB377E-53ED-FE4D-83F9-4165E39010D6}" type="datetimeFigureOut">
              <a:rPr lang="en-US" smtClean="0"/>
              <a:t>9/9/21</a:t>
            </a:fld>
            <a:endParaRPr lang="en-US"/>
          </a:p>
        </p:txBody>
      </p:sp>
      <p:sp>
        <p:nvSpPr>
          <p:cNvPr id="4" name="Footer Placeholder 3">
            <a:extLst>
              <a:ext uri="{FF2B5EF4-FFF2-40B4-BE49-F238E27FC236}">
                <a16:creationId xmlns:a16="http://schemas.microsoft.com/office/drawing/2014/main" id="{01B4F746-7004-BE4A-8B4E-A408C9C2A4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1FB101-6E54-2343-873B-95C3B1850887}"/>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99846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12608-C0F2-2643-961E-757C12BB9B3B}"/>
              </a:ext>
            </a:extLst>
          </p:cNvPr>
          <p:cNvSpPr>
            <a:spLocks noGrp="1"/>
          </p:cNvSpPr>
          <p:nvPr>
            <p:ph type="dt" sz="half" idx="10"/>
          </p:nvPr>
        </p:nvSpPr>
        <p:spPr/>
        <p:txBody>
          <a:bodyPr/>
          <a:lstStyle/>
          <a:p>
            <a:fld id="{7BFB377E-53ED-FE4D-83F9-4165E39010D6}" type="datetimeFigureOut">
              <a:rPr lang="en-US" smtClean="0"/>
              <a:t>9/9/21</a:t>
            </a:fld>
            <a:endParaRPr lang="en-US"/>
          </a:p>
        </p:txBody>
      </p:sp>
      <p:sp>
        <p:nvSpPr>
          <p:cNvPr id="3" name="Footer Placeholder 2">
            <a:extLst>
              <a:ext uri="{FF2B5EF4-FFF2-40B4-BE49-F238E27FC236}">
                <a16:creationId xmlns:a16="http://schemas.microsoft.com/office/drawing/2014/main" id="{8647D951-F4D4-6C48-96CE-E10EC87AD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745398-1BE5-B84F-BE8A-73C37D37416C}"/>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99444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4864-DEF7-E045-AD2B-A3A971C56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61709A-1BA2-4149-A424-B54AB293A37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5DC2B4-A655-F846-80F0-67AE3C61F0FF}"/>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D6156-F984-6644-919D-A7B9EF95680F}"/>
              </a:ext>
            </a:extLst>
          </p:cNvPr>
          <p:cNvSpPr>
            <a:spLocks noGrp="1"/>
          </p:cNvSpPr>
          <p:nvPr>
            <p:ph type="dt" sz="half" idx="10"/>
          </p:nvPr>
        </p:nvSpPr>
        <p:spPr/>
        <p:txBody>
          <a:bodyPr/>
          <a:lstStyle/>
          <a:p>
            <a:fld id="{7BFB377E-53ED-FE4D-83F9-4165E39010D6}" type="datetimeFigureOut">
              <a:rPr lang="en-US" smtClean="0"/>
              <a:t>9/9/21</a:t>
            </a:fld>
            <a:endParaRPr lang="en-US"/>
          </a:p>
        </p:txBody>
      </p:sp>
      <p:sp>
        <p:nvSpPr>
          <p:cNvPr id="6" name="Footer Placeholder 5">
            <a:extLst>
              <a:ext uri="{FF2B5EF4-FFF2-40B4-BE49-F238E27FC236}">
                <a16:creationId xmlns:a16="http://schemas.microsoft.com/office/drawing/2014/main" id="{A6F185AB-B37D-8A43-A7E2-C49534C0D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8F8192-85AA-1448-9862-2B279D166233}"/>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87223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BB51-ADD1-894E-8D00-20BACE5A4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D9BD4E-6022-0E4A-9D2B-2FD8CC2EA40A}"/>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E3DE319B-1DA9-094D-97FB-62D3B10483E8}"/>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0F60A-0D7E-C14C-A6B4-D248D392C416}"/>
              </a:ext>
            </a:extLst>
          </p:cNvPr>
          <p:cNvSpPr>
            <a:spLocks noGrp="1"/>
          </p:cNvSpPr>
          <p:nvPr>
            <p:ph type="dt" sz="half" idx="10"/>
          </p:nvPr>
        </p:nvSpPr>
        <p:spPr/>
        <p:txBody>
          <a:bodyPr/>
          <a:lstStyle/>
          <a:p>
            <a:fld id="{7BFB377E-53ED-FE4D-83F9-4165E39010D6}" type="datetimeFigureOut">
              <a:rPr lang="en-US" smtClean="0"/>
              <a:t>9/9/21</a:t>
            </a:fld>
            <a:endParaRPr lang="en-US"/>
          </a:p>
        </p:txBody>
      </p:sp>
      <p:sp>
        <p:nvSpPr>
          <p:cNvPr id="6" name="Footer Placeholder 5">
            <a:extLst>
              <a:ext uri="{FF2B5EF4-FFF2-40B4-BE49-F238E27FC236}">
                <a16:creationId xmlns:a16="http://schemas.microsoft.com/office/drawing/2014/main" id="{7CBFC7A5-2FAF-994C-B8EF-754F2D9EA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60350-8AB7-7B4B-BBDC-C403555B76B4}"/>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5431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AB83D8-3862-3B4F-B78C-6D9FE413C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7A82B5-1E8A-0441-B89F-A34D0B92BA31}"/>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BBD84-F7B1-234A-8ADD-4C6E14DD3A3E}"/>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B377E-53ED-FE4D-83F9-4165E39010D6}" type="datetimeFigureOut">
              <a:rPr lang="en-US" smtClean="0"/>
              <a:t>9/9/21</a:t>
            </a:fld>
            <a:endParaRPr lang="en-US"/>
          </a:p>
        </p:txBody>
      </p:sp>
      <p:sp>
        <p:nvSpPr>
          <p:cNvPr id="5" name="Footer Placeholder 4">
            <a:extLst>
              <a:ext uri="{FF2B5EF4-FFF2-40B4-BE49-F238E27FC236}">
                <a16:creationId xmlns:a16="http://schemas.microsoft.com/office/drawing/2014/main" id="{632FBA78-4B80-6D4E-BAA7-0F0C2AA2DC86}"/>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FE6F85-B1A9-3140-A133-5436DC05B406}"/>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1C075-7610-A544-99C6-586F0A3FA752}" type="slidenum">
              <a:rPr lang="en-US" smtClean="0"/>
              <a:t>‹#›</a:t>
            </a:fld>
            <a:endParaRPr lang="en-US"/>
          </a:p>
        </p:txBody>
      </p:sp>
    </p:spTree>
    <p:extLst>
      <p:ext uri="{BB962C8B-B14F-4D97-AF65-F5344CB8AC3E}">
        <p14:creationId xmlns:p14="http://schemas.microsoft.com/office/powerpoint/2010/main" val="762367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80" y="425001"/>
            <a:ext cx="10898107" cy="611449"/>
          </a:xfrm>
          <a:prstGeom prst="rect">
            <a:avLst/>
          </a:prstGeom>
        </p:spPr>
        <p:txBody>
          <a:bodyPr vert="horz" wrap="square" lIns="91440" tIns="45720" rIns="91440" bIns="45720" rtlCol="0" anchor="b" anchorCtr="0">
            <a:normAutofit/>
          </a:bodyPr>
          <a:lstStyle/>
          <a:p>
            <a:r>
              <a:rPr lang="en-US" dirty="0"/>
              <a:t>Slide Title Here</a:t>
            </a:r>
          </a:p>
        </p:txBody>
      </p:sp>
      <p:sp>
        <p:nvSpPr>
          <p:cNvPr id="11" name="Footer Placeholder 5"/>
          <p:cNvSpPr>
            <a:spLocks noGrp="1"/>
          </p:cNvSpPr>
          <p:nvPr>
            <p:ph type="ftr" sz="quarter" idx="3"/>
          </p:nvPr>
        </p:nvSpPr>
        <p:spPr>
          <a:xfrm>
            <a:off x="730867" y="6470129"/>
            <a:ext cx="5747876" cy="137980"/>
          </a:xfrm>
          <a:prstGeom prst="rect">
            <a:avLst/>
          </a:prstGeom>
        </p:spPr>
        <p:txBody>
          <a:bodyPr vert="horz" wrap="square" lIns="0" tIns="0" rIns="0" bIns="0" rtlCol="0" anchor="b" anchorCtr="0"/>
          <a:lstStyle>
            <a:lvl1pPr algn="l">
              <a:defRPr sz="933" i="0">
                <a:solidFill>
                  <a:schemeClr val="tx1"/>
                </a:solidFill>
                <a:latin typeface="Arial" pitchFamily="34" charset="0"/>
                <a:cs typeface="Arial" pitchFamily="34" charset="0"/>
              </a:defRPr>
            </a:lvl1pPr>
          </a:lstStyle>
          <a:p>
            <a:r>
              <a:rPr lang="en-US"/>
              <a:t>UCSF | Health</a:t>
            </a:r>
            <a:endParaRPr lang="en-US" dirty="0"/>
          </a:p>
        </p:txBody>
      </p:sp>
      <p:sp>
        <p:nvSpPr>
          <p:cNvPr id="12" name="Slide Number Placeholder 6"/>
          <p:cNvSpPr>
            <a:spLocks noGrp="1"/>
          </p:cNvSpPr>
          <p:nvPr>
            <p:ph type="sldNum" sz="quarter" idx="4"/>
          </p:nvPr>
        </p:nvSpPr>
        <p:spPr>
          <a:xfrm>
            <a:off x="362808" y="6453505"/>
            <a:ext cx="328081" cy="155233"/>
          </a:xfrm>
          <a:prstGeom prst="rect">
            <a:avLst/>
          </a:prstGeom>
        </p:spPr>
        <p:txBody>
          <a:bodyPr vert="horz" wrap="square" lIns="0" tIns="0" rIns="0" bIns="0" rtlCol="0" anchor="b" anchorCtr="0"/>
          <a:lstStyle>
            <a:lvl1pPr algn="l">
              <a:defRPr sz="933" i="0">
                <a:solidFill>
                  <a:schemeClr val="tx1"/>
                </a:solidFill>
                <a:latin typeface="Arial" pitchFamily="34" charset="0"/>
                <a:cs typeface="Arial" pitchFamily="34" charset="0"/>
              </a:defRPr>
            </a:lvl1pPr>
          </a:lstStyle>
          <a:p>
            <a:fld id="{7BCC8D0D-EAEC-449D-9161-023DFF90F2E2}" type="slidenum">
              <a:rPr lang="en-US" smtClean="0"/>
              <a:pPr/>
              <a:t>‹#›</a:t>
            </a:fld>
            <a:endParaRPr lang="en-US" dirty="0"/>
          </a:p>
        </p:txBody>
      </p:sp>
      <p:cxnSp>
        <p:nvCxnSpPr>
          <p:cNvPr id="36" name="Straight Connector 35"/>
          <p:cNvCxnSpPr/>
          <p:nvPr/>
        </p:nvCxnSpPr>
        <p:spPr>
          <a:xfrm>
            <a:off x="486834" y="6250080"/>
            <a:ext cx="11218333" cy="0"/>
          </a:xfrm>
          <a:prstGeom prst="line">
            <a:avLst/>
          </a:prstGeom>
          <a:noFill/>
          <a:ln w="3175" cap="flat">
            <a:solidFill>
              <a:srgbClr val="052049"/>
            </a:solidFill>
            <a:prstDash val="solid"/>
            <a:miter lim="800000"/>
            <a:headEnd/>
            <a:tailEnd/>
          </a:ln>
          <a:extLst>
            <a:ext uri="{909E8E84-426E-40DD-AFC4-6F175D3DCCD1}">
              <a14:hiddenFill xmlns:a14="http://schemas.microsoft.com/office/drawing/2010/main">
                <a:noFill/>
              </a14:hiddenFill>
            </a:ext>
          </a:extLst>
        </p:spPr>
      </p:cxnSp>
      <p:cxnSp>
        <p:nvCxnSpPr>
          <p:cNvPr id="9" name="Straight Connector 8"/>
          <p:cNvCxnSpPr/>
          <p:nvPr userDrawn="1"/>
        </p:nvCxnSpPr>
        <p:spPr>
          <a:xfrm>
            <a:off x="370417" y="6250080"/>
            <a:ext cx="11460480" cy="0"/>
          </a:xfrm>
          <a:prstGeom prst="line">
            <a:avLst/>
          </a:prstGeom>
          <a:noFill/>
          <a:ln w="3175" cap="flat">
            <a:solidFill>
              <a:schemeClr val="tx1"/>
            </a:solidFill>
            <a:prstDash val="solid"/>
            <a:miter lim="800000"/>
            <a:headEnd/>
            <a:tailEnd/>
          </a:ln>
          <a:extLst>
            <a:ext uri="{909E8E84-426E-40DD-AFC4-6F175D3DCCD1}">
              <a14:hiddenFill xmlns:a14="http://schemas.microsoft.com/office/drawing/2010/main">
                <a:noFill/>
              </a14:hiddenFill>
            </a:ext>
          </a:extLst>
        </p:spPr>
      </p:cxnSp>
      <p:sp>
        <p:nvSpPr>
          <p:cNvPr id="13" name="Freeform 77"/>
          <p:cNvSpPr>
            <a:spLocks/>
          </p:cNvSpPr>
          <p:nvPr userDrawn="1"/>
        </p:nvSpPr>
        <p:spPr bwMode="auto">
          <a:xfrm>
            <a:off x="11190818" y="6400800"/>
            <a:ext cx="641349" cy="308099"/>
          </a:xfrm>
          <a:custGeom>
            <a:avLst/>
            <a:gdLst>
              <a:gd name="T0" fmla="*/ 350 w 350"/>
              <a:gd name="T1" fmla="*/ 52 h 168"/>
              <a:gd name="T2" fmla="*/ 270 w 350"/>
              <a:gd name="T3" fmla="*/ 130 h 168"/>
              <a:gd name="T4" fmla="*/ 240 w 350"/>
              <a:gd name="T5" fmla="*/ 100 h 168"/>
              <a:gd name="T6" fmla="*/ 205 w 350"/>
              <a:gd name="T7" fmla="*/ 91 h 168"/>
              <a:gd name="T8" fmla="*/ 201 w 350"/>
              <a:gd name="T9" fmla="*/ 86 h 168"/>
              <a:gd name="T10" fmla="*/ 200 w 350"/>
              <a:gd name="T11" fmla="*/ 82 h 168"/>
              <a:gd name="T12" fmla="*/ 203 w 350"/>
              <a:gd name="T13" fmla="*/ 73 h 168"/>
              <a:gd name="T14" fmla="*/ 203 w 350"/>
              <a:gd name="T15" fmla="*/ 73 h 168"/>
              <a:gd name="T16" fmla="*/ 205 w 350"/>
              <a:gd name="T17" fmla="*/ 72 h 168"/>
              <a:gd name="T18" fmla="*/ 234 w 350"/>
              <a:gd name="T19" fmla="*/ 71 h 168"/>
              <a:gd name="T20" fmla="*/ 266 w 350"/>
              <a:gd name="T21" fmla="*/ 85 h 168"/>
              <a:gd name="T22" fmla="*/ 222 w 350"/>
              <a:gd name="T23" fmla="*/ 48 h 168"/>
              <a:gd name="T24" fmla="*/ 179 w 350"/>
              <a:gd name="T25" fmla="*/ 73 h 168"/>
              <a:gd name="T26" fmla="*/ 178 w 350"/>
              <a:gd name="T27" fmla="*/ 76 h 168"/>
              <a:gd name="T28" fmla="*/ 122 w 350"/>
              <a:gd name="T29" fmla="*/ 60 h 168"/>
              <a:gd name="T30" fmla="*/ 178 w 350"/>
              <a:gd name="T31" fmla="*/ 41 h 168"/>
              <a:gd name="T32" fmla="*/ 153 w 350"/>
              <a:gd name="T33" fmla="*/ 0 h 168"/>
              <a:gd name="T34" fmla="*/ 97 w 350"/>
              <a:gd name="T35" fmla="*/ 2 h 168"/>
              <a:gd name="T36" fmla="*/ 72 w 350"/>
              <a:gd name="T37" fmla="*/ 73 h 168"/>
              <a:gd name="T38" fmla="*/ 25 w 350"/>
              <a:gd name="T39" fmla="*/ 73 h 168"/>
              <a:gd name="T40" fmla="*/ 0 w 350"/>
              <a:gd name="T41" fmla="*/ 2 h 168"/>
              <a:gd name="T42" fmla="*/ 48 w 350"/>
              <a:gd name="T43" fmla="*/ 119 h 168"/>
              <a:gd name="T44" fmla="*/ 97 w 350"/>
              <a:gd name="T45" fmla="*/ 64 h 168"/>
              <a:gd name="T46" fmla="*/ 187 w 350"/>
              <a:gd name="T47" fmla="*/ 107 h 168"/>
              <a:gd name="T48" fmla="*/ 214 w 350"/>
              <a:gd name="T49" fmla="*/ 117 h 168"/>
              <a:gd name="T50" fmla="*/ 242 w 350"/>
              <a:gd name="T51" fmla="*/ 125 h 168"/>
              <a:gd name="T52" fmla="*/ 237 w 350"/>
              <a:gd name="T53" fmla="*/ 147 h 168"/>
              <a:gd name="T54" fmla="*/ 203 w 350"/>
              <a:gd name="T55" fmla="*/ 141 h 168"/>
              <a:gd name="T56" fmla="*/ 176 w 350"/>
              <a:gd name="T57" fmla="*/ 130 h 168"/>
              <a:gd name="T58" fmla="*/ 224 w 350"/>
              <a:gd name="T59" fmla="*/ 168 h 168"/>
              <a:gd name="T60" fmla="*/ 270 w 350"/>
              <a:gd name="T61" fmla="*/ 134 h 168"/>
              <a:gd name="T62" fmla="*/ 295 w 350"/>
              <a:gd name="T63" fmla="*/ 166 h 168"/>
              <a:gd name="T64" fmla="*/ 343 w 350"/>
              <a:gd name="T65" fmla="*/ 119 h 168"/>
              <a:gd name="T66" fmla="*/ 295 w 350"/>
              <a:gd name="T67" fmla="*/ 99 h 168"/>
              <a:gd name="T68" fmla="*/ 350 w 350"/>
              <a:gd name="T69" fmla="*/ 7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0" h="168">
                <a:moveTo>
                  <a:pt x="350" y="73"/>
                </a:moveTo>
                <a:cubicBezTo>
                  <a:pt x="350" y="52"/>
                  <a:pt x="350" y="52"/>
                  <a:pt x="350" y="52"/>
                </a:cubicBezTo>
                <a:cubicBezTo>
                  <a:pt x="270" y="52"/>
                  <a:pt x="270" y="52"/>
                  <a:pt x="270" y="52"/>
                </a:cubicBezTo>
                <a:cubicBezTo>
                  <a:pt x="270" y="130"/>
                  <a:pt x="270" y="130"/>
                  <a:pt x="270" y="130"/>
                </a:cubicBezTo>
                <a:cubicBezTo>
                  <a:pt x="269" y="121"/>
                  <a:pt x="266" y="114"/>
                  <a:pt x="260" y="109"/>
                </a:cubicBezTo>
                <a:cubicBezTo>
                  <a:pt x="255" y="105"/>
                  <a:pt x="249" y="102"/>
                  <a:pt x="240" y="100"/>
                </a:cubicBezTo>
                <a:cubicBezTo>
                  <a:pt x="220" y="96"/>
                  <a:pt x="220" y="96"/>
                  <a:pt x="220" y="96"/>
                </a:cubicBezTo>
                <a:cubicBezTo>
                  <a:pt x="213" y="94"/>
                  <a:pt x="208" y="92"/>
                  <a:pt x="205" y="91"/>
                </a:cubicBezTo>
                <a:cubicBezTo>
                  <a:pt x="203" y="90"/>
                  <a:pt x="201" y="88"/>
                  <a:pt x="201" y="86"/>
                </a:cubicBezTo>
                <a:cubicBezTo>
                  <a:pt x="201" y="86"/>
                  <a:pt x="201" y="86"/>
                  <a:pt x="201" y="86"/>
                </a:cubicBezTo>
                <a:cubicBezTo>
                  <a:pt x="201" y="86"/>
                  <a:pt x="201" y="86"/>
                  <a:pt x="201" y="86"/>
                </a:cubicBezTo>
                <a:cubicBezTo>
                  <a:pt x="200" y="85"/>
                  <a:pt x="200" y="83"/>
                  <a:pt x="200" y="82"/>
                </a:cubicBezTo>
                <a:cubicBezTo>
                  <a:pt x="200" y="78"/>
                  <a:pt x="201" y="75"/>
                  <a:pt x="203" y="73"/>
                </a:cubicBezTo>
                <a:cubicBezTo>
                  <a:pt x="203" y="73"/>
                  <a:pt x="203" y="73"/>
                  <a:pt x="203" y="73"/>
                </a:cubicBezTo>
                <a:cubicBezTo>
                  <a:pt x="203" y="73"/>
                  <a:pt x="203" y="73"/>
                  <a:pt x="203" y="73"/>
                </a:cubicBezTo>
                <a:cubicBezTo>
                  <a:pt x="203" y="73"/>
                  <a:pt x="203" y="73"/>
                  <a:pt x="203" y="73"/>
                </a:cubicBezTo>
                <a:cubicBezTo>
                  <a:pt x="203" y="73"/>
                  <a:pt x="203" y="73"/>
                  <a:pt x="203" y="73"/>
                </a:cubicBezTo>
                <a:cubicBezTo>
                  <a:pt x="204" y="72"/>
                  <a:pt x="205" y="72"/>
                  <a:pt x="205" y="72"/>
                </a:cubicBezTo>
                <a:cubicBezTo>
                  <a:pt x="209" y="69"/>
                  <a:pt x="214" y="68"/>
                  <a:pt x="220" y="68"/>
                </a:cubicBezTo>
                <a:cubicBezTo>
                  <a:pt x="226" y="68"/>
                  <a:pt x="231" y="69"/>
                  <a:pt x="234" y="71"/>
                </a:cubicBezTo>
                <a:cubicBezTo>
                  <a:pt x="240" y="74"/>
                  <a:pt x="243" y="78"/>
                  <a:pt x="243" y="85"/>
                </a:cubicBezTo>
                <a:cubicBezTo>
                  <a:pt x="266" y="85"/>
                  <a:pt x="266" y="85"/>
                  <a:pt x="266" y="85"/>
                </a:cubicBezTo>
                <a:cubicBezTo>
                  <a:pt x="266" y="73"/>
                  <a:pt x="261" y="64"/>
                  <a:pt x="253" y="58"/>
                </a:cubicBezTo>
                <a:cubicBezTo>
                  <a:pt x="244" y="51"/>
                  <a:pt x="234" y="48"/>
                  <a:pt x="222" y="48"/>
                </a:cubicBezTo>
                <a:cubicBezTo>
                  <a:pt x="207" y="48"/>
                  <a:pt x="196" y="52"/>
                  <a:pt x="189" y="58"/>
                </a:cubicBezTo>
                <a:cubicBezTo>
                  <a:pt x="184" y="62"/>
                  <a:pt x="181" y="67"/>
                  <a:pt x="179" y="73"/>
                </a:cubicBezTo>
                <a:cubicBezTo>
                  <a:pt x="179" y="73"/>
                  <a:pt x="179" y="73"/>
                  <a:pt x="179" y="73"/>
                </a:cubicBezTo>
                <a:cubicBezTo>
                  <a:pt x="179" y="74"/>
                  <a:pt x="179" y="75"/>
                  <a:pt x="178" y="76"/>
                </a:cubicBezTo>
                <a:cubicBezTo>
                  <a:pt x="176" y="89"/>
                  <a:pt x="167" y="98"/>
                  <a:pt x="153" y="98"/>
                </a:cubicBezTo>
                <a:cubicBezTo>
                  <a:pt x="131" y="98"/>
                  <a:pt x="122" y="79"/>
                  <a:pt x="122" y="60"/>
                </a:cubicBezTo>
                <a:cubicBezTo>
                  <a:pt x="122" y="40"/>
                  <a:pt x="131" y="21"/>
                  <a:pt x="153" y="21"/>
                </a:cubicBezTo>
                <a:cubicBezTo>
                  <a:pt x="166" y="21"/>
                  <a:pt x="176" y="29"/>
                  <a:pt x="178" y="41"/>
                </a:cubicBezTo>
                <a:cubicBezTo>
                  <a:pt x="202" y="41"/>
                  <a:pt x="202" y="41"/>
                  <a:pt x="202" y="41"/>
                </a:cubicBezTo>
                <a:cubicBezTo>
                  <a:pt x="199" y="14"/>
                  <a:pt x="178" y="0"/>
                  <a:pt x="153" y="0"/>
                </a:cubicBezTo>
                <a:cubicBezTo>
                  <a:pt x="119" y="0"/>
                  <a:pt x="99" y="24"/>
                  <a:pt x="97" y="55"/>
                </a:cubicBezTo>
                <a:cubicBezTo>
                  <a:pt x="97" y="2"/>
                  <a:pt x="97" y="2"/>
                  <a:pt x="97" y="2"/>
                </a:cubicBezTo>
                <a:cubicBezTo>
                  <a:pt x="72" y="2"/>
                  <a:pt x="72" y="2"/>
                  <a:pt x="72" y="2"/>
                </a:cubicBezTo>
                <a:cubicBezTo>
                  <a:pt x="72" y="73"/>
                  <a:pt x="72" y="73"/>
                  <a:pt x="72" y="73"/>
                </a:cubicBezTo>
                <a:cubicBezTo>
                  <a:pt x="72" y="90"/>
                  <a:pt x="66" y="98"/>
                  <a:pt x="48" y="98"/>
                </a:cubicBezTo>
                <a:cubicBezTo>
                  <a:pt x="28" y="98"/>
                  <a:pt x="25" y="86"/>
                  <a:pt x="25" y="73"/>
                </a:cubicBezTo>
                <a:cubicBezTo>
                  <a:pt x="25" y="2"/>
                  <a:pt x="25" y="2"/>
                  <a:pt x="25" y="2"/>
                </a:cubicBezTo>
                <a:cubicBezTo>
                  <a:pt x="0" y="2"/>
                  <a:pt x="0" y="2"/>
                  <a:pt x="0" y="2"/>
                </a:cubicBezTo>
                <a:cubicBezTo>
                  <a:pt x="0" y="73"/>
                  <a:pt x="0" y="73"/>
                  <a:pt x="0" y="73"/>
                </a:cubicBezTo>
                <a:cubicBezTo>
                  <a:pt x="0" y="104"/>
                  <a:pt x="18" y="119"/>
                  <a:pt x="48" y="119"/>
                </a:cubicBezTo>
                <a:cubicBezTo>
                  <a:pt x="79" y="119"/>
                  <a:pt x="97" y="104"/>
                  <a:pt x="97" y="73"/>
                </a:cubicBezTo>
                <a:cubicBezTo>
                  <a:pt x="97" y="64"/>
                  <a:pt x="97" y="64"/>
                  <a:pt x="97" y="64"/>
                </a:cubicBezTo>
                <a:cubicBezTo>
                  <a:pt x="99" y="95"/>
                  <a:pt x="119" y="119"/>
                  <a:pt x="153" y="119"/>
                </a:cubicBezTo>
                <a:cubicBezTo>
                  <a:pt x="167" y="119"/>
                  <a:pt x="179" y="115"/>
                  <a:pt x="187" y="107"/>
                </a:cubicBezTo>
                <a:cubicBezTo>
                  <a:pt x="188" y="107"/>
                  <a:pt x="189" y="108"/>
                  <a:pt x="189" y="108"/>
                </a:cubicBezTo>
                <a:cubicBezTo>
                  <a:pt x="194" y="111"/>
                  <a:pt x="202" y="114"/>
                  <a:pt x="214" y="117"/>
                </a:cubicBezTo>
                <a:cubicBezTo>
                  <a:pt x="226" y="119"/>
                  <a:pt x="226" y="119"/>
                  <a:pt x="226" y="119"/>
                </a:cubicBezTo>
                <a:cubicBezTo>
                  <a:pt x="234" y="121"/>
                  <a:pt x="239" y="123"/>
                  <a:pt x="242" y="125"/>
                </a:cubicBezTo>
                <a:cubicBezTo>
                  <a:pt x="245" y="127"/>
                  <a:pt x="247" y="130"/>
                  <a:pt x="247" y="133"/>
                </a:cubicBezTo>
                <a:cubicBezTo>
                  <a:pt x="247" y="140"/>
                  <a:pt x="244" y="144"/>
                  <a:pt x="237" y="147"/>
                </a:cubicBezTo>
                <a:cubicBezTo>
                  <a:pt x="233" y="148"/>
                  <a:pt x="229" y="148"/>
                  <a:pt x="223" y="148"/>
                </a:cubicBezTo>
                <a:cubicBezTo>
                  <a:pt x="213" y="148"/>
                  <a:pt x="207" y="146"/>
                  <a:pt x="203" y="141"/>
                </a:cubicBezTo>
                <a:cubicBezTo>
                  <a:pt x="201" y="139"/>
                  <a:pt x="199" y="135"/>
                  <a:pt x="198" y="130"/>
                </a:cubicBezTo>
                <a:cubicBezTo>
                  <a:pt x="176" y="130"/>
                  <a:pt x="176" y="130"/>
                  <a:pt x="176" y="130"/>
                </a:cubicBezTo>
                <a:cubicBezTo>
                  <a:pt x="176" y="142"/>
                  <a:pt x="180" y="151"/>
                  <a:pt x="189" y="158"/>
                </a:cubicBezTo>
                <a:cubicBezTo>
                  <a:pt x="197" y="164"/>
                  <a:pt x="209" y="168"/>
                  <a:pt x="224" y="168"/>
                </a:cubicBezTo>
                <a:cubicBezTo>
                  <a:pt x="239" y="168"/>
                  <a:pt x="250" y="164"/>
                  <a:pt x="258" y="158"/>
                </a:cubicBezTo>
                <a:cubicBezTo>
                  <a:pt x="265" y="151"/>
                  <a:pt x="269" y="143"/>
                  <a:pt x="270" y="134"/>
                </a:cubicBezTo>
                <a:cubicBezTo>
                  <a:pt x="270" y="166"/>
                  <a:pt x="270" y="166"/>
                  <a:pt x="270" y="166"/>
                </a:cubicBezTo>
                <a:cubicBezTo>
                  <a:pt x="295" y="166"/>
                  <a:pt x="295" y="166"/>
                  <a:pt x="295" y="166"/>
                </a:cubicBezTo>
                <a:cubicBezTo>
                  <a:pt x="295" y="119"/>
                  <a:pt x="295" y="119"/>
                  <a:pt x="295" y="119"/>
                </a:cubicBezTo>
                <a:cubicBezTo>
                  <a:pt x="343" y="119"/>
                  <a:pt x="343" y="119"/>
                  <a:pt x="343" y="119"/>
                </a:cubicBezTo>
                <a:cubicBezTo>
                  <a:pt x="343" y="99"/>
                  <a:pt x="343" y="99"/>
                  <a:pt x="343" y="99"/>
                </a:cubicBezTo>
                <a:cubicBezTo>
                  <a:pt x="295" y="99"/>
                  <a:pt x="295" y="99"/>
                  <a:pt x="295" y="99"/>
                </a:cubicBezTo>
                <a:cubicBezTo>
                  <a:pt x="295" y="73"/>
                  <a:pt x="295" y="73"/>
                  <a:pt x="295" y="73"/>
                </a:cubicBezTo>
                <a:lnTo>
                  <a:pt x="350" y="73"/>
                </a:lnTo>
                <a:close/>
              </a:path>
            </a:pathLst>
          </a:custGeom>
          <a:solidFill>
            <a:schemeClr val="tx1"/>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Text Placeholder 3"/>
          <p:cNvSpPr>
            <a:spLocks noGrp="1"/>
          </p:cNvSpPr>
          <p:nvPr>
            <p:ph type="body" idx="1"/>
          </p:nvPr>
        </p:nvSpPr>
        <p:spPr>
          <a:xfrm>
            <a:off x="612911" y="1868556"/>
            <a:ext cx="10850220" cy="390939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3261512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Lst>
  <p:transition>
    <p:fade/>
  </p:transition>
  <p:hf hdr="0"/>
  <p:txStyles>
    <p:titleStyle>
      <a:lvl1pPr algn="l" defTabSz="1219170" rtl="0" eaLnBrk="1" latinLnBrk="0" hangingPunct="1">
        <a:lnSpc>
          <a:spcPct val="85000"/>
        </a:lnSpc>
        <a:spcBef>
          <a:spcPct val="0"/>
        </a:spcBef>
        <a:buNone/>
        <a:defRPr lang="en-US" sz="3733" b="0" kern="1200" cap="none" spc="0" baseline="0" dirty="0" smtClean="0">
          <a:solidFill>
            <a:schemeClr val="tx1"/>
          </a:solidFill>
          <a:latin typeface="+mj-lt"/>
          <a:ea typeface="+mj-ea"/>
          <a:cs typeface="Arial" pitchFamily="34" charset="0"/>
        </a:defRPr>
      </a:lvl1pPr>
    </p:titleStyle>
    <p:bodyStyle>
      <a:lvl1pPr marL="393690" indent="-393690" algn="l" defTabSz="853419" rtl="0" eaLnBrk="1" latinLnBrk="0" hangingPunct="1">
        <a:lnSpc>
          <a:spcPct val="100000"/>
        </a:lnSpc>
        <a:spcBef>
          <a:spcPts val="0"/>
        </a:spcBef>
        <a:spcAft>
          <a:spcPts val="800"/>
        </a:spcAft>
        <a:buClr>
          <a:schemeClr val="accent1"/>
        </a:buClr>
        <a:buSzPct val="80000"/>
        <a:buFont typeface="Wingdings" charset="2"/>
        <a:buChar char="§"/>
        <a:tabLst/>
        <a:defRPr lang="en-US" sz="2933" b="0" kern="1200" dirty="0" smtClean="0">
          <a:solidFill>
            <a:schemeClr val="tx1"/>
          </a:solidFill>
          <a:latin typeface="+mn-lt"/>
          <a:ea typeface="+mn-ea"/>
          <a:cs typeface="+mn-cs"/>
        </a:defRPr>
      </a:lvl1pPr>
      <a:lvl2pPr marL="772565" indent="-378875" algn="l" defTabSz="853419" rtl="0" eaLnBrk="1" latinLnBrk="0" hangingPunct="1">
        <a:lnSpc>
          <a:spcPct val="100000"/>
        </a:lnSpc>
        <a:spcBef>
          <a:spcPts val="0"/>
        </a:spcBef>
        <a:spcAft>
          <a:spcPts val="800"/>
        </a:spcAft>
        <a:buClr>
          <a:schemeClr val="accent5">
            <a:lumMod val="50000"/>
          </a:schemeClr>
        </a:buClr>
        <a:buSzPct val="100000"/>
        <a:buFont typeface=".AppleSystemUIFont" charset="0"/>
        <a:buChar char="-"/>
        <a:tabLst/>
        <a:defRPr lang="en-US" sz="2667" b="0" kern="1200" dirty="0" smtClean="0">
          <a:solidFill>
            <a:schemeClr val="tx1"/>
          </a:solidFill>
          <a:latin typeface="+mn-lt"/>
          <a:ea typeface="+mn-ea"/>
          <a:cs typeface="+mn-cs"/>
        </a:defRPr>
      </a:lvl2pPr>
      <a:lvl3pPr marL="1075240" indent="-302676" algn="l" defTabSz="853419" rtl="0" eaLnBrk="1" latinLnBrk="0" hangingPunct="1">
        <a:lnSpc>
          <a:spcPct val="100000"/>
        </a:lnSpc>
        <a:spcBef>
          <a:spcPts val="0"/>
        </a:spcBef>
        <a:spcAft>
          <a:spcPts val="800"/>
        </a:spcAft>
        <a:buClr>
          <a:schemeClr val="accent1"/>
        </a:buClr>
        <a:buSzPct val="80000"/>
        <a:buFont typeface="Wingdings" charset="2"/>
        <a:buChar char="§"/>
        <a:tabLst/>
        <a:defRPr lang="en-US" sz="2400" b="0" kern="1200" dirty="0" smtClean="0">
          <a:solidFill>
            <a:schemeClr val="tx1"/>
          </a:solidFill>
          <a:latin typeface="+mn-lt"/>
          <a:ea typeface="+mn-ea"/>
          <a:cs typeface="+mn-cs"/>
        </a:defRPr>
      </a:lvl3pPr>
      <a:lvl4pPr marL="1371566" indent="-296326" algn="l" defTabSz="853419" rtl="0" eaLnBrk="1" latinLnBrk="0" hangingPunct="1">
        <a:lnSpc>
          <a:spcPct val="100000"/>
        </a:lnSpc>
        <a:spcBef>
          <a:spcPts val="0"/>
        </a:spcBef>
        <a:spcAft>
          <a:spcPts val="800"/>
        </a:spcAft>
        <a:buClr>
          <a:schemeClr val="accent5">
            <a:lumMod val="50000"/>
          </a:schemeClr>
        </a:buClr>
        <a:buSzPct val="100000"/>
        <a:buFont typeface=".AppleSystemUIFont" charset="0"/>
        <a:buChar char="-"/>
        <a:tabLst/>
        <a:defRPr lang="en-US" sz="2133" b="0" kern="1200" dirty="0" smtClean="0">
          <a:solidFill>
            <a:schemeClr val="tx1"/>
          </a:solidFill>
          <a:latin typeface="+mn-lt"/>
          <a:ea typeface="+mn-ea"/>
          <a:cs typeface="+mn-cs"/>
        </a:defRPr>
      </a:lvl4pPr>
      <a:lvl5pPr marL="1750440" indent="-302676" algn="l" defTabSz="853419" rtl="0" eaLnBrk="1" latinLnBrk="0" hangingPunct="1">
        <a:lnSpc>
          <a:spcPct val="200000"/>
        </a:lnSpc>
        <a:spcBef>
          <a:spcPts val="0"/>
        </a:spcBef>
        <a:buClr>
          <a:srgbClr val="18A3AC"/>
        </a:buClr>
        <a:buSzPct val="80000"/>
        <a:buFont typeface="Wingdings" charset="2"/>
        <a:buChar char="§"/>
        <a:defRPr lang="en-US" sz="2667" b="0" kern="1200" dirty="0">
          <a:solidFill>
            <a:schemeClr val="tx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5.jpe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jpeg"/><Relationship Id="rId2" Type="http://schemas.openxmlformats.org/officeDocument/2006/relationships/notesSlide" Target="../notesSlides/notesSlide3.xml"/><Relationship Id="rId16"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436E9B-FF7E-3441-AC26-0AFC77E5CCEA}"/>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A01720A6-D800-C341-88A8-20599E7869F1}"/>
              </a:ext>
            </a:extLst>
          </p:cNvPr>
          <p:cNvSpPr>
            <a:spLocks noGrp="1"/>
          </p:cNvSpPr>
          <p:nvPr>
            <p:ph type="sldNum" sz="quarter" idx="12"/>
          </p:nvPr>
        </p:nvSpPr>
        <p:spPr/>
        <p:txBody>
          <a:bodyPr/>
          <a:lstStyle/>
          <a:p>
            <a:fld id="{1529993C-42E9-7A47-A707-A40C22FBC595}" type="slidenum">
              <a:rPr lang="en-US" smtClean="0"/>
              <a:t>1</a:t>
            </a:fld>
            <a:endParaRPr lang="en-US"/>
          </a:p>
        </p:txBody>
      </p:sp>
      <p:sp>
        <p:nvSpPr>
          <p:cNvPr id="4" name="Rectangle 3">
            <a:extLst>
              <a:ext uri="{FF2B5EF4-FFF2-40B4-BE49-F238E27FC236}">
                <a16:creationId xmlns:a16="http://schemas.microsoft.com/office/drawing/2014/main" id="{176FDB38-0D67-6442-A0A7-9F88D380D6D9}"/>
              </a:ext>
            </a:extLst>
          </p:cNvPr>
          <p:cNvSpPr/>
          <p:nvPr/>
        </p:nvSpPr>
        <p:spPr>
          <a:xfrm>
            <a:off x="0" y="0"/>
            <a:ext cx="12192000" cy="6858000"/>
          </a:xfrm>
          <a:prstGeom prst="rect">
            <a:avLst/>
          </a:prstGeom>
          <a:solidFill>
            <a:srgbClr val="112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C71E677-0CBB-9D4C-A649-00D1D1887340}"/>
              </a:ext>
            </a:extLst>
          </p:cNvPr>
          <p:cNvGrpSpPr/>
          <p:nvPr/>
        </p:nvGrpSpPr>
        <p:grpSpPr>
          <a:xfrm>
            <a:off x="345738" y="1857399"/>
            <a:ext cx="11500527" cy="2810828"/>
            <a:chOff x="423741" y="2336392"/>
            <a:chExt cx="3356919" cy="2810827"/>
          </a:xfrm>
        </p:grpSpPr>
        <p:sp>
          <p:nvSpPr>
            <p:cNvPr id="7" name="TextBox 6">
              <a:extLst>
                <a:ext uri="{FF2B5EF4-FFF2-40B4-BE49-F238E27FC236}">
                  <a16:creationId xmlns:a16="http://schemas.microsoft.com/office/drawing/2014/main" id="{89268938-0E8B-A541-9E7E-733421F56448}"/>
                </a:ext>
              </a:extLst>
            </p:cNvPr>
            <p:cNvSpPr txBox="1"/>
            <p:nvPr/>
          </p:nvSpPr>
          <p:spPr>
            <a:xfrm>
              <a:off x="423741" y="2336392"/>
              <a:ext cx="3112783" cy="2123657"/>
            </a:xfrm>
            <a:prstGeom prst="rect">
              <a:avLst/>
            </a:prstGeom>
            <a:noFill/>
          </p:spPr>
          <p:txBody>
            <a:bodyPr wrap="square" rtlCol="0" anchor="ctr">
              <a:spAutoFit/>
            </a:bodyPr>
            <a:lstStyle/>
            <a:p>
              <a:r>
                <a:rPr lang="en-US" sz="6600" b="1" dirty="0">
                  <a:solidFill>
                    <a:schemeClr val="bg1"/>
                  </a:solidFill>
                  <a:latin typeface="Arial Nova" panose="020B0504020202020204" pitchFamily="34" charset="0"/>
                  <a:ea typeface="Helvetica Neue" panose="02000503000000020004" pitchFamily="2" charset="0"/>
                  <a:cs typeface="Helvetica Neue" panose="02000503000000020004" pitchFamily="2" charset="0"/>
                </a:rPr>
                <a:t>Finding Data Science Help Online</a:t>
              </a:r>
            </a:p>
          </p:txBody>
        </p:sp>
        <p:sp>
          <p:nvSpPr>
            <p:cNvPr id="8" name="TextBox 7">
              <a:extLst>
                <a:ext uri="{FF2B5EF4-FFF2-40B4-BE49-F238E27FC236}">
                  <a16:creationId xmlns:a16="http://schemas.microsoft.com/office/drawing/2014/main" id="{76A0F2E1-4E8D-984A-AFEB-E8E1DC466D5C}"/>
                </a:ext>
              </a:extLst>
            </p:cNvPr>
            <p:cNvSpPr txBox="1"/>
            <p:nvPr/>
          </p:nvSpPr>
          <p:spPr>
            <a:xfrm>
              <a:off x="423741" y="4623999"/>
              <a:ext cx="3356919" cy="523220"/>
            </a:xfrm>
            <a:prstGeom prst="rect">
              <a:avLst/>
            </a:prstGeom>
            <a:noFill/>
          </p:spPr>
          <p:txBody>
            <a:bodyPr wrap="square" lIns="91440" tIns="45720" rIns="91440" bIns="45720" rtlCol="0" anchor="t">
              <a:spAutoFit/>
            </a:bodyPr>
            <a:lstStyle/>
            <a:p>
              <a:r>
                <a:rPr lang="en-US" sz="2800" dirty="0">
                  <a:solidFill>
                    <a:schemeClr val="bg1"/>
                  </a:solidFill>
                  <a:latin typeface="Arial Nova Light" panose="020B0304020202020204" pitchFamily="34" charset="0"/>
                  <a:ea typeface="Helvetica Neue Light" panose="02000403000000020004" pitchFamily="2" charset="0"/>
                </a:rPr>
                <a:t>Navigating Online Data Science Resources</a:t>
              </a:r>
            </a:p>
          </p:txBody>
        </p:sp>
      </p:grpSp>
      <p:pic>
        <p:nvPicPr>
          <p:cNvPr id="1026" name="Picture 2" descr="Strategies for Faculty to Alleviate Student Zoom Fatigue | Library Drop-in  Series - UCSF Events Calendar">
            <a:extLst>
              <a:ext uri="{FF2B5EF4-FFF2-40B4-BE49-F238E27FC236}">
                <a16:creationId xmlns:a16="http://schemas.microsoft.com/office/drawing/2014/main" id="{B204D766-499E-9143-8137-DD1B09B106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51" t="32548" r="9374" b="39271"/>
          <a:stretch/>
        </p:blipFill>
        <p:spPr bwMode="auto">
          <a:xfrm>
            <a:off x="9220200" y="5669181"/>
            <a:ext cx="2763045" cy="922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26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CF35013-AB02-AA42-83CD-5B6CE695A3A4}"/>
              </a:ext>
            </a:extLst>
          </p:cNvPr>
          <p:cNvGrpSpPr/>
          <p:nvPr/>
        </p:nvGrpSpPr>
        <p:grpSpPr>
          <a:xfrm>
            <a:off x="0" y="2746778"/>
            <a:ext cx="3389004" cy="1692676"/>
            <a:chOff x="423742" y="2146565"/>
            <a:chExt cx="3389004" cy="1692677"/>
          </a:xfrm>
        </p:grpSpPr>
        <p:sp>
          <p:nvSpPr>
            <p:cNvPr id="10" name="TextBox 9">
              <a:extLst>
                <a:ext uri="{FF2B5EF4-FFF2-40B4-BE49-F238E27FC236}">
                  <a16:creationId xmlns:a16="http://schemas.microsoft.com/office/drawing/2014/main" id="{A4FFD85B-4EA8-F944-9BC5-51B5E77030FC}"/>
                </a:ext>
              </a:extLst>
            </p:cNvPr>
            <p:cNvSpPr txBox="1"/>
            <p:nvPr/>
          </p:nvSpPr>
          <p:spPr>
            <a:xfrm>
              <a:off x="455826" y="2146565"/>
              <a:ext cx="3356920" cy="769441"/>
            </a:xfrm>
            <a:prstGeom prst="rect">
              <a:avLst/>
            </a:prstGeom>
            <a:noFill/>
          </p:spPr>
          <p:txBody>
            <a:bodyPr wrap="square" rtlCol="0" anchor="b">
              <a:spAutoFit/>
            </a:bodyPr>
            <a:lstStyle/>
            <a:p>
              <a:pPr algn="r"/>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Exercise</a:t>
              </a:r>
            </a:p>
          </p:txBody>
        </p:sp>
        <p:sp>
          <p:nvSpPr>
            <p:cNvPr id="11" name="TextBox 10">
              <a:extLst>
                <a:ext uri="{FF2B5EF4-FFF2-40B4-BE49-F238E27FC236}">
                  <a16:creationId xmlns:a16="http://schemas.microsoft.com/office/drawing/2014/main" id="{68B54A8B-3E8E-3A49-A20E-4DF6F1980546}"/>
                </a:ext>
              </a:extLst>
            </p:cNvPr>
            <p:cNvSpPr txBox="1"/>
            <p:nvPr/>
          </p:nvSpPr>
          <p:spPr>
            <a:xfrm>
              <a:off x="423742" y="3090446"/>
              <a:ext cx="3356919" cy="748796"/>
            </a:xfrm>
            <a:prstGeom prst="rect">
              <a:avLst/>
            </a:prstGeom>
            <a:noFill/>
          </p:spPr>
          <p:txBody>
            <a:bodyPr wrap="square" rtlCol="0">
              <a:spAutoFit/>
            </a:bodyPr>
            <a:lstStyle/>
            <a:p>
              <a:pPr algn="r"/>
              <a:r>
                <a:rPr lang="en-US" sz="2133" dirty="0">
                  <a:solidFill>
                    <a:srgbClr val="051F49"/>
                  </a:solidFill>
                  <a:latin typeface="Arial Nova Light" panose="020B0304020202020204" pitchFamily="34" charset="0"/>
                  <a:ea typeface="Helvetica Neue Light" panose="02000403000000020004" pitchFamily="2" charset="0"/>
                </a:rPr>
                <a:t>Navigating Online</a:t>
              </a:r>
              <a:br>
                <a:rPr lang="en-US" sz="2133" dirty="0">
                  <a:solidFill>
                    <a:srgbClr val="051F49"/>
                  </a:solidFill>
                  <a:latin typeface="Arial Nova Light" panose="020B0304020202020204" pitchFamily="34" charset="0"/>
                  <a:ea typeface="Helvetica Neue Light" panose="02000403000000020004" pitchFamily="2" charset="0"/>
                </a:rPr>
              </a:br>
              <a:r>
                <a:rPr lang="en-US" sz="2133" dirty="0">
                  <a:solidFill>
                    <a:srgbClr val="051F49"/>
                  </a:solidFill>
                  <a:latin typeface="Arial Nova Light" panose="020B0304020202020204" pitchFamily="34" charset="0"/>
                  <a:ea typeface="Helvetica Neue Light" panose="02000403000000020004" pitchFamily="2" charset="0"/>
                </a:rPr>
                <a:t>Data Science Resources</a:t>
              </a:r>
            </a:p>
          </p:txBody>
        </p:sp>
      </p:grpSp>
      <p:grpSp>
        <p:nvGrpSpPr>
          <p:cNvPr id="2" name="Group 1">
            <a:extLst>
              <a:ext uri="{FF2B5EF4-FFF2-40B4-BE49-F238E27FC236}">
                <a16:creationId xmlns:a16="http://schemas.microsoft.com/office/drawing/2014/main" id="{47D61AA9-86B2-6444-ADA5-E4045B27857A}"/>
              </a:ext>
            </a:extLst>
          </p:cNvPr>
          <p:cNvGrpSpPr/>
          <p:nvPr/>
        </p:nvGrpSpPr>
        <p:grpSpPr>
          <a:xfrm>
            <a:off x="3962400" y="1795186"/>
            <a:ext cx="8428643" cy="3442066"/>
            <a:chOff x="3689683" y="2784670"/>
            <a:chExt cx="8428643" cy="3442066"/>
          </a:xfrm>
        </p:grpSpPr>
        <p:cxnSp>
          <p:nvCxnSpPr>
            <p:cNvPr id="3" name="Straight Connector 2">
              <a:extLst>
                <a:ext uri="{FF2B5EF4-FFF2-40B4-BE49-F238E27FC236}">
                  <a16:creationId xmlns:a16="http://schemas.microsoft.com/office/drawing/2014/main" id="{DD6DFDDF-8E19-1946-901A-E0A837A28A81}"/>
                </a:ext>
              </a:extLst>
            </p:cNvPr>
            <p:cNvCxnSpPr>
              <a:cxnSpLocks/>
            </p:cNvCxnSpPr>
            <p:nvPr/>
          </p:nvCxnSpPr>
          <p:spPr>
            <a:xfrm>
              <a:off x="3689683" y="2784670"/>
              <a:ext cx="0" cy="2950464"/>
            </a:xfrm>
            <a:prstGeom prst="line">
              <a:avLst/>
            </a:prstGeom>
            <a:ln w="19050">
              <a:solidFill>
                <a:srgbClr val="051F49"/>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A59D29C-EF02-4943-A493-FE34AB8A2AA6}"/>
                </a:ext>
              </a:extLst>
            </p:cNvPr>
            <p:cNvSpPr txBox="1"/>
            <p:nvPr/>
          </p:nvSpPr>
          <p:spPr>
            <a:xfrm>
              <a:off x="4349137" y="2926008"/>
              <a:ext cx="6376040" cy="1405256"/>
            </a:xfrm>
            <a:prstGeom prst="rect">
              <a:avLst/>
            </a:prstGeom>
            <a:noFill/>
          </p:spPr>
          <p:txBody>
            <a:bodyPr wrap="square" rtlCol="0">
              <a:spAutoFit/>
            </a:bodyPr>
            <a:lstStyle/>
            <a:p>
              <a:pPr>
                <a:spcAft>
                  <a:spcPts val="600"/>
                </a:spcAft>
              </a:pPr>
              <a:r>
                <a:rPr lang="en-US" sz="2133" dirty="0">
                  <a:latin typeface="Arial Nova Light" panose="020B0304020202020204" pitchFamily="34" charset="0"/>
                  <a:ea typeface="Helvetica Neue Light" panose="02000403000000020004" pitchFamily="2" charset="0"/>
                </a:rPr>
                <a:t>Marissa regularly uses the Scikit-learn Python package for machine learning. One day, as she is building a machine learning pipeline, she forgot the syntax for </a:t>
              </a:r>
              <a:r>
                <a:rPr lang="en-US" sz="2133" dirty="0" err="1">
                  <a:latin typeface="Arial Nova Light" panose="020B0304020202020204" pitchFamily="34" charset="0"/>
                  <a:ea typeface="Helvetica Neue Light" panose="02000403000000020004" pitchFamily="2" charset="0"/>
                </a:rPr>
                <a:t>sklearn</a:t>
              </a:r>
              <a:r>
                <a:rPr lang="en-US" sz="2133" dirty="0">
                  <a:latin typeface="Arial Nova Light" panose="020B0304020202020204" pitchFamily="34" charset="0"/>
                  <a:ea typeface="Helvetica Neue Light" panose="02000403000000020004" pitchFamily="2" charset="0"/>
                </a:rPr>
                <a:t> pipelines.</a:t>
              </a:r>
            </a:p>
          </p:txBody>
        </p:sp>
        <p:sp>
          <p:nvSpPr>
            <p:cNvPr id="8" name="TextBox 7">
              <a:extLst>
                <a:ext uri="{FF2B5EF4-FFF2-40B4-BE49-F238E27FC236}">
                  <a16:creationId xmlns:a16="http://schemas.microsoft.com/office/drawing/2014/main" id="{CFF9DB64-CE9B-2C4B-90FC-92A7C327C509}"/>
                </a:ext>
              </a:extLst>
            </p:cNvPr>
            <p:cNvSpPr txBox="1"/>
            <p:nvPr/>
          </p:nvSpPr>
          <p:spPr>
            <a:xfrm>
              <a:off x="4349137" y="4497723"/>
              <a:ext cx="7769189" cy="420564"/>
            </a:xfrm>
            <a:prstGeom prst="rect">
              <a:avLst/>
            </a:prstGeom>
            <a:noFill/>
          </p:spPr>
          <p:txBody>
            <a:bodyPr wrap="square" rtlCol="0">
              <a:spAutoFit/>
            </a:bodyPr>
            <a:lstStyle/>
            <a:p>
              <a:pPr>
                <a:spcAft>
                  <a:spcPts val="600"/>
                </a:spcAft>
              </a:pPr>
              <a:r>
                <a:rPr lang="en-US" sz="2133" dirty="0">
                  <a:latin typeface="Arial Nova Light" panose="020B0304020202020204" pitchFamily="34" charset="0"/>
                  <a:ea typeface="Helvetica Neue Light" panose="02000403000000020004" pitchFamily="2" charset="0"/>
                </a:rPr>
                <a:t>What type of resource should Marissa look for?</a:t>
              </a:r>
            </a:p>
          </p:txBody>
        </p:sp>
        <p:sp>
          <p:nvSpPr>
            <p:cNvPr id="9" name="TextBox 8">
              <a:extLst>
                <a:ext uri="{FF2B5EF4-FFF2-40B4-BE49-F238E27FC236}">
                  <a16:creationId xmlns:a16="http://schemas.microsoft.com/office/drawing/2014/main" id="{06D23C6B-DFC2-9542-91B1-9AB046A433B8}"/>
                </a:ext>
              </a:extLst>
            </p:cNvPr>
            <p:cNvSpPr txBox="1"/>
            <p:nvPr/>
          </p:nvSpPr>
          <p:spPr>
            <a:xfrm>
              <a:off x="4349137" y="4995822"/>
              <a:ext cx="6376040" cy="1230914"/>
            </a:xfrm>
            <a:prstGeom prst="rect">
              <a:avLst/>
            </a:prstGeom>
            <a:noFill/>
          </p:spPr>
          <p:txBody>
            <a:bodyPr wrap="square" rtlCol="0">
              <a:spAutoFit/>
            </a:bodyPr>
            <a:lstStyle/>
            <a:p>
              <a:pPr marL="457200" indent="-457200">
                <a:spcAft>
                  <a:spcPts val="600"/>
                </a:spcAft>
                <a:buAutoNum type="alphaLcPeriod"/>
              </a:pPr>
              <a:r>
                <a:rPr lang="en-US" sz="2133" dirty="0">
                  <a:latin typeface="Arial Nova Light" panose="020B0304020202020204" pitchFamily="34" charset="0"/>
                  <a:ea typeface="Helvetica Neue Light" panose="02000403000000020004" pitchFamily="2" charset="0"/>
                </a:rPr>
                <a:t>Courses</a:t>
              </a:r>
            </a:p>
            <a:p>
              <a:pPr marL="457200" indent="-457200">
                <a:spcAft>
                  <a:spcPts val="600"/>
                </a:spcAft>
                <a:buAutoNum type="alphaLcPeriod"/>
              </a:pPr>
              <a:r>
                <a:rPr lang="en-US" sz="2133" dirty="0">
                  <a:latin typeface="Arial Nova Light" panose="020B0304020202020204" pitchFamily="34" charset="0"/>
                  <a:ea typeface="Helvetica Neue Light" panose="02000403000000020004" pitchFamily="2" charset="0"/>
                </a:rPr>
                <a:t>Technical Documentation</a:t>
              </a:r>
            </a:p>
            <a:p>
              <a:pPr marL="457200" indent="-457200">
                <a:spcAft>
                  <a:spcPts val="600"/>
                </a:spcAft>
                <a:buAutoNum type="alphaLcPeriod"/>
              </a:pPr>
              <a:r>
                <a:rPr lang="en-US" sz="2133" dirty="0">
                  <a:latin typeface="Arial Nova Light" panose="020B0304020202020204" pitchFamily="34" charset="0"/>
                  <a:ea typeface="Helvetica Neue Light" panose="02000403000000020004" pitchFamily="2" charset="0"/>
                </a:rPr>
                <a:t>Online Forums</a:t>
              </a:r>
            </a:p>
          </p:txBody>
        </p:sp>
      </p:grpSp>
    </p:spTree>
    <p:extLst>
      <p:ext uri="{BB962C8B-B14F-4D97-AF65-F5344CB8AC3E}">
        <p14:creationId xmlns:p14="http://schemas.microsoft.com/office/powerpoint/2010/main" val="279188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CF35013-AB02-AA42-83CD-5B6CE695A3A4}"/>
              </a:ext>
            </a:extLst>
          </p:cNvPr>
          <p:cNvGrpSpPr/>
          <p:nvPr/>
        </p:nvGrpSpPr>
        <p:grpSpPr>
          <a:xfrm>
            <a:off x="0" y="2746778"/>
            <a:ext cx="3389004" cy="1692676"/>
            <a:chOff x="423742" y="2146565"/>
            <a:chExt cx="3389004" cy="1692677"/>
          </a:xfrm>
        </p:grpSpPr>
        <p:sp>
          <p:nvSpPr>
            <p:cNvPr id="10" name="TextBox 9">
              <a:extLst>
                <a:ext uri="{FF2B5EF4-FFF2-40B4-BE49-F238E27FC236}">
                  <a16:creationId xmlns:a16="http://schemas.microsoft.com/office/drawing/2014/main" id="{A4FFD85B-4EA8-F944-9BC5-51B5E77030FC}"/>
                </a:ext>
              </a:extLst>
            </p:cNvPr>
            <p:cNvSpPr txBox="1"/>
            <p:nvPr/>
          </p:nvSpPr>
          <p:spPr>
            <a:xfrm>
              <a:off x="455826" y="2146565"/>
              <a:ext cx="3356920" cy="769441"/>
            </a:xfrm>
            <a:prstGeom prst="rect">
              <a:avLst/>
            </a:prstGeom>
            <a:noFill/>
          </p:spPr>
          <p:txBody>
            <a:bodyPr wrap="square" rtlCol="0" anchor="b">
              <a:spAutoFit/>
            </a:bodyPr>
            <a:lstStyle/>
            <a:p>
              <a:pPr algn="r"/>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Exercise</a:t>
              </a:r>
            </a:p>
          </p:txBody>
        </p:sp>
        <p:sp>
          <p:nvSpPr>
            <p:cNvPr id="11" name="TextBox 10">
              <a:extLst>
                <a:ext uri="{FF2B5EF4-FFF2-40B4-BE49-F238E27FC236}">
                  <a16:creationId xmlns:a16="http://schemas.microsoft.com/office/drawing/2014/main" id="{68B54A8B-3E8E-3A49-A20E-4DF6F1980546}"/>
                </a:ext>
              </a:extLst>
            </p:cNvPr>
            <p:cNvSpPr txBox="1"/>
            <p:nvPr/>
          </p:nvSpPr>
          <p:spPr>
            <a:xfrm>
              <a:off x="423742" y="3090446"/>
              <a:ext cx="3356919" cy="748796"/>
            </a:xfrm>
            <a:prstGeom prst="rect">
              <a:avLst/>
            </a:prstGeom>
            <a:noFill/>
          </p:spPr>
          <p:txBody>
            <a:bodyPr wrap="square" rtlCol="0">
              <a:spAutoFit/>
            </a:bodyPr>
            <a:lstStyle/>
            <a:p>
              <a:pPr algn="r"/>
              <a:r>
                <a:rPr lang="en-US" sz="2133" dirty="0">
                  <a:solidFill>
                    <a:srgbClr val="051F49"/>
                  </a:solidFill>
                  <a:latin typeface="Arial Nova Light" panose="020B0304020202020204" pitchFamily="34" charset="0"/>
                  <a:ea typeface="Helvetica Neue Light" panose="02000403000000020004" pitchFamily="2" charset="0"/>
                </a:rPr>
                <a:t>Navigating Online</a:t>
              </a:r>
              <a:br>
                <a:rPr lang="en-US" sz="2133" dirty="0">
                  <a:solidFill>
                    <a:srgbClr val="051F49"/>
                  </a:solidFill>
                  <a:latin typeface="Arial Nova Light" panose="020B0304020202020204" pitchFamily="34" charset="0"/>
                  <a:ea typeface="Helvetica Neue Light" panose="02000403000000020004" pitchFamily="2" charset="0"/>
                </a:rPr>
              </a:br>
              <a:r>
                <a:rPr lang="en-US" sz="2133" dirty="0">
                  <a:solidFill>
                    <a:srgbClr val="051F49"/>
                  </a:solidFill>
                  <a:latin typeface="Arial Nova Light" panose="020B0304020202020204" pitchFamily="34" charset="0"/>
                  <a:ea typeface="Helvetica Neue Light" panose="02000403000000020004" pitchFamily="2" charset="0"/>
                </a:rPr>
                <a:t>Data Science Resources</a:t>
              </a:r>
            </a:p>
          </p:txBody>
        </p:sp>
      </p:grpSp>
      <p:grpSp>
        <p:nvGrpSpPr>
          <p:cNvPr id="2" name="Group 1">
            <a:extLst>
              <a:ext uri="{FF2B5EF4-FFF2-40B4-BE49-F238E27FC236}">
                <a16:creationId xmlns:a16="http://schemas.microsoft.com/office/drawing/2014/main" id="{47D61AA9-86B2-6444-ADA5-E4045B27857A}"/>
              </a:ext>
            </a:extLst>
          </p:cNvPr>
          <p:cNvGrpSpPr/>
          <p:nvPr/>
        </p:nvGrpSpPr>
        <p:grpSpPr>
          <a:xfrm>
            <a:off x="3962400" y="1795186"/>
            <a:ext cx="8428643" cy="3442066"/>
            <a:chOff x="3689683" y="2784670"/>
            <a:chExt cx="8428643" cy="3442066"/>
          </a:xfrm>
        </p:grpSpPr>
        <p:cxnSp>
          <p:nvCxnSpPr>
            <p:cNvPr id="3" name="Straight Connector 2">
              <a:extLst>
                <a:ext uri="{FF2B5EF4-FFF2-40B4-BE49-F238E27FC236}">
                  <a16:creationId xmlns:a16="http://schemas.microsoft.com/office/drawing/2014/main" id="{DD6DFDDF-8E19-1946-901A-E0A837A28A81}"/>
                </a:ext>
              </a:extLst>
            </p:cNvPr>
            <p:cNvCxnSpPr>
              <a:cxnSpLocks/>
            </p:cNvCxnSpPr>
            <p:nvPr/>
          </p:nvCxnSpPr>
          <p:spPr>
            <a:xfrm>
              <a:off x="3689683" y="2784670"/>
              <a:ext cx="0" cy="2950464"/>
            </a:xfrm>
            <a:prstGeom prst="line">
              <a:avLst/>
            </a:prstGeom>
            <a:ln w="19050">
              <a:solidFill>
                <a:srgbClr val="051F49"/>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A59D29C-EF02-4943-A493-FE34AB8A2AA6}"/>
                </a:ext>
              </a:extLst>
            </p:cNvPr>
            <p:cNvSpPr txBox="1"/>
            <p:nvPr/>
          </p:nvSpPr>
          <p:spPr>
            <a:xfrm>
              <a:off x="4349137" y="2926008"/>
              <a:ext cx="6376040" cy="1405256"/>
            </a:xfrm>
            <a:prstGeom prst="rect">
              <a:avLst/>
            </a:prstGeom>
            <a:noFill/>
          </p:spPr>
          <p:txBody>
            <a:bodyPr wrap="square" rtlCol="0">
              <a:spAutoFit/>
            </a:bodyPr>
            <a:lstStyle/>
            <a:p>
              <a:pPr>
                <a:spcAft>
                  <a:spcPts val="600"/>
                </a:spcAft>
              </a:pPr>
              <a:r>
                <a:rPr lang="en-US" sz="2133" dirty="0">
                  <a:latin typeface="Arial Nova Light" panose="020B0304020202020204" pitchFamily="34" charset="0"/>
                  <a:ea typeface="Helvetica Neue Light" panose="02000403000000020004" pitchFamily="2" charset="0"/>
                </a:rPr>
                <a:t>Marissa regularly uses the Scikit-learn Python package for machine learning. One day, as she is building a machine learning pipeline, she forgot the syntax for </a:t>
              </a:r>
              <a:r>
                <a:rPr lang="en-US" sz="2133" dirty="0" err="1">
                  <a:latin typeface="Arial Nova Light" panose="020B0304020202020204" pitchFamily="34" charset="0"/>
                  <a:ea typeface="Helvetica Neue Light" panose="02000403000000020004" pitchFamily="2" charset="0"/>
                </a:rPr>
                <a:t>sklearn</a:t>
              </a:r>
              <a:r>
                <a:rPr lang="en-US" sz="2133" dirty="0">
                  <a:latin typeface="Arial Nova Light" panose="020B0304020202020204" pitchFamily="34" charset="0"/>
                  <a:ea typeface="Helvetica Neue Light" panose="02000403000000020004" pitchFamily="2" charset="0"/>
                </a:rPr>
                <a:t> pipelines.</a:t>
              </a:r>
            </a:p>
          </p:txBody>
        </p:sp>
        <p:sp>
          <p:nvSpPr>
            <p:cNvPr id="8" name="TextBox 7">
              <a:extLst>
                <a:ext uri="{FF2B5EF4-FFF2-40B4-BE49-F238E27FC236}">
                  <a16:creationId xmlns:a16="http://schemas.microsoft.com/office/drawing/2014/main" id="{CFF9DB64-CE9B-2C4B-90FC-92A7C327C509}"/>
                </a:ext>
              </a:extLst>
            </p:cNvPr>
            <p:cNvSpPr txBox="1"/>
            <p:nvPr/>
          </p:nvSpPr>
          <p:spPr>
            <a:xfrm>
              <a:off x="4349137" y="4497723"/>
              <a:ext cx="7769189" cy="420564"/>
            </a:xfrm>
            <a:prstGeom prst="rect">
              <a:avLst/>
            </a:prstGeom>
            <a:noFill/>
          </p:spPr>
          <p:txBody>
            <a:bodyPr wrap="square" rtlCol="0">
              <a:spAutoFit/>
            </a:bodyPr>
            <a:lstStyle/>
            <a:p>
              <a:pPr>
                <a:spcAft>
                  <a:spcPts val="600"/>
                </a:spcAft>
              </a:pPr>
              <a:r>
                <a:rPr lang="en-US" sz="2133" dirty="0">
                  <a:latin typeface="Arial Nova Light" panose="020B0304020202020204" pitchFamily="34" charset="0"/>
                  <a:ea typeface="Helvetica Neue Light" panose="02000403000000020004" pitchFamily="2" charset="0"/>
                </a:rPr>
                <a:t>What type of resource should Marissa look for?</a:t>
              </a:r>
            </a:p>
          </p:txBody>
        </p:sp>
        <p:sp>
          <p:nvSpPr>
            <p:cNvPr id="9" name="TextBox 8">
              <a:extLst>
                <a:ext uri="{FF2B5EF4-FFF2-40B4-BE49-F238E27FC236}">
                  <a16:creationId xmlns:a16="http://schemas.microsoft.com/office/drawing/2014/main" id="{06D23C6B-DFC2-9542-91B1-9AB046A433B8}"/>
                </a:ext>
              </a:extLst>
            </p:cNvPr>
            <p:cNvSpPr txBox="1"/>
            <p:nvPr/>
          </p:nvSpPr>
          <p:spPr>
            <a:xfrm>
              <a:off x="4349137" y="4995822"/>
              <a:ext cx="6376040" cy="1230914"/>
            </a:xfrm>
            <a:prstGeom prst="rect">
              <a:avLst/>
            </a:prstGeom>
            <a:noFill/>
          </p:spPr>
          <p:txBody>
            <a:bodyPr wrap="square" rtlCol="0">
              <a:spAutoFit/>
            </a:bodyPr>
            <a:lstStyle/>
            <a:p>
              <a:pPr marL="457200" indent="-457200">
                <a:spcAft>
                  <a:spcPts val="600"/>
                </a:spcAft>
                <a:buAutoNum type="alphaLcPeriod"/>
              </a:pPr>
              <a:r>
                <a:rPr lang="en-US" sz="2133" dirty="0">
                  <a:latin typeface="Arial Nova Light" panose="020B0304020202020204" pitchFamily="34" charset="0"/>
                  <a:ea typeface="Helvetica Neue Light" panose="02000403000000020004" pitchFamily="2" charset="0"/>
                </a:rPr>
                <a:t>Courses</a:t>
              </a:r>
            </a:p>
            <a:p>
              <a:pPr marL="457200" indent="-457200">
                <a:spcAft>
                  <a:spcPts val="600"/>
                </a:spcAft>
                <a:buAutoNum type="alphaLcPeriod"/>
              </a:pPr>
              <a:r>
                <a:rPr lang="en-US" sz="2133" b="1" dirty="0">
                  <a:solidFill>
                    <a:srgbClr val="C00000"/>
                  </a:solidFill>
                  <a:latin typeface="Arial Nova" panose="020B0504020202020204" pitchFamily="34" charset="0"/>
                  <a:ea typeface="Helvetica Neue Light" panose="02000403000000020004" pitchFamily="2" charset="0"/>
                </a:rPr>
                <a:t>Technical Documentation</a:t>
              </a:r>
            </a:p>
            <a:p>
              <a:pPr marL="457200" indent="-457200">
                <a:spcAft>
                  <a:spcPts val="600"/>
                </a:spcAft>
                <a:buAutoNum type="alphaLcPeriod"/>
              </a:pPr>
              <a:r>
                <a:rPr lang="en-US" sz="2133" dirty="0">
                  <a:latin typeface="Arial Nova Light" panose="020B0304020202020204" pitchFamily="34" charset="0"/>
                  <a:ea typeface="Helvetica Neue Light" panose="02000403000000020004" pitchFamily="2" charset="0"/>
                </a:rPr>
                <a:t>Online Forums</a:t>
              </a:r>
            </a:p>
          </p:txBody>
        </p:sp>
      </p:grpSp>
    </p:spTree>
    <p:extLst>
      <p:ext uri="{BB962C8B-B14F-4D97-AF65-F5344CB8AC3E}">
        <p14:creationId xmlns:p14="http://schemas.microsoft.com/office/powerpoint/2010/main" val="20943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CF35013-AB02-AA42-83CD-5B6CE695A3A4}"/>
              </a:ext>
            </a:extLst>
          </p:cNvPr>
          <p:cNvGrpSpPr/>
          <p:nvPr/>
        </p:nvGrpSpPr>
        <p:grpSpPr>
          <a:xfrm>
            <a:off x="0" y="2746778"/>
            <a:ext cx="3389004" cy="1692676"/>
            <a:chOff x="423742" y="2146565"/>
            <a:chExt cx="3389004" cy="1692677"/>
          </a:xfrm>
        </p:grpSpPr>
        <p:sp>
          <p:nvSpPr>
            <p:cNvPr id="10" name="TextBox 9">
              <a:extLst>
                <a:ext uri="{FF2B5EF4-FFF2-40B4-BE49-F238E27FC236}">
                  <a16:creationId xmlns:a16="http://schemas.microsoft.com/office/drawing/2014/main" id="{A4FFD85B-4EA8-F944-9BC5-51B5E77030FC}"/>
                </a:ext>
              </a:extLst>
            </p:cNvPr>
            <p:cNvSpPr txBox="1"/>
            <p:nvPr/>
          </p:nvSpPr>
          <p:spPr>
            <a:xfrm>
              <a:off x="455826" y="2146565"/>
              <a:ext cx="3356920" cy="769441"/>
            </a:xfrm>
            <a:prstGeom prst="rect">
              <a:avLst/>
            </a:prstGeom>
            <a:noFill/>
          </p:spPr>
          <p:txBody>
            <a:bodyPr wrap="square" rtlCol="0" anchor="b">
              <a:spAutoFit/>
            </a:bodyPr>
            <a:lstStyle/>
            <a:p>
              <a:pPr algn="r"/>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Exercise</a:t>
              </a:r>
            </a:p>
          </p:txBody>
        </p:sp>
        <p:sp>
          <p:nvSpPr>
            <p:cNvPr id="11" name="TextBox 10">
              <a:extLst>
                <a:ext uri="{FF2B5EF4-FFF2-40B4-BE49-F238E27FC236}">
                  <a16:creationId xmlns:a16="http://schemas.microsoft.com/office/drawing/2014/main" id="{68B54A8B-3E8E-3A49-A20E-4DF6F1980546}"/>
                </a:ext>
              </a:extLst>
            </p:cNvPr>
            <p:cNvSpPr txBox="1"/>
            <p:nvPr/>
          </p:nvSpPr>
          <p:spPr>
            <a:xfrm>
              <a:off x="423742" y="3090446"/>
              <a:ext cx="3356919" cy="748796"/>
            </a:xfrm>
            <a:prstGeom prst="rect">
              <a:avLst/>
            </a:prstGeom>
            <a:noFill/>
          </p:spPr>
          <p:txBody>
            <a:bodyPr wrap="square" rtlCol="0">
              <a:spAutoFit/>
            </a:bodyPr>
            <a:lstStyle/>
            <a:p>
              <a:pPr algn="r"/>
              <a:r>
                <a:rPr lang="en-US" sz="2133" dirty="0">
                  <a:solidFill>
                    <a:srgbClr val="051F49"/>
                  </a:solidFill>
                  <a:latin typeface="Arial Nova Light" panose="020B0304020202020204" pitchFamily="34" charset="0"/>
                  <a:ea typeface="Helvetica Neue Light" panose="02000403000000020004" pitchFamily="2" charset="0"/>
                </a:rPr>
                <a:t>Navigating Online</a:t>
              </a:r>
              <a:br>
                <a:rPr lang="en-US" sz="2133" dirty="0">
                  <a:solidFill>
                    <a:srgbClr val="051F49"/>
                  </a:solidFill>
                  <a:latin typeface="Arial Nova Light" panose="020B0304020202020204" pitchFamily="34" charset="0"/>
                  <a:ea typeface="Helvetica Neue Light" panose="02000403000000020004" pitchFamily="2" charset="0"/>
                </a:rPr>
              </a:br>
              <a:r>
                <a:rPr lang="en-US" sz="2133" dirty="0">
                  <a:solidFill>
                    <a:srgbClr val="051F49"/>
                  </a:solidFill>
                  <a:latin typeface="Arial Nova Light" panose="020B0304020202020204" pitchFamily="34" charset="0"/>
                  <a:ea typeface="Helvetica Neue Light" panose="02000403000000020004" pitchFamily="2" charset="0"/>
                </a:rPr>
                <a:t>Data Science Resources</a:t>
              </a:r>
            </a:p>
          </p:txBody>
        </p:sp>
      </p:grpSp>
      <p:grpSp>
        <p:nvGrpSpPr>
          <p:cNvPr id="2" name="Group 1">
            <a:extLst>
              <a:ext uri="{FF2B5EF4-FFF2-40B4-BE49-F238E27FC236}">
                <a16:creationId xmlns:a16="http://schemas.microsoft.com/office/drawing/2014/main" id="{47D61AA9-86B2-6444-ADA5-E4045B27857A}"/>
              </a:ext>
            </a:extLst>
          </p:cNvPr>
          <p:cNvGrpSpPr/>
          <p:nvPr/>
        </p:nvGrpSpPr>
        <p:grpSpPr>
          <a:xfrm>
            <a:off x="3962400" y="1658130"/>
            <a:ext cx="8428643" cy="3541740"/>
            <a:chOff x="3689683" y="2684996"/>
            <a:chExt cx="8428643" cy="3541740"/>
          </a:xfrm>
        </p:grpSpPr>
        <p:cxnSp>
          <p:nvCxnSpPr>
            <p:cNvPr id="3" name="Straight Connector 2">
              <a:extLst>
                <a:ext uri="{FF2B5EF4-FFF2-40B4-BE49-F238E27FC236}">
                  <a16:creationId xmlns:a16="http://schemas.microsoft.com/office/drawing/2014/main" id="{DD6DFDDF-8E19-1946-901A-E0A837A28A81}"/>
                </a:ext>
              </a:extLst>
            </p:cNvPr>
            <p:cNvCxnSpPr>
              <a:cxnSpLocks/>
            </p:cNvCxnSpPr>
            <p:nvPr/>
          </p:nvCxnSpPr>
          <p:spPr>
            <a:xfrm>
              <a:off x="3689683" y="2784670"/>
              <a:ext cx="0" cy="2950464"/>
            </a:xfrm>
            <a:prstGeom prst="line">
              <a:avLst/>
            </a:prstGeom>
            <a:ln w="19050">
              <a:solidFill>
                <a:srgbClr val="051F49"/>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A59D29C-EF02-4943-A493-FE34AB8A2AA6}"/>
                </a:ext>
              </a:extLst>
            </p:cNvPr>
            <p:cNvSpPr txBox="1"/>
            <p:nvPr/>
          </p:nvSpPr>
          <p:spPr>
            <a:xfrm>
              <a:off x="4344783" y="2684996"/>
              <a:ext cx="6376040" cy="1733488"/>
            </a:xfrm>
            <a:prstGeom prst="rect">
              <a:avLst/>
            </a:prstGeom>
            <a:noFill/>
          </p:spPr>
          <p:txBody>
            <a:bodyPr wrap="square" rtlCol="0">
              <a:spAutoFit/>
            </a:bodyPr>
            <a:lstStyle/>
            <a:p>
              <a:pPr>
                <a:spcAft>
                  <a:spcPts val="600"/>
                </a:spcAft>
              </a:pPr>
              <a:r>
                <a:rPr lang="en-US" sz="2133" dirty="0">
                  <a:latin typeface="Arial Nova Light" panose="020B0304020202020204" pitchFamily="34" charset="0"/>
                  <a:ea typeface="Helvetica Neue Light" panose="02000403000000020004" pitchFamily="2" charset="0"/>
                </a:rPr>
                <a:t>Luis is trying to upload some data to an S3 space onto </a:t>
              </a:r>
              <a:r>
                <a:rPr lang="en-US" sz="2133" dirty="0" err="1">
                  <a:latin typeface="Arial Nova Light" panose="020B0304020202020204" pitchFamily="34" charset="0"/>
                  <a:ea typeface="Helvetica Neue Light" panose="02000403000000020004" pitchFamily="2" charset="0"/>
                </a:rPr>
                <a:t>JupyterHub</a:t>
              </a:r>
              <a:r>
                <a:rPr lang="en-US" sz="2133" dirty="0">
                  <a:latin typeface="Arial Nova Light" panose="020B0304020202020204" pitchFamily="34" charset="0"/>
                  <a:ea typeface="Helvetica Neue Light" panose="02000403000000020004" pitchFamily="2" charset="0"/>
                </a:rPr>
                <a:t> hosted on an AWS Spark Cluster, but the files he uploads keeps getting truncated. He reviewed documentation, but he couldn’t find any solutions.</a:t>
              </a:r>
            </a:p>
          </p:txBody>
        </p:sp>
        <p:sp>
          <p:nvSpPr>
            <p:cNvPr id="8" name="TextBox 7">
              <a:extLst>
                <a:ext uri="{FF2B5EF4-FFF2-40B4-BE49-F238E27FC236}">
                  <a16:creationId xmlns:a16="http://schemas.microsoft.com/office/drawing/2014/main" id="{CFF9DB64-CE9B-2C4B-90FC-92A7C327C509}"/>
                </a:ext>
              </a:extLst>
            </p:cNvPr>
            <p:cNvSpPr txBox="1"/>
            <p:nvPr/>
          </p:nvSpPr>
          <p:spPr>
            <a:xfrm>
              <a:off x="4349137" y="4497723"/>
              <a:ext cx="7769189" cy="420564"/>
            </a:xfrm>
            <a:prstGeom prst="rect">
              <a:avLst/>
            </a:prstGeom>
            <a:noFill/>
          </p:spPr>
          <p:txBody>
            <a:bodyPr wrap="square" rtlCol="0">
              <a:spAutoFit/>
            </a:bodyPr>
            <a:lstStyle/>
            <a:p>
              <a:pPr>
                <a:spcAft>
                  <a:spcPts val="600"/>
                </a:spcAft>
              </a:pPr>
              <a:r>
                <a:rPr lang="en-US" sz="2133" dirty="0">
                  <a:latin typeface="Arial Nova Light" panose="020B0304020202020204" pitchFamily="34" charset="0"/>
                  <a:ea typeface="Helvetica Neue Light" panose="02000403000000020004" pitchFamily="2" charset="0"/>
                </a:rPr>
                <a:t>What type of resource should Luis look for?</a:t>
              </a:r>
            </a:p>
          </p:txBody>
        </p:sp>
        <p:sp>
          <p:nvSpPr>
            <p:cNvPr id="9" name="TextBox 8">
              <a:extLst>
                <a:ext uri="{FF2B5EF4-FFF2-40B4-BE49-F238E27FC236}">
                  <a16:creationId xmlns:a16="http://schemas.microsoft.com/office/drawing/2014/main" id="{06D23C6B-DFC2-9542-91B1-9AB046A433B8}"/>
                </a:ext>
              </a:extLst>
            </p:cNvPr>
            <p:cNvSpPr txBox="1"/>
            <p:nvPr/>
          </p:nvSpPr>
          <p:spPr>
            <a:xfrm>
              <a:off x="4349137" y="4995822"/>
              <a:ext cx="6376040" cy="1230914"/>
            </a:xfrm>
            <a:prstGeom prst="rect">
              <a:avLst/>
            </a:prstGeom>
            <a:noFill/>
          </p:spPr>
          <p:txBody>
            <a:bodyPr wrap="square" rtlCol="0">
              <a:spAutoFit/>
            </a:bodyPr>
            <a:lstStyle/>
            <a:p>
              <a:pPr marL="457200" indent="-457200">
                <a:spcAft>
                  <a:spcPts val="600"/>
                </a:spcAft>
                <a:buAutoNum type="alphaLcPeriod"/>
              </a:pPr>
              <a:r>
                <a:rPr lang="en-US" sz="2133" dirty="0">
                  <a:latin typeface="Arial Nova Light" panose="020B0304020202020204" pitchFamily="34" charset="0"/>
                  <a:ea typeface="Helvetica Neue Light" panose="02000403000000020004" pitchFamily="2" charset="0"/>
                </a:rPr>
                <a:t>Courses</a:t>
              </a:r>
            </a:p>
            <a:p>
              <a:pPr marL="457200" indent="-457200">
                <a:spcAft>
                  <a:spcPts val="600"/>
                </a:spcAft>
                <a:buAutoNum type="alphaLcPeriod"/>
              </a:pPr>
              <a:r>
                <a:rPr lang="en-US" sz="2133" dirty="0">
                  <a:latin typeface="Arial Nova Light" panose="020B0304020202020204" pitchFamily="34" charset="0"/>
                  <a:ea typeface="Helvetica Neue Light" panose="02000403000000020004" pitchFamily="2" charset="0"/>
                </a:rPr>
                <a:t>Technical Documentation</a:t>
              </a:r>
            </a:p>
            <a:p>
              <a:pPr marL="457200" indent="-457200">
                <a:spcAft>
                  <a:spcPts val="600"/>
                </a:spcAft>
                <a:buAutoNum type="alphaLcPeriod"/>
              </a:pPr>
              <a:r>
                <a:rPr lang="en-US" sz="2133" dirty="0">
                  <a:latin typeface="Arial Nova Light" panose="020B0304020202020204" pitchFamily="34" charset="0"/>
                  <a:ea typeface="Helvetica Neue Light" panose="02000403000000020004" pitchFamily="2" charset="0"/>
                </a:rPr>
                <a:t>Online Forums</a:t>
              </a:r>
            </a:p>
          </p:txBody>
        </p:sp>
      </p:grpSp>
    </p:spTree>
    <p:extLst>
      <p:ext uri="{BB962C8B-B14F-4D97-AF65-F5344CB8AC3E}">
        <p14:creationId xmlns:p14="http://schemas.microsoft.com/office/powerpoint/2010/main" val="283533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CF35013-AB02-AA42-83CD-5B6CE695A3A4}"/>
              </a:ext>
            </a:extLst>
          </p:cNvPr>
          <p:cNvGrpSpPr/>
          <p:nvPr/>
        </p:nvGrpSpPr>
        <p:grpSpPr>
          <a:xfrm>
            <a:off x="0" y="2746778"/>
            <a:ext cx="3389004" cy="1692676"/>
            <a:chOff x="423742" y="2146565"/>
            <a:chExt cx="3389004" cy="1692677"/>
          </a:xfrm>
        </p:grpSpPr>
        <p:sp>
          <p:nvSpPr>
            <p:cNvPr id="10" name="TextBox 9">
              <a:extLst>
                <a:ext uri="{FF2B5EF4-FFF2-40B4-BE49-F238E27FC236}">
                  <a16:creationId xmlns:a16="http://schemas.microsoft.com/office/drawing/2014/main" id="{A4FFD85B-4EA8-F944-9BC5-51B5E77030FC}"/>
                </a:ext>
              </a:extLst>
            </p:cNvPr>
            <p:cNvSpPr txBox="1"/>
            <p:nvPr/>
          </p:nvSpPr>
          <p:spPr>
            <a:xfrm>
              <a:off x="455826" y="2146565"/>
              <a:ext cx="3356920" cy="769441"/>
            </a:xfrm>
            <a:prstGeom prst="rect">
              <a:avLst/>
            </a:prstGeom>
            <a:noFill/>
          </p:spPr>
          <p:txBody>
            <a:bodyPr wrap="square" rtlCol="0" anchor="b">
              <a:spAutoFit/>
            </a:bodyPr>
            <a:lstStyle/>
            <a:p>
              <a:pPr algn="r"/>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Exercise</a:t>
              </a:r>
            </a:p>
          </p:txBody>
        </p:sp>
        <p:sp>
          <p:nvSpPr>
            <p:cNvPr id="11" name="TextBox 10">
              <a:extLst>
                <a:ext uri="{FF2B5EF4-FFF2-40B4-BE49-F238E27FC236}">
                  <a16:creationId xmlns:a16="http://schemas.microsoft.com/office/drawing/2014/main" id="{68B54A8B-3E8E-3A49-A20E-4DF6F1980546}"/>
                </a:ext>
              </a:extLst>
            </p:cNvPr>
            <p:cNvSpPr txBox="1"/>
            <p:nvPr/>
          </p:nvSpPr>
          <p:spPr>
            <a:xfrm>
              <a:off x="423742" y="3090446"/>
              <a:ext cx="3356919" cy="748796"/>
            </a:xfrm>
            <a:prstGeom prst="rect">
              <a:avLst/>
            </a:prstGeom>
            <a:noFill/>
          </p:spPr>
          <p:txBody>
            <a:bodyPr wrap="square" rtlCol="0">
              <a:spAutoFit/>
            </a:bodyPr>
            <a:lstStyle/>
            <a:p>
              <a:pPr algn="r"/>
              <a:r>
                <a:rPr lang="en-US" sz="2133" dirty="0">
                  <a:solidFill>
                    <a:srgbClr val="051F49"/>
                  </a:solidFill>
                  <a:latin typeface="Arial Nova Light" panose="020B0304020202020204" pitchFamily="34" charset="0"/>
                  <a:ea typeface="Helvetica Neue Light" panose="02000403000000020004" pitchFamily="2" charset="0"/>
                </a:rPr>
                <a:t>Navigating Online</a:t>
              </a:r>
              <a:br>
                <a:rPr lang="en-US" sz="2133" dirty="0">
                  <a:solidFill>
                    <a:srgbClr val="051F49"/>
                  </a:solidFill>
                  <a:latin typeface="Arial Nova Light" panose="020B0304020202020204" pitchFamily="34" charset="0"/>
                  <a:ea typeface="Helvetica Neue Light" panose="02000403000000020004" pitchFamily="2" charset="0"/>
                </a:rPr>
              </a:br>
              <a:r>
                <a:rPr lang="en-US" sz="2133" dirty="0">
                  <a:solidFill>
                    <a:srgbClr val="051F49"/>
                  </a:solidFill>
                  <a:latin typeface="Arial Nova Light" panose="020B0304020202020204" pitchFamily="34" charset="0"/>
                  <a:ea typeface="Helvetica Neue Light" panose="02000403000000020004" pitchFamily="2" charset="0"/>
                </a:rPr>
                <a:t>Data Science Resources</a:t>
              </a:r>
            </a:p>
          </p:txBody>
        </p:sp>
      </p:grpSp>
      <p:grpSp>
        <p:nvGrpSpPr>
          <p:cNvPr id="2" name="Group 1">
            <a:extLst>
              <a:ext uri="{FF2B5EF4-FFF2-40B4-BE49-F238E27FC236}">
                <a16:creationId xmlns:a16="http://schemas.microsoft.com/office/drawing/2014/main" id="{47D61AA9-86B2-6444-ADA5-E4045B27857A}"/>
              </a:ext>
            </a:extLst>
          </p:cNvPr>
          <p:cNvGrpSpPr/>
          <p:nvPr/>
        </p:nvGrpSpPr>
        <p:grpSpPr>
          <a:xfrm>
            <a:off x="3962400" y="1658130"/>
            <a:ext cx="8428643" cy="3541740"/>
            <a:chOff x="3689683" y="2684996"/>
            <a:chExt cx="8428643" cy="3541740"/>
          </a:xfrm>
        </p:grpSpPr>
        <p:cxnSp>
          <p:nvCxnSpPr>
            <p:cNvPr id="3" name="Straight Connector 2">
              <a:extLst>
                <a:ext uri="{FF2B5EF4-FFF2-40B4-BE49-F238E27FC236}">
                  <a16:creationId xmlns:a16="http://schemas.microsoft.com/office/drawing/2014/main" id="{DD6DFDDF-8E19-1946-901A-E0A837A28A81}"/>
                </a:ext>
              </a:extLst>
            </p:cNvPr>
            <p:cNvCxnSpPr>
              <a:cxnSpLocks/>
            </p:cNvCxnSpPr>
            <p:nvPr/>
          </p:nvCxnSpPr>
          <p:spPr>
            <a:xfrm>
              <a:off x="3689683" y="2784670"/>
              <a:ext cx="0" cy="2950464"/>
            </a:xfrm>
            <a:prstGeom prst="line">
              <a:avLst/>
            </a:prstGeom>
            <a:ln w="19050">
              <a:solidFill>
                <a:srgbClr val="051F49"/>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A59D29C-EF02-4943-A493-FE34AB8A2AA6}"/>
                </a:ext>
              </a:extLst>
            </p:cNvPr>
            <p:cNvSpPr txBox="1"/>
            <p:nvPr/>
          </p:nvSpPr>
          <p:spPr>
            <a:xfrm>
              <a:off x="4344783" y="2684996"/>
              <a:ext cx="6376040" cy="1733488"/>
            </a:xfrm>
            <a:prstGeom prst="rect">
              <a:avLst/>
            </a:prstGeom>
            <a:noFill/>
          </p:spPr>
          <p:txBody>
            <a:bodyPr wrap="square" rtlCol="0">
              <a:spAutoFit/>
            </a:bodyPr>
            <a:lstStyle/>
            <a:p>
              <a:pPr>
                <a:spcAft>
                  <a:spcPts val="600"/>
                </a:spcAft>
              </a:pPr>
              <a:r>
                <a:rPr lang="en-US" sz="2133" dirty="0">
                  <a:latin typeface="Arial Nova Light" panose="020B0304020202020204" pitchFamily="34" charset="0"/>
                  <a:ea typeface="Helvetica Neue Light" panose="02000403000000020004" pitchFamily="2" charset="0"/>
                </a:rPr>
                <a:t>Luis is trying to upload some data to an S3 space onto </a:t>
              </a:r>
              <a:r>
                <a:rPr lang="en-US" sz="2133" dirty="0" err="1">
                  <a:latin typeface="Arial Nova Light" panose="020B0304020202020204" pitchFamily="34" charset="0"/>
                  <a:ea typeface="Helvetica Neue Light" panose="02000403000000020004" pitchFamily="2" charset="0"/>
                </a:rPr>
                <a:t>JupyterHub</a:t>
              </a:r>
              <a:r>
                <a:rPr lang="en-US" sz="2133" dirty="0">
                  <a:latin typeface="Arial Nova Light" panose="020B0304020202020204" pitchFamily="34" charset="0"/>
                  <a:ea typeface="Helvetica Neue Light" panose="02000403000000020004" pitchFamily="2" charset="0"/>
                </a:rPr>
                <a:t> hosted on an AWS Spark Cluster, but the files he uploads keeps getting truncated. He reviewed documentation, but he couldn’t find any solutions.</a:t>
              </a:r>
            </a:p>
          </p:txBody>
        </p:sp>
        <p:sp>
          <p:nvSpPr>
            <p:cNvPr id="8" name="TextBox 7">
              <a:extLst>
                <a:ext uri="{FF2B5EF4-FFF2-40B4-BE49-F238E27FC236}">
                  <a16:creationId xmlns:a16="http://schemas.microsoft.com/office/drawing/2014/main" id="{CFF9DB64-CE9B-2C4B-90FC-92A7C327C509}"/>
                </a:ext>
              </a:extLst>
            </p:cNvPr>
            <p:cNvSpPr txBox="1"/>
            <p:nvPr/>
          </p:nvSpPr>
          <p:spPr>
            <a:xfrm>
              <a:off x="4349137" y="4497723"/>
              <a:ext cx="7769189" cy="420564"/>
            </a:xfrm>
            <a:prstGeom prst="rect">
              <a:avLst/>
            </a:prstGeom>
            <a:noFill/>
          </p:spPr>
          <p:txBody>
            <a:bodyPr wrap="square" rtlCol="0">
              <a:spAutoFit/>
            </a:bodyPr>
            <a:lstStyle/>
            <a:p>
              <a:pPr>
                <a:spcAft>
                  <a:spcPts val="600"/>
                </a:spcAft>
              </a:pPr>
              <a:r>
                <a:rPr lang="en-US" sz="2133" dirty="0">
                  <a:latin typeface="Arial Nova Light" panose="020B0304020202020204" pitchFamily="34" charset="0"/>
                  <a:ea typeface="Helvetica Neue Light" panose="02000403000000020004" pitchFamily="2" charset="0"/>
                </a:rPr>
                <a:t>What type of resource should Luis look for?</a:t>
              </a:r>
            </a:p>
          </p:txBody>
        </p:sp>
        <p:sp>
          <p:nvSpPr>
            <p:cNvPr id="9" name="TextBox 8">
              <a:extLst>
                <a:ext uri="{FF2B5EF4-FFF2-40B4-BE49-F238E27FC236}">
                  <a16:creationId xmlns:a16="http://schemas.microsoft.com/office/drawing/2014/main" id="{06D23C6B-DFC2-9542-91B1-9AB046A433B8}"/>
                </a:ext>
              </a:extLst>
            </p:cNvPr>
            <p:cNvSpPr txBox="1"/>
            <p:nvPr/>
          </p:nvSpPr>
          <p:spPr>
            <a:xfrm>
              <a:off x="4349137" y="4995822"/>
              <a:ext cx="6376040" cy="1230914"/>
            </a:xfrm>
            <a:prstGeom prst="rect">
              <a:avLst/>
            </a:prstGeom>
            <a:noFill/>
          </p:spPr>
          <p:txBody>
            <a:bodyPr wrap="square" rtlCol="0">
              <a:spAutoFit/>
            </a:bodyPr>
            <a:lstStyle/>
            <a:p>
              <a:pPr marL="457200" indent="-457200">
                <a:spcAft>
                  <a:spcPts val="600"/>
                </a:spcAft>
                <a:buAutoNum type="alphaLcPeriod"/>
              </a:pPr>
              <a:r>
                <a:rPr lang="en-US" sz="2133" dirty="0">
                  <a:latin typeface="Arial Nova Light" panose="020B0304020202020204" pitchFamily="34" charset="0"/>
                  <a:ea typeface="Helvetica Neue Light" panose="02000403000000020004" pitchFamily="2" charset="0"/>
                </a:rPr>
                <a:t>Courses</a:t>
              </a:r>
            </a:p>
            <a:p>
              <a:pPr marL="457200" indent="-457200">
                <a:spcAft>
                  <a:spcPts val="600"/>
                </a:spcAft>
                <a:buAutoNum type="alphaLcPeriod"/>
              </a:pPr>
              <a:r>
                <a:rPr lang="en-US" sz="2133" dirty="0">
                  <a:latin typeface="Arial Nova Light" panose="020B0304020202020204" pitchFamily="34" charset="0"/>
                  <a:ea typeface="Helvetica Neue Light" panose="02000403000000020004" pitchFamily="2" charset="0"/>
                </a:rPr>
                <a:t>Technical Documentation</a:t>
              </a:r>
            </a:p>
            <a:p>
              <a:pPr marL="457200" indent="-457200">
                <a:spcAft>
                  <a:spcPts val="600"/>
                </a:spcAft>
                <a:buAutoNum type="alphaLcPeriod"/>
              </a:pPr>
              <a:r>
                <a:rPr lang="en-US" sz="2133" b="1" dirty="0">
                  <a:solidFill>
                    <a:srgbClr val="C00000"/>
                  </a:solidFill>
                  <a:latin typeface="Arial Nova" panose="020B0504020202020204" pitchFamily="34" charset="0"/>
                  <a:ea typeface="Helvetica Neue Light" panose="02000403000000020004" pitchFamily="2" charset="0"/>
                </a:rPr>
                <a:t>Online Forums</a:t>
              </a:r>
            </a:p>
          </p:txBody>
        </p:sp>
      </p:grpSp>
    </p:spTree>
    <p:extLst>
      <p:ext uri="{BB962C8B-B14F-4D97-AF65-F5344CB8AC3E}">
        <p14:creationId xmlns:p14="http://schemas.microsoft.com/office/powerpoint/2010/main" val="380057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5381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3123275"/>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What happens when you</a:t>
            </a:r>
            <a:b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br>
            <a:b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br>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“Just Google it…” </a:t>
            </a:r>
            <a:r>
              <a:rPr lang="en-US" sz="6600" dirty="0"/>
              <a:t>🤔</a:t>
            </a:r>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 </a:t>
            </a:r>
            <a:endParaRPr lang="en-US" sz="4400" dirty="0"/>
          </a:p>
        </p:txBody>
      </p:sp>
    </p:spTree>
    <p:extLst>
      <p:ext uri="{BB962C8B-B14F-4D97-AF65-F5344CB8AC3E}">
        <p14:creationId xmlns:p14="http://schemas.microsoft.com/office/powerpoint/2010/main" val="194660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 name="Picture 30" descr="Tableau Desktop Review | PCMag">
            <a:extLst>
              <a:ext uri="{FF2B5EF4-FFF2-40B4-BE49-F238E27FC236}">
                <a16:creationId xmlns:a16="http://schemas.microsoft.com/office/drawing/2014/main" id="{00227650-7781-994C-946E-7A9BC728A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820" y="5043685"/>
            <a:ext cx="2984500" cy="168124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Google AI">
            <a:extLst>
              <a:ext uri="{FF2B5EF4-FFF2-40B4-BE49-F238E27FC236}">
                <a16:creationId xmlns:a16="http://schemas.microsoft.com/office/drawing/2014/main" id="{B0228AD3-BA6E-B34E-A07D-02C0ACB4D8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6896" y="3806263"/>
            <a:ext cx="3058949" cy="160841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Stack Overflow = Programmers' Best Friend | by Om Ashish Mishra | codeburst">
            <a:extLst>
              <a:ext uri="{FF2B5EF4-FFF2-40B4-BE49-F238E27FC236}">
                <a16:creationId xmlns:a16="http://schemas.microsoft.com/office/drawing/2014/main" id="{644F4624-9571-9841-8103-2C40E13F44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2448" y="1469326"/>
            <a:ext cx="2784125" cy="108573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C46900A7-E10B-1F49-AC4F-C82DA1A98B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7532" y="258404"/>
            <a:ext cx="3071994" cy="137639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3123275"/>
            <a:ext cx="10898107" cy="611449"/>
          </a:xfrm>
        </p:spPr>
        <p:txBody>
          <a:bodyPr anchor="ctr"/>
          <a:lstStyle/>
          <a:p>
            <a:r>
              <a:rPr lang="en-US" sz="32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There are a lot of data science resources available online!</a:t>
            </a:r>
            <a:endParaRPr lang="en-US" sz="3200" dirty="0"/>
          </a:p>
        </p:txBody>
      </p:sp>
      <p:pic>
        <p:nvPicPr>
          <p:cNvPr id="1026" name="Picture 2" descr="Kaggle - Wikipedia">
            <a:extLst>
              <a:ext uri="{FF2B5EF4-FFF2-40B4-BE49-F238E27FC236}">
                <a16:creationId xmlns:a16="http://schemas.microsoft.com/office/drawing/2014/main" id="{87AFE7CF-8B1E-184B-A392-648B4BF10B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848" y="304800"/>
            <a:ext cx="2216013" cy="850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EFFCE0E-F253-3041-812F-841B7DAAE0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4012" y="4070053"/>
            <a:ext cx="1511300" cy="850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D681167-A77E-CA4B-9246-79A23D188A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5197" y="809204"/>
            <a:ext cx="1511300" cy="1511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chine Learning Mastery">
            <a:extLst>
              <a:ext uri="{FF2B5EF4-FFF2-40B4-BE49-F238E27FC236}">
                <a16:creationId xmlns:a16="http://schemas.microsoft.com/office/drawing/2014/main" id="{185462E8-E6BF-504B-B61E-464DA2E8B3F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01677" y="3870205"/>
            <a:ext cx="1384196" cy="13841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nalytics Vidhya - Learn Machine learning, artificial intelligence,  business analytics, data science, big data, data visualizations tools and  techniques. | Analytics Vidhya">
            <a:extLst>
              <a:ext uri="{FF2B5EF4-FFF2-40B4-BE49-F238E27FC236}">
                <a16:creationId xmlns:a16="http://schemas.microsoft.com/office/drawing/2014/main" id="{658EE7D6-0159-3246-967F-A90533ACCF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948" y="4434646"/>
            <a:ext cx="3113160" cy="89659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Latest stories published on Towards Data Science">
            <a:extLst>
              <a:ext uri="{FF2B5EF4-FFF2-40B4-BE49-F238E27FC236}">
                <a16:creationId xmlns:a16="http://schemas.microsoft.com/office/drawing/2014/main" id="{C10C620E-D051-384F-A3A5-54106585EA8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0131" y="3870206"/>
            <a:ext cx="1390375" cy="13841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itHub Logotype">
            <a:extLst>
              <a:ext uri="{FF2B5EF4-FFF2-40B4-BE49-F238E27FC236}">
                <a16:creationId xmlns:a16="http://schemas.microsoft.com/office/drawing/2014/main" id="{7B1CE835-9F9A-734C-8235-A14E53562F1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25832" y="5606121"/>
            <a:ext cx="2901951" cy="75813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Studio Community">
            <a:extLst>
              <a:ext uri="{FF2B5EF4-FFF2-40B4-BE49-F238E27FC236}">
                <a16:creationId xmlns:a16="http://schemas.microsoft.com/office/drawing/2014/main" id="{B2B04973-0393-AB46-9D83-EF52F4359F5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5848" y="1588940"/>
            <a:ext cx="4794658" cy="73906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scikit-learn - Wikipedia">
            <a:extLst>
              <a:ext uri="{FF2B5EF4-FFF2-40B4-BE49-F238E27FC236}">
                <a16:creationId xmlns:a16="http://schemas.microsoft.com/office/drawing/2014/main" id="{9AFB0133-6149-C243-B5BD-1961E8412A2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93252" y="334412"/>
            <a:ext cx="2366546" cy="127386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freeCodeCamp Certification Experience And Guide - DEV Community">
            <a:extLst>
              <a:ext uri="{FF2B5EF4-FFF2-40B4-BE49-F238E27FC236}">
                <a16:creationId xmlns:a16="http://schemas.microsoft.com/office/drawing/2014/main" id="{9F2D103B-7159-F64A-95A6-6B1631ADBDC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7648" y="304731"/>
            <a:ext cx="1580755" cy="88917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ntroducing @KDnuggetsJobs, Data Science Job Finding Tool - KDnuggets">
            <a:extLst>
              <a:ext uri="{FF2B5EF4-FFF2-40B4-BE49-F238E27FC236}">
                <a16:creationId xmlns:a16="http://schemas.microsoft.com/office/drawing/2014/main" id="{6E9D35D3-F117-CA40-AAA7-A967FA89CC4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11219" y="5331236"/>
            <a:ext cx="1241958" cy="1241958"/>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pandas (software) - Wikipedia">
            <a:extLst>
              <a:ext uri="{FF2B5EF4-FFF2-40B4-BE49-F238E27FC236}">
                <a16:creationId xmlns:a16="http://schemas.microsoft.com/office/drawing/2014/main" id="{AE253277-20FA-9443-AA1C-0DFB03DF7B6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12170" y="5414678"/>
            <a:ext cx="3124200" cy="126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4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par>
                                <p:cTn id="8" presetID="9" presetClass="entr" presetSubtype="0" fill="hold" nodeType="withEffect">
                                  <p:stCondLst>
                                    <p:cond delay="0"/>
                                  </p:stCondLst>
                                  <p:childTnLst>
                                    <p:set>
                                      <p:cBhvr>
                                        <p:cTn id="9" dur="1" fill="hold">
                                          <p:stCondLst>
                                            <p:cond delay="0"/>
                                          </p:stCondLst>
                                        </p:cTn>
                                        <p:tgtEl>
                                          <p:spTgt spid="1050"/>
                                        </p:tgtEl>
                                        <p:attrNameLst>
                                          <p:attrName>style.visibility</p:attrName>
                                        </p:attrNameLst>
                                      </p:cBhvr>
                                      <p:to>
                                        <p:strVal val="visible"/>
                                      </p:to>
                                    </p:set>
                                    <p:animEffect transition="in" filter="dissolve">
                                      <p:cBhvr>
                                        <p:cTn id="10" dur="500"/>
                                        <p:tgtEl>
                                          <p:spTgt spid="1050"/>
                                        </p:tgtEl>
                                      </p:cBhvr>
                                    </p:animEffect>
                                  </p:childTnLst>
                                </p:cTn>
                              </p:par>
                              <p:par>
                                <p:cTn id="11" presetID="9"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animEffect transition="in" filter="dissolve">
                                      <p:cBhvr>
                                        <p:cTn id="13" dur="500"/>
                                        <p:tgtEl>
                                          <p:spTgt spid="1030"/>
                                        </p:tgtEl>
                                      </p:cBhvr>
                                    </p:animEffect>
                                  </p:childTnLst>
                                </p:cTn>
                              </p:par>
                              <p:par>
                                <p:cTn id="14" presetID="9" presetClass="entr" presetSubtype="0" fill="hold" nodeType="withEffect">
                                  <p:stCondLst>
                                    <p:cond delay="0"/>
                                  </p:stCondLst>
                                  <p:childTnLst>
                                    <p:set>
                                      <p:cBhvr>
                                        <p:cTn id="15" dur="1" fill="hold">
                                          <p:stCondLst>
                                            <p:cond delay="0"/>
                                          </p:stCondLst>
                                        </p:cTn>
                                        <p:tgtEl>
                                          <p:spTgt spid="1048"/>
                                        </p:tgtEl>
                                        <p:attrNameLst>
                                          <p:attrName>style.visibility</p:attrName>
                                        </p:attrNameLst>
                                      </p:cBhvr>
                                      <p:to>
                                        <p:strVal val="visible"/>
                                      </p:to>
                                    </p:set>
                                    <p:animEffect transition="in" filter="dissolve">
                                      <p:cBhvr>
                                        <p:cTn id="16" dur="500"/>
                                        <p:tgtEl>
                                          <p:spTgt spid="1048"/>
                                        </p:tgtEl>
                                      </p:cBhvr>
                                    </p:animEffect>
                                  </p:childTnLst>
                                </p:cTn>
                              </p:par>
                              <p:par>
                                <p:cTn id="17" presetID="9" presetClass="entr" presetSubtype="0" fill="hold" nodeType="withEffect">
                                  <p:stCondLst>
                                    <p:cond delay="0"/>
                                  </p:stCondLst>
                                  <p:childTnLst>
                                    <p:set>
                                      <p:cBhvr>
                                        <p:cTn id="18" dur="1" fill="hold">
                                          <p:stCondLst>
                                            <p:cond delay="0"/>
                                          </p:stCondLst>
                                        </p:cTn>
                                        <p:tgtEl>
                                          <p:spTgt spid="1044"/>
                                        </p:tgtEl>
                                        <p:attrNameLst>
                                          <p:attrName>style.visibility</p:attrName>
                                        </p:attrNameLst>
                                      </p:cBhvr>
                                      <p:to>
                                        <p:strVal val="visible"/>
                                      </p:to>
                                    </p:set>
                                    <p:animEffect transition="in" filter="dissolve">
                                      <p:cBhvr>
                                        <p:cTn id="19" dur="500"/>
                                        <p:tgtEl>
                                          <p:spTgt spid="1044"/>
                                        </p:tgtEl>
                                      </p:cBhvr>
                                    </p:animEffect>
                                  </p:childTnLst>
                                </p:cTn>
                              </p:par>
                              <p:par>
                                <p:cTn id="20" presetID="9" presetClass="entr" presetSubtype="0" fill="hold" nodeType="withEffect">
                                  <p:stCondLst>
                                    <p:cond delay="0"/>
                                  </p:stCondLst>
                                  <p:childTnLst>
                                    <p:set>
                                      <p:cBhvr>
                                        <p:cTn id="21" dur="1" fill="hold">
                                          <p:stCondLst>
                                            <p:cond delay="0"/>
                                          </p:stCondLst>
                                        </p:cTn>
                                        <p:tgtEl>
                                          <p:spTgt spid="1046"/>
                                        </p:tgtEl>
                                        <p:attrNameLst>
                                          <p:attrName>style.visibility</p:attrName>
                                        </p:attrNameLst>
                                      </p:cBhvr>
                                      <p:to>
                                        <p:strVal val="visible"/>
                                      </p:to>
                                    </p:set>
                                    <p:animEffect transition="in" filter="dissolve">
                                      <p:cBhvr>
                                        <p:cTn id="22" dur="500"/>
                                        <p:tgtEl>
                                          <p:spTgt spid="1046"/>
                                        </p:tgtEl>
                                      </p:cBhvr>
                                    </p:animEffect>
                                  </p:childTnLst>
                                </p:cTn>
                              </p:par>
                              <p:par>
                                <p:cTn id="23" presetID="9" presetClass="entr" presetSubtype="0" fill="hold" nodeType="withEffect">
                                  <p:stCondLst>
                                    <p:cond delay="0"/>
                                  </p:stCondLst>
                                  <p:childTnLst>
                                    <p:set>
                                      <p:cBhvr>
                                        <p:cTn id="24" dur="1" fill="hold">
                                          <p:stCondLst>
                                            <p:cond delay="0"/>
                                          </p:stCondLst>
                                        </p:cTn>
                                        <p:tgtEl>
                                          <p:spTgt spid="1042"/>
                                        </p:tgtEl>
                                        <p:attrNameLst>
                                          <p:attrName>style.visibility</p:attrName>
                                        </p:attrNameLst>
                                      </p:cBhvr>
                                      <p:to>
                                        <p:strVal val="visible"/>
                                      </p:to>
                                    </p:set>
                                    <p:animEffect transition="in" filter="dissolve">
                                      <p:cBhvr>
                                        <p:cTn id="25" dur="500"/>
                                        <p:tgtEl>
                                          <p:spTgt spid="1042"/>
                                        </p:tgtEl>
                                      </p:cBhvr>
                                    </p:animEffect>
                                  </p:childTnLst>
                                </p:cTn>
                              </p:par>
                              <p:par>
                                <p:cTn id="26" presetID="9" presetClass="entr" presetSubtype="0" fill="hold" nodeType="withEffect">
                                  <p:stCondLst>
                                    <p:cond delay="0"/>
                                  </p:stCondLst>
                                  <p:childTnLst>
                                    <p:set>
                                      <p:cBhvr>
                                        <p:cTn id="27" dur="1" fill="hold">
                                          <p:stCondLst>
                                            <p:cond delay="0"/>
                                          </p:stCondLst>
                                        </p:cTn>
                                        <p:tgtEl>
                                          <p:spTgt spid="1034"/>
                                        </p:tgtEl>
                                        <p:attrNameLst>
                                          <p:attrName>style.visibility</p:attrName>
                                        </p:attrNameLst>
                                      </p:cBhvr>
                                      <p:to>
                                        <p:strVal val="visible"/>
                                      </p:to>
                                    </p:set>
                                    <p:animEffect transition="in" filter="dissolve">
                                      <p:cBhvr>
                                        <p:cTn id="28" dur="500"/>
                                        <p:tgtEl>
                                          <p:spTgt spid="1034"/>
                                        </p:tgtEl>
                                      </p:cBhvr>
                                    </p:animEffect>
                                  </p:childTnLst>
                                </p:cTn>
                              </p:par>
                              <p:par>
                                <p:cTn id="29" presetID="9" presetClass="entr" presetSubtype="0" fill="hold" nodeType="withEffect">
                                  <p:stCondLst>
                                    <p:cond delay="0"/>
                                  </p:stCondLst>
                                  <p:childTnLst>
                                    <p:set>
                                      <p:cBhvr>
                                        <p:cTn id="30" dur="1" fill="hold">
                                          <p:stCondLst>
                                            <p:cond delay="0"/>
                                          </p:stCondLst>
                                        </p:cTn>
                                        <p:tgtEl>
                                          <p:spTgt spid="1054"/>
                                        </p:tgtEl>
                                        <p:attrNameLst>
                                          <p:attrName>style.visibility</p:attrName>
                                        </p:attrNameLst>
                                      </p:cBhvr>
                                      <p:to>
                                        <p:strVal val="visible"/>
                                      </p:to>
                                    </p:set>
                                    <p:animEffect transition="in" filter="dissolve">
                                      <p:cBhvr>
                                        <p:cTn id="31" dur="500"/>
                                        <p:tgtEl>
                                          <p:spTgt spid="1054"/>
                                        </p:tgtEl>
                                      </p:cBhvr>
                                    </p:animEffect>
                                  </p:childTnLst>
                                </p:cTn>
                              </p:par>
                              <p:par>
                                <p:cTn id="32" presetID="9" presetClass="entr" presetSubtype="0" fill="hold" nodeType="withEffect">
                                  <p:stCondLst>
                                    <p:cond delay="0"/>
                                  </p:stCondLst>
                                  <p:childTnLst>
                                    <p:set>
                                      <p:cBhvr>
                                        <p:cTn id="33" dur="1" fill="hold">
                                          <p:stCondLst>
                                            <p:cond delay="0"/>
                                          </p:stCondLst>
                                        </p:cTn>
                                        <p:tgtEl>
                                          <p:spTgt spid="1038"/>
                                        </p:tgtEl>
                                        <p:attrNameLst>
                                          <p:attrName>style.visibility</p:attrName>
                                        </p:attrNameLst>
                                      </p:cBhvr>
                                      <p:to>
                                        <p:strVal val="visible"/>
                                      </p:to>
                                    </p:set>
                                    <p:animEffect transition="in" filter="dissolve">
                                      <p:cBhvr>
                                        <p:cTn id="34" dur="500"/>
                                        <p:tgtEl>
                                          <p:spTgt spid="1038"/>
                                        </p:tgtEl>
                                      </p:cBhvr>
                                    </p:animEffect>
                                  </p:childTnLst>
                                </p:cTn>
                              </p:par>
                              <p:par>
                                <p:cTn id="35" presetID="9" presetClass="entr" presetSubtype="0" fill="hold" nodeType="withEffect">
                                  <p:stCondLst>
                                    <p:cond delay="0"/>
                                  </p:stCondLst>
                                  <p:childTnLst>
                                    <p:set>
                                      <p:cBhvr>
                                        <p:cTn id="36" dur="1" fill="hold">
                                          <p:stCondLst>
                                            <p:cond delay="0"/>
                                          </p:stCondLst>
                                        </p:cTn>
                                        <p:tgtEl>
                                          <p:spTgt spid="1058"/>
                                        </p:tgtEl>
                                        <p:attrNameLst>
                                          <p:attrName>style.visibility</p:attrName>
                                        </p:attrNameLst>
                                      </p:cBhvr>
                                      <p:to>
                                        <p:strVal val="visible"/>
                                      </p:to>
                                    </p:set>
                                    <p:animEffect transition="in" filter="dissolve">
                                      <p:cBhvr>
                                        <p:cTn id="37" dur="500"/>
                                        <p:tgtEl>
                                          <p:spTgt spid="1058"/>
                                        </p:tgtEl>
                                      </p:cBhvr>
                                    </p:animEffect>
                                  </p:childTnLst>
                                </p:cTn>
                              </p:par>
                              <p:par>
                                <p:cTn id="38" presetID="9" presetClass="entr" presetSubtype="0" fill="hold" nodeType="withEffect">
                                  <p:stCondLst>
                                    <p:cond delay="0"/>
                                  </p:stCondLst>
                                  <p:childTnLst>
                                    <p:set>
                                      <p:cBhvr>
                                        <p:cTn id="39" dur="1" fill="hold">
                                          <p:stCondLst>
                                            <p:cond delay="0"/>
                                          </p:stCondLst>
                                        </p:cTn>
                                        <p:tgtEl>
                                          <p:spTgt spid="1052"/>
                                        </p:tgtEl>
                                        <p:attrNameLst>
                                          <p:attrName>style.visibility</p:attrName>
                                        </p:attrNameLst>
                                      </p:cBhvr>
                                      <p:to>
                                        <p:strVal val="visible"/>
                                      </p:to>
                                    </p:set>
                                    <p:animEffect transition="in" filter="dissolve">
                                      <p:cBhvr>
                                        <p:cTn id="40" dur="500"/>
                                        <p:tgtEl>
                                          <p:spTgt spid="1052"/>
                                        </p:tgtEl>
                                      </p:cBhvr>
                                    </p:animEffect>
                                  </p:childTnLst>
                                </p:cTn>
                              </p:par>
                              <p:par>
                                <p:cTn id="41" presetID="9" presetClass="entr" presetSubtype="0" fill="hold" nodeType="withEffect">
                                  <p:stCondLst>
                                    <p:cond delay="0"/>
                                  </p:stCondLst>
                                  <p:childTnLst>
                                    <p:set>
                                      <p:cBhvr>
                                        <p:cTn id="42" dur="1" fill="hold">
                                          <p:stCondLst>
                                            <p:cond delay="0"/>
                                          </p:stCondLst>
                                        </p:cTn>
                                        <p:tgtEl>
                                          <p:spTgt spid="1056"/>
                                        </p:tgtEl>
                                        <p:attrNameLst>
                                          <p:attrName>style.visibility</p:attrName>
                                        </p:attrNameLst>
                                      </p:cBhvr>
                                      <p:to>
                                        <p:strVal val="visible"/>
                                      </p:to>
                                    </p:set>
                                    <p:animEffect transition="in" filter="dissolve">
                                      <p:cBhvr>
                                        <p:cTn id="43" dur="500"/>
                                        <p:tgtEl>
                                          <p:spTgt spid="1056"/>
                                        </p:tgtEl>
                                      </p:cBhvr>
                                    </p:animEffect>
                                  </p:childTnLst>
                                </p:cTn>
                              </p:par>
                              <p:par>
                                <p:cTn id="44" presetID="9" presetClass="entr" presetSubtype="0" fill="hold" nodeType="withEffect">
                                  <p:stCondLst>
                                    <p:cond delay="0"/>
                                  </p:stCondLst>
                                  <p:childTnLst>
                                    <p:set>
                                      <p:cBhvr>
                                        <p:cTn id="45" dur="1" fill="hold">
                                          <p:stCondLst>
                                            <p:cond delay="0"/>
                                          </p:stCondLst>
                                        </p:cTn>
                                        <p:tgtEl>
                                          <p:spTgt spid="1028"/>
                                        </p:tgtEl>
                                        <p:attrNameLst>
                                          <p:attrName>style.visibility</p:attrName>
                                        </p:attrNameLst>
                                      </p:cBhvr>
                                      <p:to>
                                        <p:strVal val="visible"/>
                                      </p:to>
                                    </p:set>
                                    <p:animEffect transition="in" filter="dissolve">
                                      <p:cBhvr>
                                        <p:cTn id="46" dur="500"/>
                                        <p:tgtEl>
                                          <p:spTgt spid="1028"/>
                                        </p:tgtEl>
                                      </p:cBhvr>
                                    </p:animEffect>
                                  </p:childTnLst>
                                </p:cTn>
                              </p:par>
                              <p:par>
                                <p:cTn id="47" presetID="9" presetClass="entr" presetSubtype="0" fill="hold" nodeType="withEffect">
                                  <p:stCondLst>
                                    <p:cond delay="0"/>
                                  </p:stCondLst>
                                  <p:childTnLst>
                                    <p:set>
                                      <p:cBhvr>
                                        <p:cTn id="48" dur="1" fill="hold">
                                          <p:stCondLst>
                                            <p:cond delay="0"/>
                                          </p:stCondLst>
                                        </p:cTn>
                                        <p:tgtEl>
                                          <p:spTgt spid="1040"/>
                                        </p:tgtEl>
                                        <p:attrNameLst>
                                          <p:attrName>style.visibility</p:attrName>
                                        </p:attrNameLst>
                                      </p:cBhvr>
                                      <p:to>
                                        <p:strVal val="visible"/>
                                      </p:to>
                                    </p:set>
                                    <p:animEffect transition="in" filter="dissolve">
                                      <p:cBhvr>
                                        <p:cTn id="49" dur="500"/>
                                        <p:tgtEl>
                                          <p:spTgt spid="1040"/>
                                        </p:tgtEl>
                                      </p:cBhvr>
                                    </p:animEffect>
                                  </p:childTnLst>
                                </p:cTn>
                              </p:par>
                              <p:par>
                                <p:cTn id="50" presetID="9" presetClass="entr" presetSubtype="0" fill="hold" nodeType="withEffect">
                                  <p:stCondLst>
                                    <p:cond delay="0"/>
                                  </p:stCondLst>
                                  <p:childTnLst>
                                    <p:set>
                                      <p:cBhvr>
                                        <p:cTn id="51" dur="1" fill="hold">
                                          <p:stCondLst>
                                            <p:cond delay="0"/>
                                          </p:stCondLst>
                                        </p:cTn>
                                        <p:tgtEl>
                                          <p:spTgt spid="1032"/>
                                        </p:tgtEl>
                                        <p:attrNameLst>
                                          <p:attrName>style.visibility</p:attrName>
                                        </p:attrNameLst>
                                      </p:cBhvr>
                                      <p:to>
                                        <p:strVal val="visible"/>
                                      </p:to>
                                    </p:set>
                                    <p:animEffect transition="in" filter="dissolve">
                                      <p:cBhvr>
                                        <p:cTn id="52"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66612" y="1143000"/>
            <a:ext cx="6648588" cy="609600"/>
          </a:xfrm>
        </p:spPr>
        <p:txBody>
          <a:bodyPr anchor="t"/>
          <a:lstStyle/>
          <a:p>
            <a:pPr defTabSz="914400">
              <a:lnSpc>
                <a:spcPct val="100000"/>
              </a:lnSpc>
              <a:spcBef>
                <a:spcPts val="0"/>
              </a:spcBef>
              <a:spcAft>
                <a:spcPts val="600"/>
              </a:spcAft>
            </a:pPr>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Today we will discuss:</a:t>
            </a:r>
            <a:endParaRPr lang="en-US" sz="4400" dirty="0"/>
          </a:p>
        </p:txBody>
      </p:sp>
      <p:sp>
        <p:nvSpPr>
          <p:cNvPr id="5" name="Rectangle 4">
            <a:extLst>
              <a:ext uri="{FF2B5EF4-FFF2-40B4-BE49-F238E27FC236}">
                <a16:creationId xmlns:a16="http://schemas.microsoft.com/office/drawing/2014/main" id="{E9EDA8A5-0195-9740-AB5F-E4AB282B9A24}"/>
              </a:ext>
            </a:extLst>
          </p:cNvPr>
          <p:cNvSpPr/>
          <p:nvPr/>
        </p:nvSpPr>
        <p:spPr>
          <a:xfrm>
            <a:off x="666612" y="2474892"/>
            <a:ext cx="6096000" cy="1908215"/>
          </a:xfrm>
          <a:prstGeom prst="rect">
            <a:avLst/>
          </a:prstGeom>
        </p:spPr>
        <p:txBody>
          <a:bodyPr>
            <a:spAutoFit/>
          </a:bodyPr>
          <a:lstStyle/>
          <a:p>
            <a:pPr marL="342900" indent="-342900">
              <a:spcAft>
                <a:spcPts val="600"/>
              </a:spcAft>
              <a:buFont typeface="Arial" panose="020B0604020202020204" pitchFamily="34" charset="0"/>
              <a:buChar char="•"/>
            </a:pPr>
            <a:r>
              <a:rPr lang="en-US" sz="3600" dirty="0">
                <a:solidFill>
                  <a:srgbClr val="051F49"/>
                </a:solidFill>
                <a:latin typeface="Arial Nova Light" panose="020B0304020202020204" pitchFamily="34" charset="0"/>
                <a:ea typeface="Helvetica Neue" panose="02000503000000020004" pitchFamily="2" charset="0"/>
                <a:cs typeface="Helvetica Neue" panose="02000503000000020004" pitchFamily="2" charset="0"/>
              </a:rPr>
              <a:t>Courses</a:t>
            </a:r>
          </a:p>
          <a:p>
            <a:pPr marL="342900" indent="-342900">
              <a:spcAft>
                <a:spcPts val="600"/>
              </a:spcAft>
              <a:buFont typeface="Arial" panose="020B0604020202020204" pitchFamily="34" charset="0"/>
              <a:buChar char="•"/>
            </a:pPr>
            <a:r>
              <a:rPr lang="en-US" sz="3600" dirty="0">
                <a:solidFill>
                  <a:srgbClr val="051F49"/>
                </a:solidFill>
                <a:latin typeface="Arial Nova Light" panose="020B0304020202020204" pitchFamily="34" charset="0"/>
                <a:ea typeface="Helvetica Neue" panose="02000503000000020004" pitchFamily="2" charset="0"/>
                <a:cs typeface="Helvetica Neue" panose="02000503000000020004" pitchFamily="2" charset="0"/>
              </a:rPr>
              <a:t>Technical Documentation</a:t>
            </a:r>
          </a:p>
          <a:p>
            <a:pPr marL="342900" indent="-342900">
              <a:spcAft>
                <a:spcPts val="600"/>
              </a:spcAft>
              <a:buFont typeface="Arial" panose="020B0604020202020204" pitchFamily="34" charset="0"/>
              <a:buChar char="•"/>
            </a:pPr>
            <a:r>
              <a:rPr lang="en-US" sz="3600" dirty="0">
                <a:solidFill>
                  <a:srgbClr val="051F49"/>
                </a:solidFill>
                <a:latin typeface="Arial Nova Light" panose="020B0304020202020204" pitchFamily="34" charset="0"/>
                <a:ea typeface="Helvetica Neue" panose="02000503000000020004" pitchFamily="2" charset="0"/>
                <a:cs typeface="Helvetica Neue" panose="02000503000000020004" pitchFamily="2" charset="0"/>
              </a:rPr>
              <a:t>Forums</a:t>
            </a:r>
          </a:p>
        </p:txBody>
      </p:sp>
    </p:spTree>
    <p:extLst>
      <p:ext uri="{BB962C8B-B14F-4D97-AF65-F5344CB8AC3E}">
        <p14:creationId xmlns:p14="http://schemas.microsoft.com/office/powerpoint/2010/main" val="394313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FBBAB15-4376-8140-8393-42D6A96C1B47}"/>
              </a:ext>
            </a:extLst>
          </p:cNvPr>
          <p:cNvGrpSpPr/>
          <p:nvPr/>
        </p:nvGrpSpPr>
        <p:grpSpPr>
          <a:xfrm>
            <a:off x="533400" y="659359"/>
            <a:ext cx="9753600" cy="917174"/>
            <a:chOff x="449970" y="823419"/>
            <a:chExt cx="8385614" cy="917174"/>
          </a:xfrm>
        </p:grpSpPr>
        <p:sp>
          <p:nvSpPr>
            <p:cNvPr id="16" name="Title 2">
              <a:extLst>
                <a:ext uri="{FF2B5EF4-FFF2-40B4-BE49-F238E27FC236}">
                  <a16:creationId xmlns:a16="http://schemas.microsoft.com/office/drawing/2014/main" id="{8338A86D-3161-6A4A-9A4C-663B639049D9}"/>
                </a:ext>
              </a:extLst>
            </p:cNvPr>
            <p:cNvSpPr txBox="1">
              <a:spLocks/>
            </p:cNvSpPr>
            <p:nvPr/>
          </p:nvSpPr>
          <p:spPr>
            <a:xfrm>
              <a:off x="449970" y="823419"/>
              <a:ext cx="8173580" cy="458587"/>
            </a:xfrm>
            <a:prstGeom prst="rect">
              <a:avLst/>
            </a:prstGeom>
          </p:spPr>
          <p:txBody>
            <a:bodyPr vert="horz" wrap="square" lIns="91440" tIns="45720" rIns="91440" bIns="45720" rtlCol="0" anchor="t" anchorCtr="0">
              <a:noAutofit/>
            </a:bodyPr>
            <a:lstStyle>
              <a:lvl1pPr algn="l" defTabSz="914400" rtl="0" eaLnBrk="1" latinLnBrk="0" hangingPunct="1">
                <a:lnSpc>
                  <a:spcPct val="85000"/>
                </a:lnSpc>
                <a:spcBef>
                  <a:spcPct val="0"/>
                </a:spcBef>
                <a:buNone/>
                <a:defRPr lang="en-US" sz="3600" b="0" kern="1200" cap="none" spc="0" baseline="0">
                  <a:solidFill>
                    <a:schemeClr val="tx1"/>
                  </a:solidFill>
                  <a:latin typeface="+mj-lt"/>
                  <a:ea typeface="+mj-ea"/>
                  <a:cs typeface="Arial" pitchFamily="34" charset="0"/>
                </a:defRPr>
              </a:lvl1pPr>
            </a:lstStyle>
            <a:p>
              <a:pPr lvl="0">
                <a:defRPr/>
              </a:pPr>
              <a:r>
                <a:rPr lang="en-US" sz="28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Courses</a:t>
              </a:r>
              <a:endParaRPr kumimoji="0" lang="en-US" sz="2800" b="0" i="0" u="none" strike="noStrike" kern="1200" cap="none" spc="0" normalizeH="0" baseline="0" noProof="0" dirty="0">
                <a:ln>
                  <a:noFill/>
                </a:ln>
                <a:solidFill>
                  <a:srgbClr val="051F49"/>
                </a:solidFill>
                <a:effectLst/>
                <a:uLnTx/>
                <a:uFillTx/>
                <a:latin typeface="Garamond"/>
                <a:ea typeface="+mj-ea"/>
                <a:cs typeface="Arial" pitchFamily="34" charset="0"/>
              </a:endParaRPr>
            </a:p>
          </p:txBody>
        </p:sp>
        <p:sp>
          <p:nvSpPr>
            <p:cNvPr id="17" name="Text Placeholder 4">
              <a:extLst>
                <a:ext uri="{FF2B5EF4-FFF2-40B4-BE49-F238E27FC236}">
                  <a16:creationId xmlns:a16="http://schemas.microsoft.com/office/drawing/2014/main" id="{34D9BD50-49F3-3741-B784-1FE2BD2C4F2B}"/>
                </a:ext>
              </a:extLst>
            </p:cNvPr>
            <p:cNvSpPr txBox="1">
              <a:spLocks/>
            </p:cNvSpPr>
            <p:nvPr/>
          </p:nvSpPr>
          <p:spPr>
            <a:xfrm>
              <a:off x="453585" y="1282006"/>
              <a:ext cx="8381999" cy="458587"/>
            </a:xfrm>
            <a:prstGeom prst="rect">
              <a:avLst/>
            </a:prstGeom>
          </p:spPr>
          <p:txBody>
            <a:bodyPr vert="horz" lIns="91440" tIns="45720" rIns="91440" bIns="45720" rtlCol="0">
              <a:noAutofit/>
            </a:bodyPr>
            <a:lstStyle>
              <a:lvl1pPr marL="0" indent="0" algn="l" defTabSz="640080" rtl="0" eaLnBrk="1" latinLnBrk="0" hangingPunct="1">
                <a:lnSpc>
                  <a:spcPct val="100000"/>
                </a:lnSpc>
                <a:spcBef>
                  <a:spcPts val="0"/>
                </a:spcBef>
                <a:spcAft>
                  <a:spcPts val="600"/>
                </a:spcAft>
                <a:buClr>
                  <a:schemeClr val="accent1"/>
                </a:buClr>
                <a:buSzPct val="80000"/>
                <a:buFont typeface="Wingdings" charset="2"/>
                <a:buNone/>
                <a:tabLst/>
                <a:defRPr lang="en-US" sz="1800" b="0" i="0" kern="1200">
                  <a:solidFill>
                    <a:schemeClr val="tx1"/>
                  </a:solidFill>
                  <a:latin typeface="+mn-lt"/>
                  <a:ea typeface="+mn-ea"/>
                  <a:cs typeface="+mn-cs"/>
                </a:defRPr>
              </a:lvl1pPr>
              <a:lvl2pPr marL="230187" indent="0" algn="l" defTabSz="640080" rtl="0" eaLnBrk="1" latinLnBrk="0" hangingPunct="1">
                <a:lnSpc>
                  <a:spcPct val="100000"/>
                </a:lnSpc>
                <a:spcBef>
                  <a:spcPts val="0"/>
                </a:spcBef>
                <a:spcAft>
                  <a:spcPts val="600"/>
                </a:spcAft>
                <a:buClr>
                  <a:schemeClr val="accent5">
                    <a:lumMod val="50000"/>
                  </a:schemeClr>
                </a:buClr>
                <a:buSzPct val="100000"/>
                <a:buFont typeface=".AppleSystemUIFont" charset="0"/>
                <a:buNone/>
                <a:tabLst/>
                <a:defRPr lang="en-US" sz="2000" b="0" i="1" kern="1200">
                  <a:solidFill>
                    <a:schemeClr val="tx1"/>
                  </a:solidFill>
                  <a:latin typeface="+mn-lt"/>
                  <a:ea typeface="+mn-ea"/>
                  <a:cs typeface="+mn-cs"/>
                </a:defRPr>
              </a:lvl2pPr>
              <a:lvl3pPr marL="515937" indent="0" algn="l" defTabSz="640080" rtl="0" eaLnBrk="1" latinLnBrk="0" hangingPunct="1">
                <a:lnSpc>
                  <a:spcPct val="100000"/>
                </a:lnSpc>
                <a:spcBef>
                  <a:spcPts val="0"/>
                </a:spcBef>
                <a:spcAft>
                  <a:spcPts val="600"/>
                </a:spcAft>
                <a:buClr>
                  <a:schemeClr val="accent1"/>
                </a:buClr>
                <a:buSzPct val="80000"/>
                <a:buFont typeface="Wingdings" charset="2"/>
                <a:buNone/>
                <a:tabLst/>
                <a:defRPr lang="en-US" sz="1800" b="0" i="1" kern="1200">
                  <a:solidFill>
                    <a:schemeClr val="tx1"/>
                  </a:solidFill>
                  <a:latin typeface="+mn-lt"/>
                  <a:ea typeface="+mn-ea"/>
                  <a:cs typeface="+mn-cs"/>
                </a:defRPr>
              </a:lvl3pPr>
              <a:lvl4pPr marL="800100" indent="0" algn="l" defTabSz="640080" rtl="0" eaLnBrk="1" latinLnBrk="0" hangingPunct="1">
                <a:lnSpc>
                  <a:spcPct val="100000"/>
                </a:lnSpc>
                <a:spcBef>
                  <a:spcPts val="0"/>
                </a:spcBef>
                <a:spcAft>
                  <a:spcPts val="600"/>
                </a:spcAft>
                <a:buClr>
                  <a:schemeClr val="accent5">
                    <a:lumMod val="50000"/>
                  </a:schemeClr>
                </a:buClr>
                <a:buSzPct val="100000"/>
                <a:buFont typeface=".AppleSystemUIFont" charset="0"/>
                <a:buNone/>
                <a:tabLst/>
                <a:defRPr lang="en-US" sz="1600" b="0" i="1" kern="1200">
                  <a:solidFill>
                    <a:schemeClr val="tx1"/>
                  </a:solidFill>
                  <a:latin typeface="+mn-lt"/>
                  <a:ea typeface="+mn-ea"/>
                  <a:cs typeface="+mn-cs"/>
                </a:defRPr>
              </a:lvl4pPr>
              <a:lvl5pPr marL="1085850" indent="0" algn="l" defTabSz="640080" rtl="0" eaLnBrk="1" latinLnBrk="0" hangingPunct="1">
                <a:lnSpc>
                  <a:spcPct val="100000"/>
                </a:lnSpc>
                <a:spcBef>
                  <a:spcPts val="0"/>
                </a:spcBef>
                <a:buClr>
                  <a:srgbClr val="18A3AC"/>
                </a:buClr>
                <a:buSzPct val="80000"/>
                <a:buFont typeface="Wingdings" charset="2"/>
                <a:buNone/>
                <a:defRPr lang="en-US" sz="2000" b="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30" dirty="0">
                  <a:latin typeface="Arial Nova Light" panose="020B0304020202020204" pitchFamily="34" charset="0"/>
                  <a:ea typeface="Helvetica Neue" panose="02000503000000020004" pitchFamily="2" charset="0"/>
                  <a:cs typeface="Helvetica Neue" panose="02000503000000020004" pitchFamily="2" charset="0"/>
                </a:rPr>
                <a:t>Online courses can help you get oriented around a new topic area.</a:t>
              </a:r>
            </a:p>
          </p:txBody>
        </p:sp>
      </p:grpSp>
      <p:grpSp>
        <p:nvGrpSpPr>
          <p:cNvPr id="2" name="Group 1">
            <a:extLst>
              <a:ext uri="{FF2B5EF4-FFF2-40B4-BE49-F238E27FC236}">
                <a16:creationId xmlns:a16="http://schemas.microsoft.com/office/drawing/2014/main" id="{D9C57E0D-4FBA-7440-AD15-BCB4658776D4}"/>
              </a:ext>
            </a:extLst>
          </p:cNvPr>
          <p:cNvGrpSpPr/>
          <p:nvPr/>
        </p:nvGrpSpPr>
        <p:grpSpPr>
          <a:xfrm>
            <a:off x="1143000" y="2822190"/>
            <a:ext cx="4761077" cy="2508146"/>
            <a:chOff x="766899" y="2133600"/>
            <a:chExt cx="5773601" cy="3041546"/>
          </a:xfrm>
        </p:grpSpPr>
        <p:pic>
          <p:nvPicPr>
            <p:cNvPr id="8" name="Picture 6">
              <a:extLst>
                <a:ext uri="{FF2B5EF4-FFF2-40B4-BE49-F238E27FC236}">
                  <a16:creationId xmlns:a16="http://schemas.microsoft.com/office/drawing/2014/main" id="{49479DF6-A7AE-DB4B-B353-BDA84BB96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99" y="2796034"/>
              <a:ext cx="1511300" cy="1511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84726EF4-29E9-C844-9F58-9EE7092E2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225696"/>
              <a:ext cx="1511300" cy="8509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w to Use LinkedIn Learning Online Class | LinkedIn Learning, formerly  Lynda.com">
              <a:extLst>
                <a:ext uri="{FF2B5EF4-FFF2-40B4-BE49-F238E27FC236}">
                  <a16:creationId xmlns:a16="http://schemas.microsoft.com/office/drawing/2014/main" id="{CB3C44DA-DD56-8B46-A26B-7BA22869AF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3845" y="2133600"/>
              <a:ext cx="2709333"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arn to Code — For Free — Coding Courses for Busy People">
              <a:extLst>
                <a:ext uri="{FF2B5EF4-FFF2-40B4-BE49-F238E27FC236}">
                  <a16:creationId xmlns:a16="http://schemas.microsoft.com/office/drawing/2014/main" id="{C6C0A791-9C4F-CF4A-BA02-843854CF59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3845" y="3651146"/>
              <a:ext cx="2709334" cy="15240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77CF2004-6295-A044-8851-A3C4225621E5}"/>
              </a:ext>
            </a:extLst>
          </p:cNvPr>
          <p:cNvSpPr txBox="1"/>
          <p:nvPr/>
        </p:nvSpPr>
        <p:spPr>
          <a:xfrm>
            <a:off x="1801072" y="1976933"/>
            <a:ext cx="3403392" cy="825739"/>
          </a:xfrm>
          <a:prstGeom prst="rect">
            <a:avLst/>
          </a:prstGeom>
          <a:noFill/>
        </p:spPr>
        <p:txBody>
          <a:bodyPr wrap="square" rtlCol="0" anchor="ctr">
            <a:spAutoFit/>
          </a:bodyPr>
          <a:lstStyle/>
          <a:p>
            <a:pPr algn="ctr">
              <a:spcAft>
                <a:spcPts val="600"/>
              </a:spcAft>
            </a:pPr>
            <a:r>
              <a:rPr lang="en-US" sz="2133" b="1" dirty="0">
                <a:solidFill>
                  <a:srgbClr val="000000"/>
                </a:solidFill>
                <a:latin typeface="Arial Nova" panose="020B0504020202020204" pitchFamily="34" charset="0"/>
                <a:ea typeface="Helvetica Neue Light" panose="02000403000000020004" pitchFamily="2" charset="0"/>
              </a:rPr>
              <a:t>Asynchronous</a:t>
            </a:r>
          </a:p>
          <a:p>
            <a:pPr algn="ctr">
              <a:spcAft>
                <a:spcPts val="600"/>
              </a:spcAft>
            </a:pPr>
            <a:r>
              <a:rPr lang="en-US" sz="2133" dirty="0">
                <a:solidFill>
                  <a:srgbClr val="000000"/>
                </a:solidFill>
                <a:latin typeface="Arial Nova Light" panose="020B0304020202020204" pitchFamily="34" charset="0"/>
                <a:ea typeface="Helvetica Neue Light" panose="02000403000000020004" pitchFamily="2" charset="0"/>
              </a:rPr>
              <a:t>(self-paced)</a:t>
            </a:r>
          </a:p>
        </p:txBody>
      </p:sp>
      <p:sp>
        <p:nvSpPr>
          <p:cNvPr id="22" name="TextBox 21">
            <a:extLst>
              <a:ext uri="{FF2B5EF4-FFF2-40B4-BE49-F238E27FC236}">
                <a16:creationId xmlns:a16="http://schemas.microsoft.com/office/drawing/2014/main" id="{C3857C26-3DC1-D043-AB46-7707DD6FCCF5}"/>
              </a:ext>
            </a:extLst>
          </p:cNvPr>
          <p:cNvSpPr txBox="1"/>
          <p:nvPr/>
        </p:nvSpPr>
        <p:spPr>
          <a:xfrm>
            <a:off x="7132180" y="1976932"/>
            <a:ext cx="3403392" cy="825739"/>
          </a:xfrm>
          <a:prstGeom prst="rect">
            <a:avLst/>
          </a:prstGeom>
          <a:noFill/>
        </p:spPr>
        <p:txBody>
          <a:bodyPr wrap="square" rtlCol="0" anchor="ctr">
            <a:spAutoFit/>
          </a:bodyPr>
          <a:lstStyle/>
          <a:p>
            <a:pPr algn="ctr">
              <a:spcAft>
                <a:spcPts val="600"/>
              </a:spcAft>
            </a:pPr>
            <a:r>
              <a:rPr lang="en-US" sz="2133" b="1" dirty="0">
                <a:solidFill>
                  <a:srgbClr val="000000"/>
                </a:solidFill>
                <a:latin typeface="Arial Nova" panose="020B0504020202020204" pitchFamily="34" charset="0"/>
                <a:ea typeface="Helvetica Neue Light" panose="02000403000000020004" pitchFamily="2" charset="0"/>
              </a:rPr>
              <a:t>Synchronous</a:t>
            </a:r>
          </a:p>
          <a:p>
            <a:pPr algn="ctr">
              <a:spcAft>
                <a:spcPts val="600"/>
              </a:spcAft>
            </a:pPr>
            <a:r>
              <a:rPr lang="en-US" sz="2133" dirty="0">
                <a:solidFill>
                  <a:srgbClr val="000000"/>
                </a:solidFill>
                <a:latin typeface="Arial Nova Light" panose="020B0304020202020204" pitchFamily="34" charset="0"/>
                <a:ea typeface="Helvetica Neue Light" panose="02000403000000020004" pitchFamily="2" charset="0"/>
              </a:rPr>
              <a:t>(live instruction)</a:t>
            </a:r>
          </a:p>
        </p:txBody>
      </p:sp>
      <p:pic>
        <p:nvPicPr>
          <p:cNvPr id="1030" name="Picture 6" descr="UCSF Data Science Initiative · GitHub">
            <a:extLst>
              <a:ext uri="{FF2B5EF4-FFF2-40B4-BE49-F238E27FC236}">
                <a16:creationId xmlns:a16="http://schemas.microsoft.com/office/drawing/2014/main" id="{233CE255-C02A-BF4C-8802-CD3D9C3C43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7376" y="2917336"/>
            <a:ext cx="2413000" cy="241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52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fade">
                                      <p:cBhvr>
                                        <p:cTn id="2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FBBAB15-4376-8140-8393-42D6A96C1B47}"/>
              </a:ext>
            </a:extLst>
          </p:cNvPr>
          <p:cNvGrpSpPr/>
          <p:nvPr/>
        </p:nvGrpSpPr>
        <p:grpSpPr>
          <a:xfrm>
            <a:off x="533400" y="659359"/>
            <a:ext cx="9753600" cy="917174"/>
            <a:chOff x="449970" y="823419"/>
            <a:chExt cx="8385614" cy="917174"/>
          </a:xfrm>
        </p:grpSpPr>
        <p:sp>
          <p:nvSpPr>
            <p:cNvPr id="16" name="Title 2">
              <a:extLst>
                <a:ext uri="{FF2B5EF4-FFF2-40B4-BE49-F238E27FC236}">
                  <a16:creationId xmlns:a16="http://schemas.microsoft.com/office/drawing/2014/main" id="{8338A86D-3161-6A4A-9A4C-663B639049D9}"/>
                </a:ext>
              </a:extLst>
            </p:cNvPr>
            <p:cNvSpPr txBox="1">
              <a:spLocks/>
            </p:cNvSpPr>
            <p:nvPr/>
          </p:nvSpPr>
          <p:spPr>
            <a:xfrm>
              <a:off x="449970" y="823419"/>
              <a:ext cx="8173580" cy="458587"/>
            </a:xfrm>
            <a:prstGeom prst="rect">
              <a:avLst/>
            </a:prstGeom>
          </p:spPr>
          <p:txBody>
            <a:bodyPr vert="horz" wrap="square" lIns="91440" tIns="45720" rIns="91440" bIns="45720" rtlCol="0" anchor="t" anchorCtr="0">
              <a:noAutofit/>
            </a:bodyPr>
            <a:lstStyle>
              <a:lvl1pPr algn="l" defTabSz="914400" rtl="0" eaLnBrk="1" latinLnBrk="0" hangingPunct="1">
                <a:lnSpc>
                  <a:spcPct val="85000"/>
                </a:lnSpc>
                <a:spcBef>
                  <a:spcPct val="0"/>
                </a:spcBef>
                <a:buNone/>
                <a:defRPr lang="en-US" sz="3600" b="0" kern="1200" cap="none" spc="0" baseline="0">
                  <a:solidFill>
                    <a:schemeClr val="tx1"/>
                  </a:solidFill>
                  <a:latin typeface="+mj-lt"/>
                  <a:ea typeface="+mj-ea"/>
                  <a:cs typeface="Arial" pitchFamily="34" charset="0"/>
                </a:defRPr>
              </a:lvl1pPr>
            </a:lstStyle>
            <a:p>
              <a:pPr lvl="0">
                <a:defRPr/>
              </a:pPr>
              <a:r>
                <a:rPr lang="en-US" sz="28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Technical Documentation</a:t>
              </a:r>
              <a:endParaRPr kumimoji="0" lang="en-US" sz="2800" b="0" i="0" u="none" strike="noStrike" kern="1200" cap="none" spc="0" normalizeH="0" baseline="0" noProof="0" dirty="0">
                <a:ln>
                  <a:noFill/>
                </a:ln>
                <a:solidFill>
                  <a:srgbClr val="051F49"/>
                </a:solidFill>
                <a:effectLst/>
                <a:uLnTx/>
                <a:uFillTx/>
                <a:latin typeface="Garamond"/>
                <a:ea typeface="+mj-ea"/>
                <a:cs typeface="Arial" pitchFamily="34" charset="0"/>
              </a:endParaRPr>
            </a:p>
          </p:txBody>
        </p:sp>
        <p:sp>
          <p:nvSpPr>
            <p:cNvPr id="17" name="Text Placeholder 4">
              <a:extLst>
                <a:ext uri="{FF2B5EF4-FFF2-40B4-BE49-F238E27FC236}">
                  <a16:creationId xmlns:a16="http://schemas.microsoft.com/office/drawing/2014/main" id="{34D9BD50-49F3-3741-B784-1FE2BD2C4F2B}"/>
                </a:ext>
              </a:extLst>
            </p:cNvPr>
            <p:cNvSpPr txBox="1">
              <a:spLocks/>
            </p:cNvSpPr>
            <p:nvPr/>
          </p:nvSpPr>
          <p:spPr>
            <a:xfrm>
              <a:off x="453585" y="1282006"/>
              <a:ext cx="8381999" cy="458587"/>
            </a:xfrm>
            <a:prstGeom prst="rect">
              <a:avLst/>
            </a:prstGeom>
          </p:spPr>
          <p:txBody>
            <a:bodyPr vert="horz" lIns="91440" tIns="45720" rIns="91440" bIns="45720" rtlCol="0">
              <a:noAutofit/>
            </a:bodyPr>
            <a:lstStyle>
              <a:lvl1pPr marL="0" indent="0" algn="l" defTabSz="640080" rtl="0" eaLnBrk="1" latinLnBrk="0" hangingPunct="1">
                <a:lnSpc>
                  <a:spcPct val="100000"/>
                </a:lnSpc>
                <a:spcBef>
                  <a:spcPts val="0"/>
                </a:spcBef>
                <a:spcAft>
                  <a:spcPts val="600"/>
                </a:spcAft>
                <a:buClr>
                  <a:schemeClr val="accent1"/>
                </a:buClr>
                <a:buSzPct val="80000"/>
                <a:buFont typeface="Wingdings" charset="2"/>
                <a:buNone/>
                <a:tabLst/>
                <a:defRPr lang="en-US" sz="1800" b="0" i="0" kern="1200">
                  <a:solidFill>
                    <a:schemeClr val="tx1"/>
                  </a:solidFill>
                  <a:latin typeface="+mn-lt"/>
                  <a:ea typeface="+mn-ea"/>
                  <a:cs typeface="+mn-cs"/>
                </a:defRPr>
              </a:lvl1pPr>
              <a:lvl2pPr marL="230187" indent="0" algn="l" defTabSz="640080" rtl="0" eaLnBrk="1" latinLnBrk="0" hangingPunct="1">
                <a:lnSpc>
                  <a:spcPct val="100000"/>
                </a:lnSpc>
                <a:spcBef>
                  <a:spcPts val="0"/>
                </a:spcBef>
                <a:spcAft>
                  <a:spcPts val="600"/>
                </a:spcAft>
                <a:buClr>
                  <a:schemeClr val="accent5">
                    <a:lumMod val="50000"/>
                  </a:schemeClr>
                </a:buClr>
                <a:buSzPct val="100000"/>
                <a:buFont typeface=".AppleSystemUIFont" charset="0"/>
                <a:buNone/>
                <a:tabLst/>
                <a:defRPr lang="en-US" sz="2000" b="0" i="1" kern="1200">
                  <a:solidFill>
                    <a:schemeClr val="tx1"/>
                  </a:solidFill>
                  <a:latin typeface="+mn-lt"/>
                  <a:ea typeface="+mn-ea"/>
                  <a:cs typeface="+mn-cs"/>
                </a:defRPr>
              </a:lvl2pPr>
              <a:lvl3pPr marL="515937" indent="0" algn="l" defTabSz="640080" rtl="0" eaLnBrk="1" latinLnBrk="0" hangingPunct="1">
                <a:lnSpc>
                  <a:spcPct val="100000"/>
                </a:lnSpc>
                <a:spcBef>
                  <a:spcPts val="0"/>
                </a:spcBef>
                <a:spcAft>
                  <a:spcPts val="600"/>
                </a:spcAft>
                <a:buClr>
                  <a:schemeClr val="accent1"/>
                </a:buClr>
                <a:buSzPct val="80000"/>
                <a:buFont typeface="Wingdings" charset="2"/>
                <a:buNone/>
                <a:tabLst/>
                <a:defRPr lang="en-US" sz="1800" b="0" i="1" kern="1200">
                  <a:solidFill>
                    <a:schemeClr val="tx1"/>
                  </a:solidFill>
                  <a:latin typeface="+mn-lt"/>
                  <a:ea typeface="+mn-ea"/>
                  <a:cs typeface="+mn-cs"/>
                </a:defRPr>
              </a:lvl3pPr>
              <a:lvl4pPr marL="800100" indent="0" algn="l" defTabSz="640080" rtl="0" eaLnBrk="1" latinLnBrk="0" hangingPunct="1">
                <a:lnSpc>
                  <a:spcPct val="100000"/>
                </a:lnSpc>
                <a:spcBef>
                  <a:spcPts val="0"/>
                </a:spcBef>
                <a:spcAft>
                  <a:spcPts val="600"/>
                </a:spcAft>
                <a:buClr>
                  <a:schemeClr val="accent5">
                    <a:lumMod val="50000"/>
                  </a:schemeClr>
                </a:buClr>
                <a:buSzPct val="100000"/>
                <a:buFont typeface=".AppleSystemUIFont" charset="0"/>
                <a:buNone/>
                <a:tabLst/>
                <a:defRPr lang="en-US" sz="1600" b="0" i="1" kern="1200">
                  <a:solidFill>
                    <a:schemeClr val="tx1"/>
                  </a:solidFill>
                  <a:latin typeface="+mn-lt"/>
                  <a:ea typeface="+mn-ea"/>
                  <a:cs typeface="+mn-cs"/>
                </a:defRPr>
              </a:lvl4pPr>
              <a:lvl5pPr marL="1085850" indent="0" algn="l" defTabSz="640080" rtl="0" eaLnBrk="1" latinLnBrk="0" hangingPunct="1">
                <a:lnSpc>
                  <a:spcPct val="100000"/>
                </a:lnSpc>
                <a:spcBef>
                  <a:spcPts val="0"/>
                </a:spcBef>
                <a:buClr>
                  <a:srgbClr val="18A3AC"/>
                </a:buClr>
                <a:buSzPct val="80000"/>
                <a:buFont typeface="Wingdings" charset="2"/>
                <a:buNone/>
                <a:defRPr lang="en-US" sz="2000" b="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30" dirty="0">
                  <a:latin typeface="Arial Nova Light" panose="020B0304020202020204" pitchFamily="34" charset="0"/>
                  <a:ea typeface="Helvetica Neue" panose="02000503000000020004" pitchFamily="2" charset="0"/>
                  <a:cs typeface="Helvetica Neue" panose="02000503000000020004" pitchFamily="2" charset="0"/>
                </a:rPr>
                <a:t>Find information about a specific tool or skill.</a:t>
              </a:r>
            </a:p>
          </p:txBody>
        </p:sp>
      </p:grpSp>
      <p:grpSp>
        <p:nvGrpSpPr>
          <p:cNvPr id="3" name="Group 2">
            <a:extLst>
              <a:ext uri="{FF2B5EF4-FFF2-40B4-BE49-F238E27FC236}">
                <a16:creationId xmlns:a16="http://schemas.microsoft.com/office/drawing/2014/main" id="{C2E521A4-4AD1-8C40-B814-506C7A1BADCA}"/>
              </a:ext>
            </a:extLst>
          </p:cNvPr>
          <p:cNvGrpSpPr/>
          <p:nvPr/>
        </p:nvGrpSpPr>
        <p:grpSpPr>
          <a:xfrm>
            <a:off x="533400" y="2035120"/>
            <a:ext cx="3124200" cy="3474609"/>
            <a:chOff x="687973" y="1871429"/>
            <a:chExt cx="3124200" cy="3474609"/>
          </a:xfrm>
        </p:grpSpPr>
        <p:pic>
          <p:nvPicPr>
            <p:cNvPr id="15" name="Picture 16" descr="GitHub Logotype">
              <a:extLst>
                <a:ext uri="{FF2B5EF4-FFF2-40B4-BE49-F238E27FC236}">
                  <a16:creationId xmlns:a16="http://schemas.microsoft.com/office/drawing/2014/main" id="{F510C4B6-2BA0-C046-8BAF-80133F46C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97" y="4587903"/>
              <a:ext cx="2901951" cy="75813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scikit-learn - Wikipedia">
              <a:extLst>
                <a:ext uri="{FF2B5EF4-FFF2-40B4-BE49-F238E27FC236}">
                  <a16:creationId xmlns:a16="http://schemas.microsoft.com/office/drawing/2014/main" id="{207486CD-CB91-134D-932F-7C7D3919A2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971800"/>
              <a:ext cx="2366546" cy="127386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4" descr="pandas (software) - Wikipedia">
              <a:extLst>
                <a:ext uri="{FF2B5EF4-FFF2-40B4-BE49-F238E27FC236}">
                  <a16:creationId xmlns:a16="http://schemas.microsoft.com/office/drawing/2014/main" id="{C8EF4E99-5815-484C-AAEB-B108CA461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973" y="1871429"/>
              <a:ext cx="3124200" cy="1262698"/>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a:extLst>
              <a:ext uri="{FF2B5EF4-FFF2-40B4-BE49-F238E27FC236}">
                <a16:creationId xmlns:a16="http://schemas.microsoft.com/office/drawing/2014/main" id="{AA865BF9-053E-5C45-9EEB-70FED87890B2}"/>
              </a:ext>
            </a:extLst>
          </p:cNvPr>
          <p:cNvSpPr/>
          <p:nvPr/>
        </p:nvSpPr>
        <p:spPr>
          <a:xfrm>
            <a:off x="5791200" y="2590800"/>
            <a:ext cx="5562600" cy="2800767"/>
          </a:xfrm>
          <a:prstGeom prst="rect">
            <a:avLst/>
          </a:prstGeom>
        </p:spPr>
        <p:txBody>
          <a:bodyPr wrap="square">
            <a:spAutoFit/>
          </a:bodyPr>
          <a:lstStyle/>
          <a:p>
            <a:pPr algn="ctr">
              <a:spcAft>
                <a:spcPts val="600"/>
              </a:spcAft>
            </a:pPr>
            <a:r>
              <a:rPr lang="en-US" sz="2800" b="1" dirty="0">
                <a:latin typeface="Arial Nova" panose="020B0504020202020204" pitchFamily="34" charset="0"/>
                <a:ea typeface="Helvetica Neue" panose="02000503000000020004" pitchFamily="2" charset="0"/>
                <a:cs typeface="Helvetica Neue" panose="02000503000000020004" pitchFamily="2" charset="0"/>
              </a:rPr>
              <a:t>“Learn to drive before learning how the engine works!”</a:t>
            </a:r>
          </a:p>
          <a:p>
            <a:pPr algn="ctr">
              <a:spcAft>
                <a:spcPts val="600"/>
              </a:spcAft>
            </a:pPr>
            <a:endParaRPr lang="en-US" sz="2800" dirty="0">
              <a:latin typeface="Arial Nova" panose="020B0504020202020204" pitchFamily="34" charset="0"/>
              <a:ea typeface="Helvetica Neue" panose="02000503000000020004" pitchFamily="2" charset="0"/>
              <a:cs typeface="Helvetica Neue" panose="02000503000000020004" pitchFamily="2" charset="0"/>
            </a:endParaRPr>
          </a:p>
          <a:p>
            <a:pPr algn="ctr">
              <a:spcAft>
                <a:spcPts val="600"/>
              </a:spcAft>
            </a:pPr>
            <a:r>
              <a:rPr lang="en-US" sz="2400" dirty="0">
                <a:latin typeface="Arial Nova Light" panose="020B0304020202020204" pitchFamily="34" charset="0"/>
                <a:ea typeface="Helvetica Neue" panose="02000503000000020004" pitchFamily="2" charset="0"/>
                <a:cs typeface="Helvetica Neue" panose="02000503000000020004" pitchFamily="2" charset="0"/>
              </a:rPr>
              <a:t>What does it do?</a:t>
            </a:r>
          </a:p>
          <a:p>
            <a:pPr algn="ctr">
              <a:spcAft>
                <a:spcPts val="600"/>
              </a:spcAft>
            </a:pPr>
            <a:r>
              <a:rPr lang="en-US" sz="2400" dirty="0">
                <a:latin typeface="Arial Nova Light" panose="020B0304020202020204" pitchFamily="34" charset="0"/>
                <a:ea typeface="Helvetica Neue" panose="02000503000000020004" pitchFamily="2" charset="0"/>
                <a:cs typeface="Helvetica Neue" panose="02000503000000020004" pitchFamily="2" charset="0"/>
              </a:rPr>
              <a:t>How do you use it?</a:t>
            </a:r>
          </a:p>
          <a:p>
            <a:pPr algn="ctr">
              <a:spcAft>
                <a:spcPts val="600"/>
              </a:spcAft>
            </a:pPr>
            <a:r>
              <a:rPr lang="en-US" sz="2400" dirty="0">
                <a:latin typeface="Arial Nova Light" panose="020B0304020202020204" pitchFamily="34" charset="0"/>
                <a:ea typeface="Helvetica Neue" panose="02000503000000020004" pitchFamily="2" charset="0"/>
                <a:cs typeface="Helvetica Neue" panose="02000503000000020004" pitchFamily="2" charset="0"/>
              </a:rPr>
              <a:t>How does it work?</a:t>
            </a:r>
          </a:p>
        </p:txBody>
      </p:sp>
    </p:spTree>
    <p:extLst>
      <p:ext uri="{BB962C8B-B14F-4D97-AF65-F5344CB8AC3E}">
        <p14:creationId xmlns:p14="http://schemas.microsoft.com/office/powerpoint/2010/main" val="428749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FBBAB15-4376-8140-8393-42D6A96C1B47}"/>
              </a:ext>
            </a:extLst>
          </p:cNvPr>
          <p:cNvGrpSpPr/>
          <p:nvPr/>
        </p:nvGrpSpPr>
        <p:grpSpPr>
          <a:xfrm>
            <a:off x="533400" y="659359"/>
            <a:ext cx="9753600" cy="917174"/>
            <a:chOff x="449970" y="823419"/>
            <a:chExt cx="8385614" cy="917174"/>
          </a:xfrm>
        </p:grpSpPr>
        <p:sp>
          <p:nvSpPr>
            <p:cNvPr id="16" name="Title 2">
              <a:extLst>
                <a:ext uri="{FF2B5EF4-FFF2-40B4-BE49-F238E27FC236}">
                  <a16:creationId xmlns:a16="http://schemas.microsoft.com/office/drawing/2014/main" id="{8338A86D-3161-6A4A-9A4C-663B639049D9}"/>
                </a:ext>
              </a:extLst>
            </p:cNvPr>
            <p:cNvSpPr txBox="1">
              <a:spLocks/>
            </p:cNvSpPr>
            <p:nvPr/>
          </p:nvSpPr>
          <p:spPr>
            <a:xfrm>
              <a:off x="449970" y="823419"/>
              <a:ext cx="8173580" cy="458587"/>
            </a:xfrm>
            <a:prstGeom prst="rect">
              <a:avLst/>
            </a:prstGeom>
          </p:spPr>
          <p:txBody>
            <a:bodyPr vert="horz" wrap="square" lIns="91440" tIns="45720" rIns="91440" bIns="45720" rtlCol="0" anchor="t" anchorCtr="0">
              <a:noAutofit/>
            </a:bodyPr>
            <a:lstStyle>
              <a:lvl1pPr algn="l" defTabSz="914400" rtl="0" eaLnBrk="1" latinLnBrk="0" hangingPunct="1">
                <a:lnSpc>
                  <a:spcPct val="85000"/>
                </a:lnSpc>
                <a:spcBef>
                  <a:spcPct val="0"/>
                </a:spcBef>
                <a:buNone/>
                <a:defRPr lang="en-US" sz="3600" b="0" kern="1200" cap="none" spc="0" baseline="0">
                  <a:solidFill>
                    <a:schemeClr val="tx1"/>
                  </a:solidFill>
                  <a:latin typeface="+mj-lt"/>
                  <a:ea typeface="+mj-ea"/>
                  <a:cs typeface="Arial" pitchFamily="34" charset="0"/>
                </a:defRPr>
              </a:lvl1pPr>
            </a:lstStyle>
            <a:p>
              <a:pPr lvl="0">
                <a:defRPr/>
              </a:pPr>
              <a:r>
                <a:rPr lang="en-US" sz="28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Online Forums</a:t>
              </a:r>
              <a:endParaRPr kumimoji="0" lang="en-US" sz="2800" b="0" i="0" u="none" strike="noStrike" kern="1200" cap="none" spc="0" normalizeH="0" baseline="0" noProof="0" dirty="0">
                <a:ln>
                  <a:noFill/>
                </a:ln>
                <a:solidFill>
                  <a:srgbClr val="051F49"/>
                </a:solidFill>
                <a:effectLst/>
                <a:uLnTx/>
                <a:uFillTx/>
                <a:latin typeface="Garamond"/>
                <a:ea typeface="+mj-ea"/>
                <a:cs typeface="Arial" pitchFamily="34" charset="0"/>
              </a:endParaRPr>
            </a:p>
          </p:txBody>
        </p:sp>
        <p:sp>
          <p:nvSpPr>
            <p:cNvPr id="17" name="Text Placeholder 4">
              <a:extLst>
                <a:ext uri="{FF2B5EF4-FFF2-40B4-BE49-F238E27FC236}">
                  <a16:creationId xmlns:a16="http://schemas.microsoft.com/office/drawing/2014/main" id="{34D9BD50-49F3-3741-B784-1FE2BD2C4F2B}"/>
                </a:ext>
              </a:extLst>
            </p:cNvPr>
            <p:cNvSpPr txBox="1">
              <a:spLocks/>
            </p:cNvSpPr>
            <p:nvPr/>
          </p:nvSpPr>
          <p:spPr>
            <a:xfrm>
              <a:off x="453585" y="1282006"/>
              <a:ext cx="8381999" cy="458587"/>
            </a:xfrm>
            <a:prstGeom prst="rect">
              <a:avLst/>
            </a:prstGeom>
          </p:spPr>
          <p:txBody>
            <a:bodyPr vert="horz" lIns="91440" tIns="45720" rIns="91440" bIns="45720" rtlCol="0">
              <a:noAutofit/>
            </a:bodyPr>
            <a:lstStyle>
              <a:lvl1pPr marL="0" indent="0" algn="l" defTabSz="640080" rtl="0" eaLnBrk="1" latinLnBrk="0" hangingPunct="1">
                <a:lnSpc>
                  <a:spcPct val="100000"/>
                </a:lnSpc>
                <a:spcBef>
                  <a:spcPts val="0"/>
                </a:spcBef>
                <a:spcAft>
                  <a:spcPts val="600"/>
                </a:spcAft>
                <a:buClr>
                  <a:schemeClr val="accent1"/>
                </a:buClr>
                <a:buSzPct val="80000"/>
                <a:buFont typeface="Wingdings" charset="2"/>
                <a:buNone/>
                <a:tabLst/>
                <a:defRPr lang="en-US" sz="1800" b="0" i="0" kern="1200">
                  <a:solidFill>
                    <a:schemeClr val="tx1"/>
                  </a:solidFill>
                  <a:latin typeface="+mn-lt"/>
                  <a:ea typeface="+mn-ea"/>
                  <a:cs typeface="+mn-cs"/>
                </a:defRPr>
              </a:lvl1pPr>
              <a:lvl2pPr marL="230187" indent="0" algn="l" defTabSz="640080" rtl="0" eaLnBrk="1" latinLnBrk="0" hangingPunct="1">
                <a:lnSpc>
                  <a:spcPct val="100000"/>
                </a:lnSpc>
                <a:spcBef>
                  <a:spcPts val="0"/>
                </a:spcBef>
                <a:spcAft>
                  <a:spcPts val="600"/>
                </a:spcAft>
                <a:buClr>
                  <a:schemeClr val="accent5">
                    <a:lumMod val="50000"/>
                  </a:schemeClr>
                </a:buClr>
                <a:buSzPct val="100000"/>
                <a:buFont typeface=".AppleSystemUIFont" charset="0"/>
                <a:buNone/>
                <a:tabLst/>
                <a:defRPr lang="en-US" sz="2000" b="0" i="1" kern="1200">
                  <a:solidFill>
                    <a:schemeClr val="tx1"/>
                  </a:solidFill>
                  <a:latin typeface="+mn-lt"/>
                  <a:ea typeface="+mn-ea"/>
                  <a:cs typeface="+mn-cs"/>
                </a:defRPr>
              </a:lvl2pPr>
              <a:lvl3pPr marL="515937" indent="0" algn="l" defTabSz="640080" rtl="0" eaLnBrk="1" latinLnBrk="0" hangingPunct="1">
                <a:lnSpc>
                  <a:spcPct val="100000"/>
                </a:lnSpc>
                <a:spcBef>
                  <a:spcPts val="0"/>
                </a:spcBef>
                <a:spcAft>
                  <a:spcPts val="600"/>
                </a:spcAft>
                <a:buClr>
                  <a:schemeClr val="accent1"/>
                </a:buClr>
                <a:buSzPct val="80000"/>
                <a:buFont typeface="Wingdings" charset="2"/>
                <a:buNone/>
                <a:tabLst/>
                <a:defRPr lang="en-US" sz="1800" b="0" i="1" kern="1200">
                  <a:solidFill>
                    <a:schemeClr val="tx1"/>
                  </a:solidFill>
                  <a:latin typeface="+mn-lt"/>
                  <a:ea typeface="+mn-ea"/>
                  <a:cs typeface="+mn-cs"/>
                </a:defRPr>
              </a:lvl3pPr>
              <a:lvl4pPr marL="800100" indent="0" algn="l" defTabSz="640080" rtl="0" eaLnBrk="1" latinLnBrk="0" hangingPunct="1">
                <a:lnSpc>
                  <a:spcPct val="100000"/>
                </a:lnSpc>
                <a:spcBef>
                  <a:spcPts val="0"/>
                </a:spcBef>
                <a:spcAft>
                  <a:spcPts val="600"/>
                </a:spcAft>
                <a:buClr>
                  <a:schemeClr val="accent5">
                    <a:lumMod val="50000"/>
                  </a:schemeClr>
                </a:buClr>
                <a:buSzPct val="100000"/>
                <a:buFont typeface=".AppleSystemUIFont" charset="0"/>
                <a:buNone/>
                <a:tabLst/>
                <a:defRPr lang="en-US" sz="1600" b="0" i="1" kern="1200">
                  <a:solidFill>
                    <a:schemeClr val="tx1"/>
                  </a:solidFill>
                  <a:latin typeface="+mn-lt"/>
                  <a:ea typeface="+mn-ea"/>
                  <a:cs typeface="+mn-cs"/>
                </a:defRPr>
              </a:lvl4pPr>
              <a:lvl5pPr marL="1085850" indent="0" algn="l" defTabSz="640080" rtl="0" eaLnBrk="1" latinLnBrk="0" hangingPunct="1">
                <a:lnSpc>
                  <a:spcPct val="100000"/>
                </a:lnSpc>
                <a:spcBef>
                  <a:spcPts val="0"/>
                </a:spcBef>
                <a:buClr>
                  <a:srgbClr val="18A3AC"/>
                </a:buClr>
                <a:buSzPct val="80000"/>
                <a:buFont typeface="Wingdings" charset="2"/>
                <a:buNone/>
                <a:defRPr lang="en-US" sz="2000" b="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30" dirty="0">
                  <a:latin typeface="Arial Nova Light" panose="020B0304020202020204" pitchFamily="34" charset="0"/>
                  <a:ea typeface="Helvetica Neue" panose="02000503000000020004" pitchFamily="2" charset="0"/>
                  <a:cs typeface="Helvetica Neue" panose="02000503000000020004" pitchFamily="2" charset="0"/>
                </a:rPr>
                <a:t>Use forums to view discussions and post specific questions.</a:t>
              </a:r>
            </a:p>
          </p:txBody>
        </p:sp>
      </p:grpSp>
      <p:grpSp>
        <p:nvGrpSpPr>
          <p:cNvPr id="2" name="Group 1">
            <a:extLst>
              <a:ext uri="{FF2B5EF4-FFF2-40B4-BE49-F238E27FC236}">
                <a16:creationId xmlns:a16="http://schemas.microsoft.com/office/drawing/2014/main" id="{319C19E0-76DB-CB48-8126-86F2628C14ED}"/>
              </a:ext>
            </a:extLst>
          </p:cNvPr>
          <p:cNvGrpSpPr/>
          <p:nvPr/>
        </p:nvGrpSpPr>
        <p:grpSpPr>
          <a:xfrm>
            <a:off x="617644" y="2438400"/>
            <a:ext cx="4794658" cy="2924262"/>
            <a:chOff x="533400" y="2959100"/>
            <a:chExt cx="4794658" cy="2924262"/>
          </a:xfrm>
        </p:grpSpPr>
        <p:pic>
          <p:nvPicPr>
            <p:cNvPr id="10" name="Picture 20" descr="Stack Overflow = Programmers' Best Friend | by Om Ashish Mishra | codeburst">
              <a:extLst>
                <a:ext uri="{FF2B5EF4-FFF2-40B4-BE49-F238E27FC236}">
                  <a16:creationId xmlns:a16="http://schemas.microsoft.com/office/drawing/2014/main" id="{947CA994-67DC-F94D-BFD9-D6C1F602B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10000"/>
              <a:ext cx="3421530" cy="13343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Kaggle - Wikipedia">
              <a:extLst>
                <a:ext uri="{FF2B5EF4-FFF2-40B4-BE49-F238E27FC236}">
                  <a16:creationId xmlns:a16="http://schemas.microsoft.com/office/drawing/2014/main" id="{3490C219-0B94-C042-8A75-EFE2CDB645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959100"/>
              <a:ext cx="2216013" cy="8509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8" descr="RStudio Community">
              <a:extLst>
                <a:ext uri="{FF2B5EF4-FFF2-40B4-BE49-F238E27FC236}">
                  <a16:creationId xmlns:a16="http://schemas.microsoft.com/office/drawing/2014/main" id="{8EAC890B-1126-CD4C-96D2-9DD2AC6CAC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144301"/>
              <a:ext cx="4794658" cy="73906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3498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CF35013-AB02-AA42-83CD-5B6CE695A3A4}"/>
              </a:ext>
            </a:extLst>
          </p:cNvPr>
          <p:cNvGrpSpPr/>
          <p:nvPr/>
        </p:nvGrpSpPr>
        <p:grpSpPr>
          <a:xfrm>
            <a:off x="0" y="2746778"/>
            <a:ext cx="3389004" cy="1692676"/>
            <a:chOff x="423742" y="2146565"/>
            <a:chExt cx="3389004" cy="1692677"/>
          </a:xfrm>
        </p:grpSpPr>
        <p:sp>
          <p:nvSpPr>
            <p:cNvPr id="10" name="TextBox 9">
              <a:extLst>
                <a:ext uri="{FF2B5EF4-FFF2-40B4-BE49-F238E27FC236}">
                  <a16:creationId xmlns:a16="http://schemas.microsoft.com/office/drawing/2014/main" id="{A4FFD85B-4EA8-F944-9BC5-51B5E77030FC}"/>
                </a:ext>
              </a:extLst>
            </p:cNvPr>
            <p:cNvSpPr txBox="1"/>
            <p:nvPr/>
          </p:nvSpPr>
          <p:spPr>
            <a:xfrm>
              <a:off x="455826" y="2146565"/>
              <a:ext cx="3356920" cy="769441"/>
            </a:xfrm>
            <a:prstGeom prst="rect">
              <a:avLst/>
            </a:prstGeom>
            <a:noFill/>
          </p:spPr>
          <p:txBody>
            <a:bodyPr wrap="square" rtlCol="0" anchor="b">
              <a:spAutoFit/>
            </a:bodyPr>
            <a:lstStyle/>
            <a:p>
              <a:pPr algn="r"/>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Exercise</a:t>
              </a:r>
            </a:p>
          </p:txBody>
        </p:sp>
        <p:sp>
          <p:nvSpPr>
            <p:cNvPr id="11" name="TextBox 10">
              <a:extLst>
                <a:ext uri="{FF2B5EF4-FFF2-40B4-BE49-F238E27FC236}">
                  <a16:creationId xmlns:a16="http://schemas.microsoft.com/office/drawing/2014/main" id="{68B54A8B-3E8E-3A49-A20E-4DF6F1980546}"/>
                </a:ext>
              </a:extLst>
            </p:cNvPr>
            <p:cNvSpPr txBox="1"/>
            <p:nvPr/>
          </p:nvSpPr>
          <p:spPr>
            <a:xfrm>
              <a:off x="423742" y="3090446"/>
              <a:ext cx="3356919" cy="748796"/>
            </a:xfrm>
            <a:prstGeom prst="rect">
              <a:avLst/>
            </a:prstGeom>
            <a:noFill/>
          </p:spPr>
          <p:txBody>
            <a:bodyPr wrap="square" rtlCol="0">
              <a:spAutoFit/>
            </a:bodyPr>
            <a:lstStyle/>
            <a:p>
              <a:pPr algn="r"/>
              <a:r>
                <a:rPr lang="en-US" sz="2133" dirty="0">
                  <a:solidFill>
                    <a:srgbClr val="051F49"/>
                  </a:solidFill>
                  <a:latin typeface="Arial Nova Light" panose="020B0304020202020204" pitchFamily="34" charset="0"/>
                  <a:ea typeface="Helvetica Neue Light" panose="02000403000000020004" pitchFamily="2" charset="0"/>
                </a:rPr>
                <a:t>Navigating Online</a:t>
              </a:r>
              <a:br>
                <a:rPr lang="en-US" sz="2133" dirty="0">
                  <a:solidFill>
                    <a:srgbClr val="051F49"/>
                  </a:solidFill>
                  <a:latin typeface="Arial Nova Light" panose="020B0304020202020204" pitchFamily="34" charset="0"/>
                  <a:ea typeface="Helvetica Neue Light" panose="02000403000000020004" pitchFamily="2" charset="0"/>
                </a:rPr>
              </a:br>
              <a:r>
                <a:rPr lang="en-US" sz="2133" dirty="0">
                  <a:solidFill>
                    <a:srgbClr val="051F49"/>
                  </a:solidFill>
                  <a:latin typeface="Arial Nova Light" panose="020B0304020202020204" pitchFamily="34" charset="0"/>
                  <a:ea typeface="Helvetica Neue Light" panose="02000403000000020004" pitchFamily="2" charset="0"/>
                </a:rPr>
                <a:t>Data Science Resources</a:t>
              </a:r>
            </a:p>
          </p:txBody>
        </p:sp>
      </p:grpSp>
      <p:grpSp>
        <p:nvGrpSpPr>
          <p:cNvPr id="2" name="Group 1">
            <a:extLst>
              <a:ext uri="{FF2B5EF4-FFF2-40B4-BE49-F238E27FC236}">
                <a16:creationId xmlns:a16="http://schemas.microsoft.com/office/drawing/2014/main" id="{47D61AA9-86B2-6444-ADA5-E4045B27857A}"/>
              </a:ext>
            </a:extLst>
          </p:cNvPr>
          <p:cNvGrpSpPr/>
          <p:nvPr/>
        </p:nvGrpSpPr>
        <p:grpSpPr>
          <a:xfrm>
            <a:off x="3962400" y="1795186"/>
            <a:ext cx="8428643" cy="3442066"/>
            <a:chOff x="3689683" y="2784670"/>
            <a:chExt cx="8428643" cy="3442066"/>
          </a:xfrm>
        </p:grpSpPr>
        <p:cxnSp>
          <p:nvCxnSpPr>
            <p:cNvPr id="3" name="Straight Connector 2">
              <a:extLst>
                <a:ext uri="{FF2B5EF4-FFF2-40B4-BE49-F238E27FC236}">
                  <a16:creationId xmlns:a16="http://schemas.microsoft.com/office/drawing/2014/main" id="{DD6DFDDF-8E19-1946-901A-E0A837A28A81}"/>
                </a:ext>
              </a:extLst>
            </p:cNvPr>
            <p:cNvCxnSpPr>
              <a:cxnSpLocks/>
            </p:cNvCxnSpPr>
            <p:nvPr/>
          </p:nvCxnSpPr>
          <p:spPr>
            <a:xfrm>
              <a:off x="3689683" y="2784670"/>
              <a:ext cx="0" cy="2950464"/>
            </a:xfrm>
            <a:prstGeom prst="line">
              <a:avLst/>
            </a:prstGeom>
            <a:ln w="19050">
              <a:solidFill>
                <a:srgbClr val="051F49"/>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A59D29C-EF02-4943-A493-FE34AB8A2AA6}"/>
                </a:ext>
              </a:extLst>
            </p:cNvPr>
            <p:cNvSpPr txBox="1"/>
            <p:nvPr/>
          </p:nvSpPr>
          <p:spPr>
            <a:xfrm>
              <a:off x="4349137" y="3000181"/>
              <a:ext cx="6376040" cy="1077026"/>
            </a:xfrm>
            <a:prstGeom prst="rect">
              <a:avLst/>
            </a:prstGeom>
            <a:noFill/>
          </p:spPr>
          <p:txBody>
            <a:bodyPr wrap="square" rtlCol="0">
              <a:spAutoFit/>
            </a:bodyPr>
            <a:lstStyle/>
            <a:p>
              <a:pPr>
                <a:spcAft>
                  <a:spcPts val="600"/>
                </a:spcAft>
              </a:pPr>
              <a:r>
                <a:rPr lang="en-US" sz="2133" dirty="0">
                  <a:latin typeface="Arial Nova Light" panose="020B0304020202020204" pitchFamily="34" charset="0"/>
                  <a:ea typeface="Helvetica Neue Light" panose="02000403000000020004" pitchFamily="2" charset="0"/>
                </a:rPr>
                <a:t>Howard is a recent graduate, and he is interested in learning more about “business intelligence.” He’s not sure what exactly it is, but he’s curious.</a:t>
              </a:r>
            </a:p>
          </p:txBody>
        </p:sp>
        <p:sp>
          <p:nvSpPr>
            <p:cNvPr id="8" name="TextBox 7">
              <a:extLst>
                <a:ext uri="{FF2B5EF4-FFF2-40B4-BE49-F238E27FC236}">
                  <a16:creationId xmlns:a16="http://schemas.microsoft.com/office/drawing/2014/main" id="{CFF9DB64-CE9B-2C4B-90FC-92A7C327C509}"/>
                </a:ext>
              </a:extLst>
            </p:cNvPr>
            <p:cNvSpPr txBox="1"/>
            <p:nvPr/>
          </p:nvSpPr>
          <p:spPr>
            <a:xfrm>
              <a:off x="4349137" y="4497723"/>
              <a:ext cx="7769189" cy="420564"/>
            </a:xfrm>
            <a:prstGeom prst="rect">
              <a:avLst/>
            </a:prstGeom>
            <a:noFill/>
          </p:spPr>
          <p:txBody>
            <a:bodyPr wrap="square" rtlCol="0">
              <a:spAutoFit/>
            </a:bodyPr>
            <a:lstStyle/>
            <a:p>
              <a:pPr>
                <a:spcAft>
                  <a:spcPts val="600"/>
                </a:spcAft>
              </a:pPr>
              <a:r>
                <a:rPr lang="en-US" sz="2133" dirty="0">
                  <a:latin typeface="Arial Nova Light" panose="020B0304020202020204" pitchFamily="34" charset="0"/>
                  <a:ea typeface="Helvetica Neue Light" panose="02000403000000020004" pitchFamily="2" charset="0"/>
                </a:rPr>
                <a:t>What type of resource should Howard look for?</a:t>
              </a:r>
            </a:p>
          </p:txBody>
        </p:sp>
        <p:sp>
          <p:nvSpPr>
            <p:cNvPr id="9" name="TextBox 8">
              <a:extLst>
                <a:ext uri="{FF2B5EF4-FFF2-40B4-BE49-F238E27FC236}">
                  <a16:creationId xmlns:a16="http://schemas.microsoft.com/office/drawing/2014/main" id="{06D23C6B-DFC2-9542-91B1-9AB046A433B8}"/>
                </a:ext>
              </a:extLst>
            </p:cNvPr>
            <p:cNvSpPr txBox="1"/>
            <p:nvPr/>
          </p:nvSpPr>
          <p:spPr>
            <a:xfrm>
              <a:off x="4349137" y="4995822"/>
              <a:ext cx="6376040" cy="1230914"/>
            </a:xfrm>
            <a:prstGeom prst="rect">
              <a:avLst/>
            </a:prstGeom>
            <a:noFill/>
          </p:spPr>
          <p:txBody>
            <a:bodyPr wrap="square" rtlCol="0">
              <a:spAutoFit/>
            </a:bodyPr>
            <a:lstStyle/>
            <a:p>
              <a:pPr marL="457200" indent="-457200">
                <a:spcAft>
                  <a:spcPts val="600"/>
                </a:spcAft>
                <a:buAutoNum type="alphaLcPeriod"/>
              </a:pPr>
              <a:r>
                <a:rPr lang="en-US" sz="2133" dirty="0">
                  <a:latin typeface="Arial Nova Light" panose="020B0304020202020204" pitchFamily="34" charset="0"/>
                  <a:ea typeface="Helvetica Neue Light" panose="02000403000000020004" pitchFamily="2" charset="0"/>
                </a:rPr>
                <a:t>Courses</a:t>
              </a:r>
            </a:p>
            <a:p>
              <a:pPr marL="457200" indent="-457200">
                <a:spcAft>
                  <a:spcPts val="600"/>
                </a:spcAft>
                <a:buAutoNum type="alphaLcPeriod"/>
              </a:pPr>
              <a:r>
                <a:rPr lang="en-US" sz="2133" dirty="0">
                  <a:latin typeface="Arial Nova Light" panose="020B0304020202020204" pitchFamily="34" charset="0"/>
                  <a:ea typeface="Helvetica Neue Light" panose="02000403000000020004" pitchFamily="2" charset="0"/>
                </a:rPr>
                <a:t>Technical Documentation</a:t>
              </a:r>
            </a:p>
            <a:p>
              <a:pPr marL="457200" indent="-457200">
                <a:spcAft>
                  <a:spcPts val="600"/>
                </a:spcAft>
                <a:buAutoNum type="alphaLcPeriod"/>
              </a:pPr>
              <a:r>
                <a:rPr lang="en-US" sz="2133" dirty="0">
                  <a:latin typeface="Arial Nova Light" panose="020B0304020202020204" pitchFamily="34" charset="0"/>
                  <a:ea typeface="Helvetica Neue Light" panose="02000403000000020004" pitchFamily="2" charset="0"/>
                </a:rPr>
                <a:t>Online Forums</a:t>
              </a:r>
            </a:p>
          </p:txBody>
        </p:sp>
      </p:grpSp>
    </p:spTree>
    <p:extLst>
      <p:ext uri="{BB962C8B-B14F-4D97-AF65-F5344CB8AC3E}">
        <p14:creationId xmlns:p14="http://schemas.microsoft.com/office/powerpoint/2010/main" val="168432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CF35013-AB02-AA42-83CD-5B6CE695A3A4}"/>
              </a:ext>
            </a:extLst>
          </p:cNvPr>
          <p:cNvGrpSpPr/>
          <p:nvPr/>
        </p:nvGrpSpPr>
        <p:grpSpPr>
          <a:xfrm>
            <a:off x="0" y="2746778"/>
            <a:ext cx="3389004" cy="1692676"/>
            <a:chOff x="423742" y="2146565"/>
            <a:chExt cx="3389004" cy="1692677"/>
          </a:xfrm>
        </p:grpSpPr>
        <p:sp>
          <p:nvSpPr>
            <p:cNvPr id="10" name="TextBox 9">
              <a:extLst>
                <a:ext uri="{FF2B5EF4-FFF2-40B4-BE49-F238E27FC236}">
                  <a16:creationId xmlns:a16="http://schemas.microsoft.com/office/drawing/2014/main" id="{A4FFD85B-4EA8-F944-9BC5-51B5E77030FC}"/>
                </a:ext>
              </a:extLst>
            </p:cNvPr>
            <p:cNvSpPr txBox="1"/>
            <p:nvPr/>
          </p:nvSpPr>
          <p:spPr>
            <a:xfrm>
              <a:off x="455826" y="2146565"/>
              <a:ext cx="3356920" cy="769441"/>
            </a:xfrm>
            <a:prstGeom prst="rect">
              <a:avLst/>
            </a:prstGeom>
            <a:noFill/>
          </p:spPr>
          <p:txBody>
            <a:bodyPr wrap="square" rtlCol="0" anchor="b">
              <a:spAutoFit/>
            </a:bodyPr>
            <a:lstStyle/>
            <a:p>
              <a:pPr algn="r"/>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Exercise</a:t>
              </a:r>
            </a:p>
          </p:txBody>
        </p:sp>
        <p:sp>
          <p:nvSpPr>
            <p:cNvPr id="11" name="TextBox 10">
              <a:extLst>
                <a:ext uri="{FF2B5EF4-FFF2-40B4-BE49-F238E27FC236}">
                  <a16:creationId xmlns:a16="http://schemas.microsoft.com/office/drawing/2014/main" id="{68B54A8B-3E8E-3A49-A20E-4DF6F1980546}"/>
                </a:ext>
              </a:extLst>
            </p:cNvPr>
            <p:cNvSpPr txBox="1"/>
            <p:nvPr/>
          </p:nvSpPr>
          <p:spPr>
            <a:xfrm>
              <a:off x="423742" y="3090446"/>
              <a:ext cx="3356919" cy="748796"/>
            </a:xfrm>
            <a:prstGeom prst="rect">
              <a:avLst/>
            </a:prstGeom>
            <a:noFill/>
          </p:spPr>
          <p:txBody>
            <a:bodyPr wrap="square" rtlCol="0">
              <a:spAutoFit/>
            </a:bodyPr>
            <a:lstStyle/>
            <a:p>
              <a:pPr algn="r"/>
              <a:r>
                <a:rPr lang="en-US" sz="2133" dirty="0">
                  <a:solidFill>
                    <a:srgbClr val="051F49"/>
                  </a:solidFill>
                  <a:latin typeface="Arial Nova Light" panose="020B0304020202020204" pitchFamily="34" charset="0"/>
                  <a:ea typeface="Helvetica Neue Light" panose="02000403000000020004" pitchFamily="2" charset="0"/>
                </a:rPr>
                <a:t>Navigating Online</a:t>
              </a:r>
              <a:br>
                <a:rPr lang="en-US" sz="2133" dirty="0">
                  <a:solidFill>
                    <a:srgbClr val="051F49"/>
                  </a:solidFill>
                  <a:latin typeface="Arial Nova Light" panose="020B0304020202020204" pitchFamily="34" charset="0"/>
                  <a:ea typeface="Helvetica Neue Light" panose="02000403000000020004" pitchFamily="2" charset="0"/>
                </a:rPr>
              </a:br>
              <a:r>
                <a:rPr lang="en-US" sz="2133" dirty="0">
                  <a:solidFill>
                    <a:srgbClr val="051F49"/>
                  </a:solidFill>
                  <a:latin typeface="Arial Nova Light" panose="020B0304020202020204" pitchFamily="34" charset="0"/>
                  <a:ea typeface="Helvetica Neue Light" panose="02000403000000020004" pitchFamily="2" charset="0"/>
                </a:rPr>
                <a:t>Data Science Resources</a:t>
              </a:r>
            </a:p>
          </p:txBody>
        </p:sp>
      </p:grpSp>
      <p:grpSp>
        <p:nvGrpSpPr>
          <p:cNvPr id="2" name="Group 1">
            <a:extLst>
              <a:ext uri="{FF2B5EF4-FFF2-40B4-BE49-F238E27FC236}">
                <a16:creationId xmlns:a16="http://schemas.microsoft.com/office/drawing/2014/main" id="{47D61AA9-86B2-6444-ADA5-E4045B27857A}"/>
              </a:ext>
            </a:extLst>
          </p:cNvPr>
          <p:cNvGrpSpPr/>
          <p:nvPr/>
        </p:nvGrpSpPr>
        <p:grpSpPr>
          <a:xfrm>
            <a:off x="3962400" y="1795186"/>
            <a:ext cx="8428643" cy="3442066"/>
            <a:chOff x="3689683" y="2784670"/>
            <a:chExt cx="8428643" cy="3442066"/>
          </a:xfrm>
        </p:grpSpPr>
        <p:cxnSp>
          <p:nvCxnSpPr>
            <p:cNvPr id="3" name="Straight Connector 2">
              <a:extLst>
                <a:ext uri="{FF2B5EF4-FFF2-40B4-BE49-F238E27FC236}">
                  <a16:creationId xmlns:a16="http://schemas.microsoft.com/office/drawing/2014/main" id="{DD6DFDDF-8E19-1946-901A-E0A837A28A81}"/>
                </a:ext>
              </a:extLst>
            </p:cNvPr>
            <p:cNvCxnSpPr>
              <a:cxnSpLocks/>
            </p:cNvCxnSpPr>
            <p:nvPr/>
          </p:nvCxnSpPr>
          <p:spPr>
            <a:xfrm>
              <a:off x="3689683" y="2784670"/>
              <a:ext cx="0" cy="2950464"/>
            </a:xfrm>
            <a:prstGeom prst="line">
              <a:avLst/>
            </a:prstGeom>
            <a:ln w="19050">
              <a:solidFill>
                <a:srgbClr val="051F49"/>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A59D29C-EF02-4943-A493-FE34AB8A2AA6}"/>
                </a:ext>
              </a:extLst>
            </p:cNvPr>
            <p:cNvSpPr txBox="1"/>
            <p:nvPr/>
          </p:nvSpPr>
          <p:spPr>
            <a:xfrm>
              <a:off x="4349137" y="3000181"/>
              <a:ext cx="6376040" cy="1077026"/>
            </a:xfrm>
            <a:prstGeom prst="rect">
              <a:avLst/>
            </a:prstGeom>
            <a:noFill/>
          </p:spPr>
          <p:txBody>
            <a:bodyPr wrap="square" rtlCol="0">
              <a:spAutoFit/>
            </a:bodyPr>
            <a:lstStyle/>
            <a:p>
              <a:pPr>
                <a:spcAft>
                  <a:spcPts val="600"/>
                </a:spcAft>
              </a:pPr>
              <a:r>
                <a:rPr lang="en-US" sz="2133" dirty="0">
                  <a:latin typeface="Arial Nova Light" panose="020B0304020202020204" pitchFamily="34" charset="0"/>
                  <a:ea typeface="Helvetica Neue Light" panose="02000403000000020004" pitchFamily="2" charset="0"/>
                </a:rPr>
                <a:t>Howard is a recent graduate, and he is interested in learning more about “business intelligence.” He’s not sure what exactly it is, but he’s curious.</a:t>
              </a:r>
            </a:p>
          </p:txBody>
        </p:sp>
        <p:sp>
          <p:nvSpPr>
            <p:cNvPr id="8" name="TextBox 7">
              <a:extLst>
                <a:ext uri="{FF2B5EF4-FFF2-40B4-BE49-F238E27FC236}">
                  <a16:creationId xmlns:a16="http://schemas.microsoft.com/office/drawing/2014/main" id="{CFF9DB64-CE9B-2C4B-90FC-92A7C327C509}"/>
                </a:ext>
              </a:extLst>
            </p:cNvPr>
            <p:cNvSpPr txBox="1"/>
            <p:nvPr/>
          </p:nvSpPr>
          <p:spPr>
            <a:xfrm>
              <a:off x="4349137" y="4497723"/>
              <a:ext cx="7769189" cy="420564"/>
            </a:xfrm>
            <a:prstGeom prst="rect">
              <a:avLst/>
            </a:prstGeom>
            <a:noFill/>
          </p:spPr>
          <p:txBody>
            <a:bodyPr wrap="square" rtlCol="0">
              <a:spAutoFit/>
            </a:bodyPr>
            <a:lstStyle/>
            <a:p>
              <a:pPr>
                <a:spcAft>
                  <a:spcPts val="600"/>
                </a:spcAft>
              </a:pPr>
              <a:r>
                <a:rPr lang="en-US" sz="2133" dirty="0">
                  <a:latin typeface="Arial Nova Light" panose="020B0304020202020204" pitchFamily="34" charset="0"/>
                  <a:ea typeface="Helvetica Neue Light" panose="02000403000000020004" pitchFamily="2" charset="0"/>
                </a:rPr>
                <a:t>What type of resource should Howard look for?</a:t>
              </a:r>
            </a:p>
          </p:txBody>
        </p:sp>
        <p:sp>
          <p:nvSpPr>
            <p:cNvPr id="9" name="TextBox 8">
              <a:extLst>
                <a:ext uri="{FF2B5EF4-FFF2-40B4-BE49-F238E27FC236}">
                  <a16:creationId xmlns:a16="http://schemas.microsoft.com/office/drawing/2014/main" id="{06D23C6B-DFC2-9542-91B1-9AB046A433B8}"/>
                </a:ext>
              </a:extLst>
            </p:cNvPr>
            <p:cNvSpPr txBox="1"/>
            <p:nvPr/>
          </p:nvSpPr>
          <p:spPr>
            <a:xfrm>
              <a:off x="4349137" y="4995822"/>
              <a:ext cx="6376040" cy="1230914"/>
            </a:xfrm>
            <a:prstGeom prst="rect">
              <a:avLst/>
            </a:prstGeom>
            <a:noFill/>
          </p:spPr>
          <p:txBody>
            <a:bodyPr wrap="square" rtlCol="0">
              <a:spAutoFit/>
            </a:bodyPr>
            <a:lstStyle/>
            <a:p>
              <a:pPr marL="457200" indent="-457200">
                <a:spcAft>
                  <a:spcPts val="600"/>
                </a:spcAft>
                <a:buAutoNum type="alphaLcPeriod"/>
              </a:pPr>
              <a:r>
                <a:rPr lang="en-US" sz="2133" b="1" dirty="0">
                  <a:solidFill>
                    <a:srgbClr val="C00000"/>
                  </a:solidFill>
                  <a:latin typeface="Arial Nova" panose="020B0504020202020204" pitchFamily="34" charset="0"/>
                  <a:ea typeface="Helvetica Neue Light" panose="02000403000000020004" pitchFamily="2" charset="0"/>
                </a:rPr>
                <a:t>Courses</a:t>
              </a:r>
              <a:endParaRPr lang="en-US" sz="2133" dirty="0">
                <a:latin typeface="Arial Nova Light" panose="020B0304020202020204" pitchFamily="34" charset="0"/>
                <a:ea typeface="Helvetica Neue Light" panose="02000403000000020004" pitchFamily="2" charset="0"/>
              </a:endParaRPr>
            </a:p>
            <a:p>
              <a:pPr marL="457200" indent="-457200">
                <a:spcAft>
                  <a:spcPts val="600"/>
                </a:spcAft>
                <a:buAutoNum type="alphaLcPeriod"/>
              </a:pPr>
              <a:r>
                <a:rPr lang="en-US" sz="2133" dirty="0">
                  <a:latin typeface="Arial Nova Light" panose="020B0304020202020204" pitchFamily="34" charset="0"/>
                  <a:ea typeface="Helvetica Neue Light" panose="02000403000000020004" pitchFamily="2" charset="0"/>
                </a:rPr>
                <a:t>Technical Documentation</a:t>
              </a:r>
            </a:p>
            <a:p>
              <a:pPr marL="457200" indent="-457200">
                <a:spcAft>
                  <a:spcPts val="600"/>
                </a:spcAft>
                <a:buAutoNum type="alphaLcPeriod"/>
              </a:pPr>
              <a:r>
                <a:rPr lang="en-US" sz="2133" dirty="0">
                  <a:latin typeface="Arial Nova Light" panose="020B0304020202020204" pitchFamily="34" charset="0"/>
                  <a:ea typeface="Helvetica Neue Light" panose="02000403000000020004" pitchFamily="2" charset="0"/>
                </a:rPr>
                <a:t>Online Forums</a:t>
              </a:r>
            </a:p>
          </p:txBody>
        </p:sp>
      </p:grpSp>
    </p:spTree>
    <p:extLst>
      <p:ext uri="{BB962C8B-B14F-4D97-AF65-F5344CB8AC3E}">
        <p14:creationId xmlns:p14="http://schemas.microsoft.com/office/powerpoint/2010/main" val="156229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CSF Contemporary">
  <a:themeElements>
    <a:clrScheme name="UCSF Colors">
      <a:dk1>
        <a:srgbClr val="052049"/>
      </a:dk1>
      <a:lt1>
        <a:srgbClr val="FFFFFF"/>
      </a:lt1>
      <a:dk2>
        <a:srgbClr val="052049"/>
      </a:dk2>
      <a:lt2>
        <a:srgbClr val="FFFFFF"/>
      </a:lt2>
      <a:accent1>
        <a:srgbClr val="0093D0"/>
      </a:accent1>
      <a:accent2>
        <a:srgbClr val="18A3AC"/>
      </a:accent2>
      <a:accent3>
        <a:srgbClr val="9DC23B"/>
      </a:accent3>
      <a:accent4>
        <a:srgbClr val="F58024"/>
      </a:accent4>
      <a:accent5>
        <a:srgbClr val="C7CED1"/>
      </a:accent5>
      <a:accent6>
        <a:srgbClr val="716FB3"/>
      </a:accent6>
      <a:hlink>
        <a:srgbClr val="178CCB"/>
      </a:hlink>
      <a:folHlink>
        <a:srgbClr val="5F5F5F"/>
      </a:folHlink>
    </a:clrScheme>
    <a:fontScheme name="UCSF">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lgn="ctr">
          <a:noFill/>
          <a:miter lim="800000"/>
          <a:headEnd/>
          <a:tailEnd/>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headEnd/>
          <a:tailEnd/>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e3_UCSF-16x9-FontA_test2" id="{24DA3907-1B0C-0B4F-8531-D21433304D1E}" vid="{5AF78529-A89B-1E41-BE10-0E2BEF66F8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1219</Words>
  <Application>Microsoft Macintosh PowerPoint</Application>
  <PresentationFormat>Widescreen</PresentationFormat>
  <Paragraphs>112</Paragraphs>
  <Slides>14</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.AppleSystemUIFont</vt:lpstr>
      <vt:lpstr>Arial</vt:lpstr>
      <vt:lpstr>Arial Nova</vt:lpstr>
      <vt:lpstr>Arial Nova Light</vt:lpstr>
      <vt:lpstr>Calibri</vt:lpstr>
      <vt:lpstr>Calibri Light</vt:lpstr>
      <vt:lpstr>Garamond</vt:lpstr>
      <vt:lpstr>Wingdings</vt:lpstr>
      <vt:lpstr>1_Office Theme</vt:lpstr>
      <vt:lpstr>UCSF Contemporary</vt:lpstr>
      <vt:lpstr>PowerPoint Presentation</vt:lpstr>
      <vt:lpstr>What happens when you  “Just Google it…” 🤔 </vt:lpstr>
      <vt:lpstr>There are a lot of data science resources available online!</vt:lpstr>
      <vt:lpstr>Today we will discuss: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2021-09-10T00:58:09Z</dcterms:modified>
</cp:coreProperties>
</file>