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3" r:id="rId2"/>
  </p:sldMasterIdLst>
  <p:notesMasterIdLst>
    <p:notesMasterId r:id="rId10"/>
  </p:notesMasterIdLst>
  <p:sldIdLst>
    <p:sldId id="280" r:id="rId3"/>
    <p:sldId id="892" r:id="rId4"/>
    <p:sldId id="905" r:id="rId5"/>
    <p:sldId id="906" r:id="rId6"/>
    <p:sldId id="908" r:id="rId7"/>
    <p:sldId id="907" r:id="rId8"/>
    <p:sldId id="90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048"/>
    <a:srgbClr val="716FB2"/>
    <a:srgbClr val="748293"/>
    <a:srgbClr val="F5F5F5"/>
    <a:srgbClr val="0024DB"/>
    <a:srgbClr val="000000"/>
    <a:srgbClr val="5B9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5"/>
    <p:restoredTop sz="91357"/>
  </p:normalViewPr>
  <p:slideViewPr>
    <p:cSldViewPr>
      <p:cViewPr varScale="1">
        <p:scale>
          <a:sx n="92" d="100"/>
          <a:sy n="92" d="100"/>
        </p:scale>
        <p:origin x="1408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8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58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1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DDF6-627D-E34A-9CE2-81385FFFE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69542-D5BA-4A4D-922B-19DBAEF44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2C9C3-227F-3143-8EE7-941E22CB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0DB11-BA66-C146-8589-1CAA30F8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C2918-10C7-A247-A1AA-38893DF4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4A8C-8D48-744E-8786-1883EF8F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DCF70-BC65-0840-9D01-CCDF20C44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5423-D277-6441-9AC7-21E9945A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051C2-C84E-DA43-91AF-9885D05A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E65FE-E332-7741-902F-B8DA5DA1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8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ABC5C-4FA2-FE49-A64F-3E395C33F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D0165-3B60-6E41-9F7D-8400E165B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486AA-1B56-1C4B-B654-6E75DA42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6A97B-9A05-E84A-B246-402CD20B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5D34B-6FA6-7842-86B4-77FB0C1F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63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Blu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538" y="322536"/>
            <a:ext cx="11869463" cy="653546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670561" y="0"/>
            <a:ext cx="7555913" cy="5739619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" y="396091"/>
            <a:ext cx="1388013" cy="902520"/>
          </a:xfrm>
          <a:prstGeom prst="rect">
            <a:avLst/>
          </a:prstGeom>
        </p:spPr>
      </p:pic>
      <p:sp>
        <p:nvSpPr>
          <p:cNvPr id="20" name="Title 15"/>
          <p:cNvSpPr>
            <a:spLocks noGrp="1"/>
          </p:cNvSpPr>
          <p:nvPr>
            <p:ph type="title" hasCustomPrompt="1"/>
          </p:nvPr>
        </p:nvSpPr>
        <p:spPr>
          <a:xfrm>
            <a:off x="1045698" y="1503862"/>
            <a:ext cx="6635263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50520" y="3368000"/>
            <a:ext cx="6630440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bg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2"/>
          </p:nvPr>
        </p:nvSpPr>
        <p:spPr>
          <a:xfrm>
            <a:off x="1047842" y="5159267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11/30/22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5699" y="4473718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bg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/>
              <a:t>Presenter’s </a:t>
            </a:r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111783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Teal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334027" y="325677"/>
            <a:ext cx="11857972" cy="653232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670561" y="0"/>
            <a:ext cx="7555913" cy="5739619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1047842" y="5159267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11/30/22</a:t>
            </a:fld>
            <a:endParaRPr lang="en-US" dirty="0"/>
          </a:p>
        </p:txBody>
      </p:sp>
      <p:sp>
        <p:nvSpPr>
          <p:cNvPr id="20" name="Title 15"/>
          <p:cNvSpPr>
            <a:spLocks noGrp="1"/>
          </p:cNvSpPr>
          <p:nvPr>
            <p:ph type="title" hasCustomPrompt="1"/>
          </p:nvPr>
        </p:nvSpPr>
        <p:spPr>
          <a:xfrm>
            <a:off x="1045698" y="1503862"/>
            <a:ext cx="6635263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50520" y="3368000"/>
            <a:ext cx="6630440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bg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5699" y="4473718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bg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/>
              <a:t>Presenter’s </a:t>
            </a:r>
            <a:r>
              <a:rPr lang="en-US" dirty="0"/>
              <a:t>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" y="396091"/>
            <a:ext cx="1388013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15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Blue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538" y="322536"/>
            <a:ext cx="11877417" cy="653546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670561" y="0"/>
            <a:ext cx="7555913" cy="5739619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1047842" y="5159267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11/30/22</a:t>
            </a:fld>
            <a:endParaRPr lang="en-US" dirty="0"/>
          </a:p>
        </p:txBody>
      </p:sp>
      <p:sp>
        <p:nvSpPr>
          <p:cNvPr id="20" name="Title 15"/>
          <p:cNvSpPr>
            <a:spLocks noGrp="1"/>
          </p:cNvSpPr>
          <p:nvPr>
            <p:ph type="title" hasCustomPrompt="1"/>
          </p:nvPr>
        </p:nvSpPr>
        <p:spPr>
          <a:xfrm>
            <a:off x="1045698" y="1503862"/>
            <a:ext cx="6635263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50520" y="3368000"/>
            <a:ext cx="6630440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bg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5699" y="4473718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bg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/>
              <a:t>Presenter’s </a:t>
            </a:r>
            <a:r>
              <a:rPr lang="en-US" dirty="0"/>
              <a:t>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" y="396091"/>
            <a:ext cx="1388013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78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Teal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538" y="322536"/>
            <a:ext cx="11869463" cy="653546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670561" y="0"/>
            <a:ext cx="7555913" cy="5739619"/>
          </a:xfrm>
          <a:prstGeom prst="rect">
            <a:avLst/>
          </a:prstGeom>
          <a:solidFill>
            <a:srgbClr val="052049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1047842" y="5159267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11/30/22</a:t>
            </a:fld>
            <a:endParaRPr lang="en-US" dirty="0"/>
          </a:p>
        </p:txBody>
      </p:sp>
      <p:sp>
        <p:nvSpPr>
          <p:cNvPr id="20" name="Title 15"/>
          <p:cNvSpPr>
            <a:spLocks noGrp="1"/>
          </p:cNvSpPr>
          <p:nvPr>
            <p:ph type="title" hasCustomPrompt="1"/>
          </p:nvPr>
        </p:nvSpPr>
        <p:spPr>
          <a:xfrm>
            <a:off x="1045698" y="1503862"/>
            <a:ext cx="6635263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50520" y="3368000"/>
            <a:ext cx="6630440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bg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5699" y="4473718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bg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/>
              <a:t>Presenter’s </a:t>
            </a:r>
            <a:r>
              <a:rPr lang="en-US" dirty="0"/>
              <a:t>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" y="396091"/>
            <a:ext cx="1388013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17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– 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12035" y="5764696"/>
            <a:ext cx="11979965" cy="1093304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itle 15"/>
          <p:cNvSpPr>
            <a:spLocks noGrp="1"/>
          </p:cNvSpPr>
          <p:nvPr>
            <p:ph type="title" hasCustomPrompt="1"/>
          </p:nvPr>
        </p:nvSpPr>
        <p:spPr>
          <a:xfrm>
            <a:off x="398933" y="2504662"/>
            <a:ext cx="8188479" cy="1749284"/>
          </a:xfrm>
        </p:spPr>
        <p:txBody>
          <a:bodyPr anchor="b">
            <a:noAutofit/>
          </a:bodyPr>
          <a:lstStyle>
            <a:lvl1pPr>
              <a:defRPr sz="48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2"/>
          </p:nvPr>
        </p:nvSpPr>
        <p:spPr>
          <a:xfrm>
            <a:off x="425600" y="6155225"/>
            <a:ext cx="2567117" cy="238607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algn="l">
              <a:defRPr sz="16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CA65D26-67D5-4CD2-90EC-E629659F24B3}" type="datetime1">
              <a:rPr lang="en-US" smtClean="0"/>
              <a:pPr/>
              <a:t>11/30/22</a:t>
            </a:fld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03755" y="4246880"/>
            <a:ext cx="8196909" cy="6776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133" i="0">
                <a:solidFill>
                  <a:schemeClr val="tx1"/>
                </a:solidFill>
                <a:latin typeface="+mj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3458" y="5469675"/>
            <a:ext cx="5588615" cy="568959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133" i="0" baseline="0" dirty="0" smtClean="0">
                <a:solidFill>
                  <a:schemeClr val="tx1"/>
                </a:solidFill>
                <a:cs typeface="Arial" pitchFamily="34" charset="0"/>
              </a:defRPr>
            </a:lvl1pPr>
            <a:lvl2pPr>
              <a:defRPr lang="en-US" sz="2400" dirty="0" smtClean="0">
                <a:latin typeface="+mn-lt"/>
              </a:defRPr>
            </a:lvl2pPr>
            <a:lvl3pPr>
              <a:defRPr lang="en-US" sz="2400" dirty="0" smtClean="0">
                <a:latin typeface="+mn-lt"/>
              </a:defRPr>
            </a:lvl3pPr>
            <a:lvl4pPr>
              <a:defRPr lang="en-US" sz="2400" dirty="0" smtClean="0">
                <a:latin typeface="+mn-lt"/>
              </a:defRPr>
            </a:lvl4pPr>
            <a:lvl5pPr>
              <a:defRPr lang="en-US" sz="24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0" y="636103"/>
            <a:ext cx="1729936" cy="11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-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927654"/>
            <a:ext cx="10893285" cy="4770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i="0">
                <a:latin typeface="+mn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idx="1"/>
          </p:nvPr>
        </p:nvSpPr>
        <p:spPr>
          <a:xfrm>
            <a:off x="612911" y="1868556"/>
            <a:ext cx="10850220" cy="3909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2pPr>
              <a:buClr>
                <a:schemeClr val="accent5"/>
              </a:buClr>
              <a:defRPr/>
            </a:lvl2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6562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– 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59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– 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357810" y="469927"/>
            <a:ext cx="11449876" cy="52970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38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AC3D-DC8C-4A4E-A2A0-413DBA9B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D967-C715-104D-BD69-EB2C2745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C30B8-A29F-FC4C-A075-24540F1C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074AB-1292-5540-9F0D-2B8D8DD9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624D-C920-464B-B310-19032E2B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61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– 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425001"/>
            <a:ext cx="10898107" cy="611449"/>
          </a:xfrm>
        </p:spPr>
        <p:txBody>
          <a:bodyPr anchor="b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927654"/>
            <a:ext cx="10893285" cy="4465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i="0">
                <a:latin typeface="+mn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609234" y="1894325"/>
            <a:ext cx="5102453" cy="3804111"/>
          </a:xfrm>
        </p:spPr>
        <p:txBody>
          <a:bodyPr/>
          <a:lstStyle>
            <a:lvl2pPr>
              <a:buClr>
                <a:schemeClr val="accent5"/>
              </a:buClr>
              <a:defRPr/>
            </a:lvl2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387182" y="1894325"/>
            <a:ext cx="5102453" cy="3804111"/>
          </a:xfrm>
        </p:spPr>
        <p:txBody>
          <a:bodyPr/>
          <a:lstStyle>
            <a:lvl2pPr>
              <a:buClr>
                <a:schemeClr val="accent5"/>
              </a:buClr>
              <a:defRPr/>
            </a:lvl2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1067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-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425001"/>
            <a:ext cx="10898107" cy="611449"/>
          </a:xfrm>
        </p:spPr>
        <p:txBody>
          <a:bodyPr anchor="b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927654"/>
            <a:ext cx="10893285" cy="4465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i="0">
                <a:latin typeface="+mn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idx="1"/>
          </p:nvPr>
        </p:nvSpPr>
        <p:spPr>
          <a:xfrm>
            <a:off x="612911" y="1868556"/>
            <a:ext cx="10850220" cy="3909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915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357810" y="469927"/>
            <a:ext cx="11449876" cy="52970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9268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425001"/>
            <a:ext cx="10898107" cy="611449"/>
          </a:xfrm>
        </p:spPr>
        <p:txBody>
          <a:bodyPr anchor="b">
            <a:no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927654"/>
            <a:ext cx="10893285" cy="4465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i="0">
                <a:latin typeface="+mn-lt"/>
              </a:defRPr>
            </a:lvl1pPr>
            <a:lvl2pPr marL="306908" indent="0">
              <a:lnSpc>
                <a:spcPct val="100000"/>
              </a:lnSpc>
              <a:buNone/>
              <a:defRPr i="1">
                <a:latin typeface="+mn-lt"/>
              </a:defRPr>
            </a:lvl2pPr>
            <a:lvl3pPr marL="687899" indent="0">
              <a:lnSpc>
                <a:spcPct val="100000"/>
              </a:lnSpc>
              <a:buNone/>
              <a:defRPr i="1">
                <a:latin typeface="+mn-lt"/>
              </a:defRPr>
            </a:lvl3pPr>
            <a:lvl4pPr marL="1066773" indent="0">
              <a:lnSpc>
                <a:spcPct val="100000"/>
              </a:lnSpc>
              <a:buNone/>
              <a:defRPr i="1">
                <a:latin typeface="+mn-lt"/>
              </a:defRPr>
            </a:lvl4pPr>
            <a:lvl5pPr marL="1447764" indent="0">
              <a:lnSpc>
                <a:spcPct val="100000"/>
              </a:lnSpc>
              <a:buNone/>
              <a:defRPr i="1">
                <a:latin typeface="+mn-lt"/>
              </a:defRPr>
            </a:lvl5pPr>
          </a:lstStyle>
          <a:p>
            <a:pPr lvl="0"/>
            <a:r>
              <a:rPr lang="en-US" dirty="0"/>
              <a:t>Optional Subhead here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609234" y="1894325"/>
            <a:ext cx="5102453" cy="380411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387182" y="1894325"/>
            <a:ext cx="5102453" cy="380411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6953789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83466" y="1908314"/>
            <a:ext cx="10972431" cy="280946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733" i="0" baseline="0">
                <a:latin typeface="+mj-lt"/>
              </a:defRPr>
            </a:lvl1pPr>
            <a:lvl2pPr marL="306908" indent="0">
              <a:buNone/>
              <a:defRPr>
                <a:latin typeface="+mn-lt"/>
              </a:defRPr>
            </a:lvl2pPr>
            <a:lvl3pPr marL="687899" indent="0">
              <a:buNone/>
              <a:defRPr>
                <a:latin typeface="+mn-lt"/>
              </a:defRPr>
            </a:lvl3pPr>
            <a:lvl4pPr marL="1066773" indent="0">
              <a:buNone/>
              <a:defRPr>
                <a:latin typeface="+mn-lt"/>
              </a:defRPr>
            </a:lvl4pPr>
            <a:lvl5pPr marL="1447764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This page is an option should you wish to utilize a quote as a stand-alone slide within your presentation. The rest is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96899" y="4929105"/>
            <a:ext cx="8685277" cy="5739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Author’s Name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62608" y="2"/>
            <a:ext cx="1431235" cy="1577005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rgbClr val="90BD3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579503" y="0"/>
            <a:ext cx="1590260" cy="283154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400" b="1" i="0" dirty="0">
                <a:solidFill>
                  <a:schemeClr val="bg2"/>
                </a:solidFill>
                <a:latin typeface="+mn-lt"/>
              </a:rPr>
              <a:t>“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96899" y="5307937"/>
            <a:ext cx="8685277" cy="58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667"/>
              </a:lnSpc>
              <a:buNone/>
              <a:defRPr sz="2400" b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Position Title</a:t>
            </a:r>
          </a:p>
        </p:txBody>
      </p:sp>
    </p:spTree>
    <p:extLst>
      <p:ext uri="{BB962C8B-B14F-4D97-AF65-F5344CB8AC3E}">
        <p14:creationId xmlns:p14="http://schemas.microsoft.com/office/powerpoint/2010/main" val="37247789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–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83466" y="1908314"/>
            <a:ext cx="10972431" cy="280946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733" i="0" baseline="0">
                <a:latin typeface="+mj-lt"/>
              </a:defRPr>
            </a:lvl1pPr>
            <a:lvl2pPr marL="306908" indent="0">
              <a:buNone/>
              <a:defRPr>
                <a:latin typeface="+mn-lt"/>
              </a:defRPr>
            </a:lvl2pPr>
            <a:lvl3pPr marL="687899" indent="0">
              <a:buNone/>
              <a:defRPr>
                <a:latin typeface="+mn-lt"/>
              </a:defRPr>
            </a:lvl3pPr>
            <a:lvl4pPr marL="1066773" indent="0">
              <a:buNone/>
              <a:defRPr>
                <a:latin typeface="+mn-lt"/>
              </a:defRPr>
            </a:lvl4pPr>
            <a:lvl5pPr marL="1447764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This page is an option should you wish to utilize a quote as a stand-alone slide within your presentation. The rest is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62608" y="2"/>
            <a:ext cx="1431235" cy="1577005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rgbClr val="90BD3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579503" y="0"/>
            <a:ext cx="1590260" cy="283154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400" b="1" i="0" dirty="0">
                <a:solidFill>
                  <a:schemeClr val="bg2"/>
                </a:solidFill>
                <a:latin typeface="+mn-lt"/>
              </a:rPr>
              <a:t>“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96899" y="4929105"/>
            <a:ext cx="8685277" cy="5739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Author’s Name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96899" y="5307937"/>
            <a:ext cx="8685277" cy="58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667"/>
              </a:lnSpc>
              <a:buNone/>
              <a:defRPr sz="2400" b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Position Title</a:t>
            </a:r>
          </a:p>
        </p:txBody>
      </p:sp>
    </p:spTree>
    <p:extLst>
      <p:ext uri="{BB962C8B-B14F-4D97-AF65-F5344CB8AC3E}">
        <p14:creationId xmlns:p14="http://schemas.microsoft.com/office/powerpoint/2010/main" val="42575728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83466" y="1908314"/>
            <a:ext cx="10972431" cy="280946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733" i="0" baseline="0">
                <a:latin typeface="+mj-lt"/>
              </a:defRPr>
            </a:lvl1pPr>
            <a:lvl2pPr marL="306908" indent="0">
              <a:buNone/>
              <a:defRPr>
                <a:latin typeface="+mn-lt"/>
              </a:defRPr>
            </a:lvl2pPr>
            <a:lvl3pPr marL="687899" indent="0">
              <a:buNone/>
              <a:defRPr>
                <a:latin typeface="+mn-lt"/>
              </a:defRPr>
            </a:lvl3pPr>
            <a:lvl4pPr marL="1066773" indent="0">
              <a:buNone/>
              <a:defRPr>
                <a:latin typeface="+mn-lt"/>
              </a:defRPr>
            </a:lvl4pPr>
            <a:lvl5pPr marL="1447764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This page is an option should you wish to utilize a quote as a stand-alone slide within your presentation. The rest is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.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62608" y="2"/>
            <a:ext cx="1431235" cy="1577005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rgbClr val="90BD3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579503" y="0"/>
            <a:ext cx="1590260" cy="283154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400" b="1" i="0" dirty="0">
                <a:solidFill>
                  <a:schemeClr val="bg2"/>
                </a:solidFill>
                <a:latin typeface="+mn-lt"/>
              </a:rPr>
              <a:t>“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96899" y="4929105"/>
            <a:ext cx="8685277" cy="5739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Author’s Name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96899" y="5307937"/>
            <a:ext cx="8685277" cy="587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667"/>
              </a:lnSpc>
              <a:buNone/>
              <a:defRPr sz="2400" b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Position Title</a:t>
            </a:r>
          </a:p>
        </p:txBody>
      </p:sp>
    </p:spTree>
    <p:extLst>
      <p:ext uri="{BB962C8B-B14F-4D97-AF65-F5344CB8AC3E}">
        <p14:creationId xmlns:p14="http://schemas.microsoft.com/office/powerpoint/2010/main" val="240041055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1" y="2363625"/>
            <a:ext cx="9402305" cy="1881809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2559252"/>
            <a:ext cx="8580549" cy="1477195"/>
          </a:xfrm>
        </p:spPr>
        <p:txBody>
          <a:bodyPr anchor="ctr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 Here</a:t>
            </a:r>
          </a:p>
        </p:txBody>
      </p:sp>
    </p:spTree>
    <p:extLst>
      <p:ext uri="{BB962C8B-B14F-4D97-AF65-F5344CB8AC3E}">
        <p14:creationId xmlns:p14="http://schemas.microsoft.com/office/powerpoint/2010/main" val="33308766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" y="2363625"/>
            <a:ext cx="9402305" cy="1881809"/>
          </a:xfrm>
          <a:prstGeom prst="rect">
            <a:avLst/>
          </a:prstGeom>
          <a:solidFill>
            <a:srgbClr val="18A3AC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2559252"/>
            <a:ext cx="8580549" cy="1477195"/>
          </a:xfrm>
        </p:spPr>
        <p:txBody>
          <a:bodyPr anchor="ctr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 Here</a:t>
            </a:r>
          </a:p>
        </p:txBody>
      </p:sp>
    </p:spTree>
    <p:extLst>
      <p:ext uri="{BB962C8B-B14F-4D97-AF65-F5344CB8AC3E}">
        <p14:creationId xmlns:p14="http://schemas.microsoft.com/office/powerpoint/2010/main" val="280072266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" y="2363625"/>
            <a:ext cx="9402305" cy="1881809"/>
          </a:xfrm>
          <a:prstGeom prst="rect">
            <a:avLst/>
          </a:prstGeom>
          <a:solidFill>
            <a:srgbClr val="90BD31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2559252"/>
            <a:ext cx="8580549" cy="1477195"/>
          </a:xfrm>
        </p:spPr>
        <p:txBody>
          <a:bodyPr anchor="ctr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 Here</a:t>
            </a:r>
          </a:p>
        </p:txBody>
      </p:sp>
    </p:spTree>
    <p:extLst>
      <p:ext uri="{BB962C8B-B14F-4D97-AF65-F5344CB8AC3E}">
        <p14:creationId xmlns:p14="http://schemas.microsoft.com/office/powerpoint/2010/main" val="4026297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3468-DB36-684C-96AE-6404CFA9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7513F-60C6-484E-8DEA-756A135FA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F904D-2C8D-034A-B80B-4ADE272D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6D5D3-5976-3F45-BB22-E6BB9017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AB7B9-8603-B844-BFF5-3C8540D1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7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" y="2363625"/>
            <a:ext cx="9402305" cy="1881809"/>
          </a:xfrm>
          <a:prstGeom prst="rect">
            <a:avLst/>
          </a:prstGeom>
          <a:solidFill>
            <a:srgbClr val="F26D04"/>
          </a:solidFill>
          <a:ln w="1905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2133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itle 15"/>
          <p:cNvSpPr>
            <a:spLocks noGrp="1"/>
          </p:cNvSpPr>
          <p:nvPr>
            <p:ph type="title" hasCustomPrompt="1"/>
          </p:nvPr>
        </p:nvSpPr>
        <p:spPr>
          <a:xfrm>
            <a:off x="604780" y="2559252"/>
            <a:ext cx="8580549" cy="1477195"/>
          </a:xfrm>
        </p:spPr>
        <p:txBody>
          <a:bodyPr anchor="ctr"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 Here</a:t>
            </a:r>
          </a:p>
        </p:txBody>
      </p:sp>
    </p:spTree>
    <p:extLst>
      <p:ext uri="{BB962C8B-B14F-4D97-AF65-F5344CB8AC3E}">
        <p14:creationId xmlns:p14="http://schemas.microsoft.com/office/powerpoint/2010/main" val="215212735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with logo_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invGray">
          <a:xfrm>
            <a:off x="5153580" y="2710217"/>
            <a:ext cx="2094721" cy="136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14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with logo_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284" y="2513067"/>
            <a:ext cx="1832365" cy="18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11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– Researc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9440" y="2687339"/>
            <a:ext cx="2153920" cy="2153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9440" y="0"/>
            <a:ext cx="3992560" cy="2687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1932"/>
            <a:ext cx="8199440" cy="500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5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– Educ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1752" y="2687339"/>
            <a:ext cx="2153920" cy="2153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675671" cy="26873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5672" y="1676401"/>
            <a:ext cx="8516328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71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– Patient Ca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6893" y="2687339"/>
            <a:ext cx="2153920" cy="2153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1" y="0"/>
            <a:ext cx="3680812" cy="26873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5672" y="1676401"/>
            <a:ext cx="8516328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23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835F-27FA-5C4E-B9B1-6E8BCDC38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68ACE-BE24-7649-827A-6FA110731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7482-9F3D-F84A-9EB9-E20E0BD5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2167-8811-434F-A92E-FCD7829DA7CB}" type="datetime1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7CDFC-98AB-AC42-A19A-77A15D7B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52A75-F5DE-914E-9035-422FC25A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93C-42E9-7A47-A707-A40C22FB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943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8B64C-59C5-4B43-A181-0C6D2461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E3D8-06A1-5448-8966-288515773649}" type="datetime1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9F1F9-760B-0342-B8ED-28068739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3F6CB-0E75-5A49-8914-143C33EC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93C-42E9-7A47-A707-A40C22FB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273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132C-F38E-274C-8F7F-528457CE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492C5-DCAF-8C49-BD8C-E1908C0D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35FF0-DE4F-CE4F-9361-A64C8A32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D520F-BCD2-FA49-9EBE-0E0FC60B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F733-F892-8447-BC73-CE38605E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4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7397-8FE1-7247-B711-C498CB06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4586-5C34-CD49-AC52-45F909760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2D469-D0A3-B94A-B3A5-22849B556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4A2D1-82D6-E54C-985D-93251C8B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FC160-F3F4-3747-BC10-CA63A879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095CD-C5FA-AB4E-A145-FAB49471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1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C0A7-35B4-5849-89A7-DC837BE5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80F06-F144-024B-843A-779ADFB66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A63DE-106E-0E48-87B7-5D28DB8B1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47B0D-F675-1545-87D0-CB232F7BB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85922-F19D-B548-8F4E-594EA9C4F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99483-C439-EB4F-A28E-9A94F2DD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AD55B-96D1-6D49-8D5D-54D752DF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FAAFA-237E-EB45-A271-0C2E1C0E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8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9256-BC73-FC48-B5EA-79E7B074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D0EF3-152B-BA46-9696-1BBD4B74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4F746-7004-BE4A-8B4E-A408C9C2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FB101-6E54-2343-873B-95C3B185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6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12608-C0F2-2643-961E-757C12BB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7D951-F4D4-6C48-96CE-E10EC87A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45398-1BE5-B84F-BE8A-73C37D37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4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4864-DEF7-E045-AD2B-A3A971C5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709A-1BA2-4149-A424-B54AB293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DC2B4-A655-F846-80F0-67AE3C61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D6156-F984-6644-919D-A7B9EF95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185AB-B37D-8A43-A7E2-C49534C0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F8192-85AA-1448-9862-2B279D16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3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BB51-ADD1-894E-8D00-20BACE5A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9BD4E-6022-0E4A-9D2B-2FD8CC2EA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E319B-1DA9-094D-97FB-62D3B1048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0F60A-0D7E-C14C-A6B4-D248D392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77E-53ED-FE4D-83F9-4165E39010D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FC7A5-2FAF-994C-B8EF-754F2D9E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60350-8AB7-7B4B-BBDC-C403555B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B83D8-3862-3B4F-B78C-6D9FE413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82B5-1E8A-0441-B89F-A34D0B92B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BD84-F7B1-234A-8ADD-4C6E14DD3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377E-53ED-FE4D-83F9-4165E39010D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FBA78-4B80-6D4E-BAA7-0F0C2AA2D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E6F85-B1A9-3140-A133-5436DC05B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1C075-7610-A544-99C6-586F0A3F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4780" y="425001"/>
            <a:ext cx="10898107" cy="611449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dirty="0"/>
              <a:t>Slide Title Here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0867" y="6470129"/>
            <a:ext cx="5747876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933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UCSF | Health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62808" y="6453505"/>
            <a:ext cx="32808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933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86834" y="6250080"/>
            <a:ext cx="11218333" cy="0"/>
          </a:xfrm>
          <a:prstGeom prst="line">
            <a:avLst/>
          </a:prstGeom>
          <a:noFill/>
          <a:ln w="3175" cap="flat">
            <a:solidFill>
              <a:srgbClr val="05204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/>
          <p:cNvCxnSpPr/>
          <p:nvPr userDrawn="1"/>
        </p:nvCxnSpPr>
        <p:spPr>
          <a:xfrm>
            <a:off x="370417" y="6250080"/>
            <a:ext cx="11460480" cy="0"/>
          </a:xfrm>
          <a:prstGeom prst="line">
            <a:avLst/>
          </a:prstGeom>
          <a:noFill/>
          <a:ln w="31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Freeform 77"/>
          <p:cNvSpPr>
            <a:spLocks/>
          </p:cNvSpPr>
          <p:nvPr userDrawn="1"/>
        </p:nvSpPr>
        <p:spPr bwMode="auto">
          <a:xfrm>
            <a:off x="11190818" y="6400800"/>
            <a:ext cx="641349" cy="308099"/>
          </a:xfrm>
          <a:custGeom>
            <a:avLst/>
            <a:gdLst>
              <a:gd name="T0" fmla="*/ 350 w 350"/>
              <a:gd name="T1" fmla="*/ 52 h 168"/>
              <a:gd name="T2" fmla="*/ 270 w 350"/>
              <a:gd name="T3" fmla="*/ 130 h 168"/>
              <a:gd name="T4" fmla="*/ 240 w 350"/>
              <a:gd name="T5" fmla="*/ 100 h 168"/>
              <a:gd name="T6" fmla="*/ 205 w 350"/>
              <a:gd name="T7" fmla="*/ 91 h 168"/>
              <a:gd name="T8" fmla="*/ 201 w 350"/>
              <a:gd name="T9" fmla="*/ 86 h 168"/>
              <a:gd name="T10" fmla="*/ 200 w 350"/>
              <a:gd name="T11" fmla="*/ 82 h 168"/>
              <a:gd name="T12" fmla="*/ 203 w 350"/>
              <a:gd name="T13" fmla="*/ 73 h 168"/>
              <a:gd name="T14" fmla="*/ 203 w 350"/>
              <a:gd name="T15" fmla="*/ 73 h 168"/>
              <a:gd name="T16" fmla="*/ 205 w 350"/>
              <a:gd name="T17" fmla="*/ 72 h 168"/>
              <a:gd name="T18" fmla="*/ 234 w 350"/>
              <a:gd name="T19" fmla="*/ 71 h 168"/>
              <a:gd name="T20" fmla="*/ 266 w 350"/>
              <a:gd name="T21" fmla="*/ 85 h 168"/>
              <a:gd name="T22" fmla="*/ 222 w 350"/>
              <a:gd name="T23" fmla="*/ 48 h 168"/>
              <a:gd name="T24" fmla="*/ 179 w 350"/>
              <a:gd name="T25" fmla="*/ 73 h 168"/>
              <a:gd name="T26" fmla="*/ 178 w 350"/>
              <a:gd name="T27" fmla="*/ 76 h 168"/>
              <a:gd name="T28" fmla="*/ 122 w 350"/>
              <a:gd name="T29" fmla="*/ 60 h 168"/>
              <a:gd name="T30" fmla="*/ 178 w 350"/>
              <a:gd name="T31" fmla="*/ 41 h 168"/>
              <a:gd name="T32" fmla="*/ 153 w 350"/>
              <a:gd name="T33" fmla="*/ 0 h 168"/>
              <a:gd name="T34" fmla="*/ 97 w 350"/>
              <a:gd name="T35" fmla="*/ 2 h 168"/>
              <a:gd name="T36" fmla="*/ 72 w 350"/>
              <a:gd name="T37" fmla="*/ 73 h 168"/>
              <a:gd name="T38" fmla="*/ 25 w 350"/>
              <a:gd name="T39" fmla="*/ 73 h 168"/>
              <a:gd name="T40" fmla="*/ 0 w 350"/>
              <a:gd name="T41" fmla="*/ 2 h 168"/>
              <a:gd name="T42" fmla="*/ 48 w 350"/>
              <a:gd name="T43" fmla="*/ 119 h 168"/>
              <a:gd name="T44" fmla="*/ 97 w 350"/>
              <a:gd name="T45" fmla="*/ 64 h 168"/>
              <a:gd name="T46" fmla="*/ 187 w 350"/>
              <a:gd name="T47" fmla="*/ 107 h 168"/>
              <a:gd name="T48" fmla="*/ 214 w 350"/>
              <a:gd name="T49" fmla="*/ 117 h 168"/>
              <a:gd name="T50" fmla="*/ 242 w 350"/>
              <a:gd name="T51" fmla="*/ 125 h 168"/>
              <a:gd name="T52" fmla="*/ 237 w 350"/>
              <a:gd name="T53" fmla="*/ 147 h 168"/>
              <a:gd name="T54" fmla="*/ 203 w 350"/>
              <a:gd name="T55" fmla="*/ 141 h 168"/>
              <a:gd name="T56" fmla="*/ 176 w 350"/>
              <a:gd name="T57" fmla="*/ 130 h 168"/>
              <a:gd name="T58" fmla="*/ 224 w 350"/>
              <a:gd name="T59" fmla="*/ 168 h 168"/>
              <a:gd name="T60" fmla="*/ 270 w 350"/>
              <a:gd name="T61" fmla="*/ 134 h 168"/>
              <a:gd name="T62" fmla="*/ 295 w 350"/>
              <a:gd name="T63" fmla="*/ 166 h 168"/>
              <a:gd name="T64" fmla="*/ 343 w 350"/>
              <a:gd name="T65" fmla="*/ 119 h 168"/>
              <a:gd name="T66" fmla="*/ 295 w 350"/>
              <a:gd name="T67" fmla="*/ 99 h 168"/>
              <a:gd name="T68" fmla="*/ 350 w 350"/>
              <a:gd name="T69" fmla="*/ 73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168">
                <a:moveTo>
                  <a:pt x="350" y="73"/>
                </a:moveTo>
                <a:cubicBezTo>
                  <a:pt x="350" y="52"/>
                  <a:pt x="350" y="52"/>
                  <a:pt x="350" y="52"/>
                </a:cubicBezTo>
                <a:cubicBezTo>
                  <a:pt x="270" y="52"/>
                  <a:pt x="270" y="52"/>
                  <a:pt x="270" y="52"/>
                </a:cubicBezTo>
                <a:cubicBezTo>
                  <a:pt x="270" y="130"/>
                  <a:pt x="270" y="130"/>
                  <a:pt x="270" y="130"/>
                </a:cubicBezTo>
                <a:cubicBezTo>
                  <a:pt x="269" y="121"/>
                  <a:pt x="266" y="114"/>
                  <a:pt x="260" y="109"/>
                </a:cubicBezTo>
                <a:cubicBezTo>
                  <a:pt x="255" y="105"/>
                  <a:pt x="249" y="102"/>
                  <a:pt x="240" y="100"/>
                </a:cubicBezTo>
                <a:cubicBezTo>
                  <a:pt x="220" y="96"/>
                  <a:pt x="220" y="96"/>
                  <a:pt x="220" y="96"/>
                </a:cubicBezTo>
                <a:cubicBezTo>
                  <a:pt x="213" y="94"/>
                  <a:pt x="208" y="92"/>
                  <a:pt x="205" y="91"/>
                </a:cubicBezTo>
                <a:cubicBezTo>
                  <a:pt x="203" y="90"/>
                  <a:pt x="201" y="88"/>
                  <a:pt x="201" y="86"/>
                </a:cubicBezTo>
                <a:cubicBezTo>
                  <a:pt x="201" y="86"/>
                  <a:pt x="201" y="86"/>
                  <a:pt x="201" y="86"/>
                </a:cubicBezTo>
                <a:cubicBezTo>
                  <a:pt x="201" y="86"/>
                  <a:pt x="201" y="86"/>
                  <a:pt x="201" y="86"/>
                </a:cubicBezTo>
                <a:cubicBezTo>
                  <a:pt x="200" y="85"/>
                  <a:pt x="200" y="83"/>
                  <a:pt x="200" y="82"/>
                </a:cubicBezTo>
                <a:cubicBezTo>
                  <a:pt x="200" y="78"/>
                  <a:pt x="201" y="75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4" y="72"/>
                  <a:pt x="205" y="72"/>
                  <a:pt x="205" y="72"/>
                </a:cubicBezTo>
                <a:cubicBezTo>
                  <a:pt x="209" y="69"/>
                  <a:pt x="214" y="68"/>
                  <a:pt x="220" y="68"/>
                </a:cubicBezTo>
                <a:cubicBezTo>
                  <a:pt x="226" y="68"/>
                  <a:pt x="231" y="69"/>
                  <a:pt x="234" y="71"/>
                </a:cubicBezTo>
                <a:cubicBezTo>
                  <a:pt x="240" y="74"/>
                  <a:pt x="243" y="78"/>
                  <a:pt x="243" y="85"/>
                </a:cubicBezTo>
                <a:cubicBezTo>
                  <a:pt x="266" y="85"/>
                  <a:pt x="266" y="85"/>
                  <a:pt x="266" y="85"/>
                </a:cubicBezTo>
                <a:cubicBezTo>
                  <a:pt x="266" y="73"/>
                  <a:pt x="261" y="64"/>
                  <a:pt x="253" y="58"/>
                </a:cubicBezTo>
                <a:cubicBezTo>
                  <a:pt x="244" y="51"/>
                  <a:pt x="234" y="48"/>
                  <a:pt x="222" y="48"/>
                </a:cubicBezTo>
                <a:cubicBezTo>
                  <a:pt x="207" y="48"/>
                  <a:pt x="196" y="52"/>
                  <a:pt x="189" y="58"/>
                </a:cubicBezTo>
                <a:cubicBezTo>
                  <a:pt x="184" y="62"/>
                  <a:pt x="181" y="67"/>
                  <a:pt x="179" y="73"/>
                </a:cubicBezTo>
                <a:cubicBezTo>
                  <a:pt x="179" y="73"/>
                  <a:pt x="179" y="73"/>
                  <a:pt x="179" y="73"/>
                </a:cubicBezTo>
                <a:cubicBezTo>
                  <a:pt x="179" y="74"/>
                  <a:pt x="179" y="75"/>
                  <a:pt x="178" y="76"/>
                </a:cubicBezTo>
                <a:cubicBezTo>
                  <a:pt x="176" y="89"/>
                  <a:pt x="167" y="98"/>
                  <a:pt x="153" y="98"/>
                </a:cubicBezTo>
                <a:cubicBezTo>
                  <a:pt x="131" y="98"/>
                  <a:pt x="122" y="79"/>
                  <a:pt x="122" y="60"/>
                </a:cubicBezTo>
                <a:cubicBezTo>
                  <a:pt x="122" y="40"/>
                  <a:pt x="131" y="21"/>
                  <a:pt x="153" y="21"/>
                </a:cubicBezTo>
                <a:cubicBezTo>
                  <a:pt x="166" y="21"/>
                  <a:pt x="176" y="29"/>
                  <a:pt x="178" y="41"/>
                </a:cubicBezTo>
                <a:cubicBezTo>
                  <a:pt x="202" y="41"/>
                  <a:pt x="202" y="41"/>
                  <a:pt x="202" y="41"/>
                </a:cubicBezTo>
                <a:cubicBezTo>
                  <a:pt x="199" y="14"/>
                  <a:pt x="178" y="0"/>
                  <a:pt x="153" y="0"/>
                </a:cubicBezTo>
                <a:cubicBezTo>
                  <a:pt x="119" y="0"/>
                  <a:pt x="99" y="24"/>
                  <a:pt x="97" y="55"/>
                </a:cubicBezTo>
                <a:cubicBezTo>
                  <a:pt x="97" y="2"/>
                  <a:pt x="97" y="2"/>
                  <a:pt x="97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90"/>
                  <a:pt x="66" y="98"/>
                  <a:pt x="48" y="98"/>
                </a:cubicBezTo>
                <a:cubicBezTo>
                  <a:pt x="28" y="98"/>
                  <a:pt x="25" y="86"/>
                  <a:pt x="25" y="73"/>
                </a:cubicBezTo>
                <a:cubicBezTo>
                  <a:pt x="25" y="2"/>
                  <a:pt x="25" y="2"/>
                  <a:pt x="25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04"/>
                  <a:pt x="18" y="119"/>
                  <a:pt x="48" y="119"/>
                </a:cubicBezTo>
                <a:cubicBezTo>
                  <a:pt x="79" y="119"/>
                  <a:pt x="97" y="104"/>
                  <a:pt x="97" y="73"/>
                </a:cubicBezTo>
                <a:cubicBezTo>
                  <a:pt x="97" y="64"/>
                  <a:pt x="97" y="64"/>
                  <a:pt x="97" y="64"/>
                </a:cubicBezTo>
                <a:cubicBezTo>
                  <a:pt x="99" y="95"/>
                  <a:pt x="119" y="119"/>
                  <a:pt x="153" y="119"/>
                </a:cubicBezTo>
                <a:cubicBezTo>
                  <a:pt x="167" y="119"/>
                  <a:pt x="179" y="115"/>
                  <a:pt x="187" y="107"/>
                </a:cubicBezTo>
                <a:cubicBezTo>
                  <a:pt x="188" y="107"/>
                  <a:pt x="189" y="108"/>
                  <a:pt x="189" y="108"/>
                </a:cubicBezTo>
                <a:cubicBezTo>
                  <a:pt x="194" y="111"/>
                  <a:pt x="202" y="114"/>
                  <a:pt x="214" y="117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34" y="121"/>
                  <a:pt x="239" y="123"/>
                  <a:pt x="242" y="125"/>
                </a:cubicBezTo>
                <a:cubicBezTo>
                  <a:pt x="245" y="127"/>
                  <a:pt x="247" y="130"/>
                  <a:pt x="247" y="133"/>
                </a:cubicBezTo>
                <a:cubicBezTo>
                  <a:pt x="247" y="140"/>
                  <a:pt x="244" y="144"/>
                  <a:pt x="237" y="147"/>
                </a:cubicBezTo>
                <a:cubicBezTo>
                  <a:pt x="233" y="148"/>
                  <a:pt x="229" y="148"/>
                  <a:pt x="223" y="148"/>
                </a:cubicBezTo>
                <a:cubicBezTo>
                  <a:pt x="213" y="148"/>
                  <a:pt x="207" y="146"/>
                  <a:pt x="203" y="141"/>
                </a:cubicBezTo>
                <a:cubicBezTo>
                  <a:pt x="201" y="139"/>
                  <a:pt x="199" y="135"/>
                  <a:pt x="198" y="130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176" y="142"/>
                  <a:pt x="180" y="151"/>
                  <a:pt x="189" y="158"/>
                </a:cubicBezTo>
                <a:cubicBezTo>
                  <a:pt x="197" y="164"/>
                  <a:pt x="209" y="168"/>
                  <a:pt x="224" y="168"/>
                </a:cubicBezTo>
                <a:cubicBezTo>
                  <a:pt x="239" y="168"/>
                  <a:pt x="250" y="164"/>
                  <a:pt x="258" y="158"/>
                </a:cubicBezTo>
                <a:cubicBezTo>
                  <a:pt x="265" y="151"/>
                  <a:pt x="269" y="143"/>
                  <a:pt x="270" y="134"/>
                </a:cubicBezTo>
                <a:cubicBezTo>
                  <a:pt x="270" y="166"/>
                  <a:pt x="270" y="166"/>
                  <a:pt x="270" y="166"/>
                </a:cubicBezTo>
                <a:cubicBezTo>
                  <a:pt x="295" y="166"/>
                  <a:pt x="295" y="166"/>
                  <a:pt x="295" y="166"/>
                </a:cubicBezTo>
                <a:cubicBezTo>
                  <a:pt x="295" y="119"/>
                  <a:pt x="295" y="119"/>
                  <a:pt x="295" y="119"/>
                </a:cubicBezTo>
                <a:cubicBezTo>
                  <a:pt x="343" y="119"/>
                  <a:pt x="343" y="119"/>
                  <a:pt x="343" y="119"/>
                </a:cubicBezTo>
                <a:cubicBezTo>
                  <a:pt x="343" y="99"/>
                  <a:pt x="343" y="99"/>
                  <a:pt x="343" y="99"/>
                </a:cubicBezTo>
                <a:cubicBezTo>
                  <a:pt x="295" y="99"/>
                  <a:pt x="295" y="99"/>
                  <a:pt x="295" y="99"/>
                </a:cubicBezTo>
                <a:cubicBezTo>
                  <a:pt x="295" y="73"/>
                  <a:pt x="295" y="73"/>
                  <a:pt x="295" y="73"/>
                </a:cubicBezTo>
                <a:lnTo>
                  <a:pt x="350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Text Placeholder 3"/>
          <p:cNvSpPr>
            <a:spLocks noGrp="1"/>
          </p:cNvSpPr>
          <p:nvPr>
            <p:ph type="body" idx="1"/>
          </p:nvPr>
        </p:nvSpPr>
        <p:spPr>
          <a:xfrm>
            <a:off x="612911" y="1868556"/>
            <a:ext cx="10850220" cy="3909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3261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</p:sldLayoutIdLst>
  <p:transition>
    <p:fade/>
  </p:transition>
  <p:hf hdr="0"/>
  <p:txStyles>
    <p:titleStyle>
      <a:lvl1pPr algn="l" defTabSz="1219170" rtl="0" eaLnBrk="1" latinLnBrk="0" hangingPunct="1">
        <a:lnSpc>
          <a:spcPct val="85000"/>
        </a:lnSpc>
        <a:spcBef>
          <a:spcPct val="0"/>
        </a:spcBef>
        <a:buNone/>
        <a:defRPr lang="en-US" sz="3733" b="0" kern="1200" cap="none" spc="0" baseline="0" dirty="0" smtClean="0">
          <a:solidFill>
            <a:schemeClr val="tx1"/>
          </a:solidFill>
          <a:latin typeface="+mj-lt"/>
          <a:ea typeface="+mj-ea"/>
          <a:cs typeface="Arial" pitchFamily="34" charset="0"/>
        </a:defRPr>
      </a:lvl1pPr>
    </p:titleStyle>
    <p:bodyStyle>
      <a:lvl1pPr marL="393690" indent="-393690" algn="l" defTabSz="853419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charset="2"/>
        <a:buChar char="§"/>
        <a:tabLst/>
        <a:defRPr lang="en-US" sz="2933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72565" indent="-378875" algn="l" defTabSz="853419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5">
            <a:lumMod val="50000"/>
          </a:schemeClr>
        </a:buClr>
        <a:buSzPct val="100000"/>
        <a:buFont typeface=".AppleSystemUIFont" charset="0"/>
        <a:buChar char="-"/>
        <a:tabLst/>
        <a:defRPr lang="en-US" sz="2667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075240" indent="-302676" algn="l" defTabSz="853419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charset="2"/>
        <a:buChar char="§"/>
        <a:tabLst/>
        <a:defRPr lang="en-US" sz="2400" b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-296326" algn="l" defTabSz="853419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5">
            <a:lumMod val="50000"/>
          </a:schemeClr>
        </a:buClr>
        <a:buSzPct val="100000"/>
        <a:buFont typeface=".AppleSystemUIFont" charset="0"/>
        <a:buChar char="-"/>
        <a:tabLst/>
        <a:defRPr lang="en-US" sz="2133" b="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750440" indent="-302676" algn="l" defTabSz="853419" rtl="0" eaLnBrk="1" latinLnBrk="0" hangingPunct="1">
        <a:lnSpc>
          <a:spcPct val="200000"/>
        </a:lnSpc>
        <a:spcBef>
          <a:spcPts val="0"/>
        </a:spcBef>
        <a:buClr>
          <a:srgbClr val="18A3AC"/>
        </a:buClr>
        <a:buSzPct val="80000"/>
        <a:buFont typeface="Wingdings" charset="2"/>
        <a:buChar char="§"/>
        <a:defRPr lang="en-US" sz="2667" b="0" kern="1200" dirty="0">
          <a:solidFill>
            <a:schemeClr val="tx1"/>
          </a:solidFill>
          <a:latin typeface="+mj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436E9B-FF7E-3441-AC26-0AFC77E5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1720A6-D800-C341-88A8-20599E78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93C-42E9-7A47-A707-A40C22FBC595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FDB38-0D67-6442-A0A7-9F88D380D6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2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DA18C-D50D-3B41-A36D-C7252ABE830D}"/>
              </a:ext>
            </a:extLst>
          </p:cNvPr>
          <p:cNvSpPr txBox="1"/>
          <p:nvPr/>
        </p:nvSpPr>
        <p:spPr>
          <a:xfrm>
            <a:off x="533807" y="1997839"/>
            <a:ext cx="108199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Welcome to: </a:t>
            </a:r>
          </a:p>
          <a:p>
            <a:r>
              <a:rPr lang="en-US" sz="4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Visualizing Multiple Dimensions </a:t>
            </a:r>
          </a:p>
          <a:p>
            <a:endParaRPr lang="en-US" sz="4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Fall </a:t>
            </a:r>
            <a:r>
              <a:rPr lang="en-US" sz="3200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FoR</a:t>
            </a:r>
            <a:r>
              <a:rPr lang="en-US" sz="32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Visualizations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135C6331-97C2-3642-2619-C91D87CAF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293" y="5705092"/>
            <a:ext cx="27305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2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6DFDDF-8E19-1946-901A-E0A837A28A81}"/>
              </a:ext>
            </a:extLst>
          </p:cNvPr>
          <p:cNvCxnSpPr>
            <a:cxnSpLocks/>
          </p:cNvCxnSpPr>
          <p:nvPr/>
        </p:nvCxnSpPr>
        <p:spPr>
          <a:xfrm>
            <a:off x="3733800" y="1953768"/>
            <a:ext cx="0" cy="2950464"/>
          </a:xfrm>
          <a:prstGeom prst="line">
            <a:avLst/>
          </a:prstGeom>
          <a:ln w="19050">
            <a:solidFill>
              <a:srgbClr val="051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F35013-AB02-AA42-83CD-5B6CE695A3A4}"/>
              </a:ext>
            </a:extLst>
          </p:cNvPr>
          <p:cNvGrpSpPr/>
          <p:nvPr/>
        </p:nvGrpSpPr>
        <p:grpSpPr>
          <a:xfrm>
            <a:off x="116196" y="2244108"/>
            <a:ext cx="3389004" cy="2041553"/>
            <a:chOff x="423742" y="1469456"/>
            <a:chExt cx="3389004" cy="2041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FFD85B-4EA8-F944-9BC5-51B5E77030FC}"/>
                </a:ext>
              </a:extLst>
            </p:cNvPr>
            <p:cNvSpPr txBox="1"/>
            <p:nvPr/>
          </p:nvSpPr>
          <p:spPr>
            <a:xfrm>
              <a:off x="455826" y="1469456"/>
              <a:ext cx="3356920" cy="1446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Knowledge Check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B54A8B-3E8E-3A49-A20E-4DF6F1980546}"/>
                </a:ext>
              </a:extLst>
            </p:cNvPr>
            <p:cNvSpPr txBox="1"/>
            <p:nvPr/>
          </p:nvSpPr>
          <p:spPr>
            <a:xfrm>
              <a:off x="423742" y="3090446"/>
              <a:ext cx="3356919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Correlation Coefficients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59D29C-EF02-4943-A493-FE34AB8A2AA6}"/>
              </a:ext>
            </a:extLst>
          </p:cNvPr>
          <p:cNvSpPr txBox="1"/>
          <p:nvPr/>
        </p:nvSpPr>
        <p:spPr>
          <a:xfrm>
            <a:off x="4191000" y="2239693"/>
            <a:ext cx="640079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112048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True or False: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112048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A correlation coefficient of -1 is a very weak correlation. </a:t>
            </a:r>
          </a:p>
        </p:txBody>
      </p:sp>
    </p:spTree>
    <p:extLst>
      <p:ext uri="{BB962C8B-B14F-4D97-AF65-F5344CB8AC3E}">
        <p14:creationId xmlns:p14="http://schemas.microsoft.com/office/powerpoint/2010/main" val="213858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6DFDDF-8E19-1946-901A-E0A837A28A81}"/>
              </a:ext>
            </a:extLst>
          </p:cNvPr>
          <p:cNvCxnSpPr>
            <a:cxnSpLocks/>
          </p:cNvCxnSpPr>
          <p:nvPr/>
        </p:nvCxnSpPr>
        <p:spPr>
          <a:xfrm>
            <a:off x="3733800" y="1953768"/>
            <a:ext cx="0" cy="2950464"/>
          </a:xfrm>
          <a:prstGeom prst="line">
            <a:avLst/>
          </a:prstGeom>
          <a:ln w="19050">
            <a:solidFill>
              <a:srgbClr val="051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F35013-AB02-AA42-83CD-5B6CE695A3A4}"/>
              </a:ext>
            </a:extLst>
          </p:cNvPr>
          <p:cNvGrpSpPr/>
          <p:nvPr/>
        </p:nvGrpSpPr>
        <p:grpSpPr>
          <a:xfrm>
            <a:off x="116196" y="2244108"/>
            <a:ext cx="3389004" cy="2041553"/>
            <a:chOff x="423742" y="1469456"/>
            <a:chExt cx="3389004" cy="2041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FFD85B-4EA8-F944-9BC5-51B5E77030FC}"/>
                </a:ext>
              </a:extLst>
            </p:cNvPr>
            <p:cNvSpPr txBox="1"/>
            <p:nvPr/>
          </p:nvSpPr>
          <p:spPr>
            <a:xfrm>
              <a:off x="455826" y="1469456"/>
              <a:ext cx="3356920" cy="1446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Knowledge Check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B54A8B-3E8E-3A49-A20E-4DF6F1980546}"/>
                </a:ext>
              </a:extLst>
            </p:cNvPr>
            <p:cNvSpPr txBox="1"/>
            <p:nvPr/>
          </p:nvSpPr>
          <p:spPr>
            <a:xfrm>
              <a:off x="423742" y="3090446"/>
              <a:ext cx="3356919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Correlation Coefficients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59D29C-EF02-4943-A493-FE34AB8A2AA6}"/>
              </a:ext>
            </a:extLst>
          </p:cNvPr>
          <p:cNvSpPr txBox="1"/>
          <p:nvPr/>
        </p:nvSpPr>
        <p:spPr>
          <a:xfrm>
            <a:off x="4191000" y="2239693"/>
            <a:ext cx="640079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112048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True or False: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112048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A correlation coefficient of -1 is a very weak correlation.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8C0C2F-9435-F7B7-B190-7B4307D7542E}"/>
              </a:ext>
            </a:extLst>
          </p:cNvPr>
          <p:cNvSpPr/>
          <p:nvPr/>
        </p:nvSpPr>
        <p:spPr>
          <a:xfrm>
            <a:off x="5143500" y="2239693"/>
            <a:ext cx="838200" cy="419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F0943-39BF-9BE7-4286-16FB9C74D75A}"/>
              </a:ext>
            </a:extLst>
          </p:cNvPr>
          <p:cNvSpPr txBox="1"/>
          <p:nvPr/>
        </p:nvSpPr>
        <p:spPr>
          <a:xfrm>
            <a:off x="4191000" y="3505200"/>
            <a:ext cx="5410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Correlation coefficients close to -1 or +1 are </a:t>
            </a:r>
            <a:r>
              <a:rPr lang="en-US" sz="2000" b="1" i="1" dirty="0"/>
              <a:t>strong</a:t>
            </a:r>
            <a:r>
              <a:rPr lang="en-US" sz="2000" i="1" dirty="0"/>
              <a:t> correlations. The sign (- or +) only indicates the </a:t>
            </a:r>
            <a:r>
              <a:rPr lang="en-US" sz="2000" b="1" i="1" dirty="0"/>
              <a:t>direction</a:t>
            </a:r>
            <a:r>
              <a:rPr lang="en-US" sz="2000" i="1" dirty="0"/>
              <a:t> of the correlation.</a:t>
            </a:r>
          </a:p>
        </p:txBody>
      </p:sp>
    </p:spTree>
    <p:extLst>
      <p:ext uri="{BB962C8B-B14F-4D97-AF65-F5344CB8AC3E}">
        <p14:creationId xmlns:p14="http://schemas.microsoft.com/office/powerpoint/2010/main" val="413410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6DFDDF-8E19-1946-901A-E0A837A28A81}"/>
              </a:ext>
            </a:extLst>
          </p:cNvPr>
          <p:cNvCxnSpPr>
            <a:cxnSpLocks/>
          </p:cNvCxnSpPr>
          <p:nvPr/>
        </p:nvCxnSpPr>
        <p:spPr>
          <a:xfrm>
            <a:off x="3733800" y="1953768"/>
            <a:ext cx="0" cy="2950464"/>
          </a:xfrm>
          <a:prstGeom prst="line">
            <a:avLst/>
          </a:prstGeom>
          <a:ln w="19050">
            <a:solidFill>
              <a:srgbClr val="051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F35013-AB02-AA42-83CD-5B6CE695A3A4}"/>
              </a:ext>
            </a:extLst>
          </p:cNvPr>
          <p:cNvGrpSpPr/>
          <p:nvPr/>
        </p:nvGrpSpPr>
        <p:grpSpPr>
          <a:xfrm>
            <a:off x="116196" y="2244108"/>
            <a:ext cx="3389004" cy="2041553"/>
            <a:chOff x="423742" y="1469456"/>
            <a:chExt cx="3389004" cy="2041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FFD85B-4EA8-F944-9BC5-51B5E77030FC}"/>
                </a:ext>
              </a:extLst>
            </p:cNvPr>
            <p:cNvSpPr txBox="1"/>
            <p:nvPr/>
          </p:nvSpPr>
          <p:spPr>
            <a:xfrm>
              <a:off x="455826" y="1469456"/>
              <a:ext cx="3356920" cy="1446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Knowledge Check 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B54A8B-3E8E-3A49-A20E-4DF6F1980546}"/>
                </a:ext>
              </a:extLst>
            </p:cNvPr>
            <p:cNvSpPr txBox="1"/>
            <p:nvPr/>
          </p:nvSpPr>
          <p:spPr>
            <a:xfrm>
              <a:off x="423742" y="3090446"/>
              <a:ext cx="3356919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Heatmap Clustering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59D29C-EF02-4943-A493-FE34AB8A2AA6}"/>
              </a:ext>
            </a:extLst>
          </p:cNvPr>
          <p:cNvSpPr txBox="1"/>
          <p:nvPr/>
        </p:nvSpPr>
        <p:spPr>
          <a:xfrm>
            <a:off x="4191000" y="2239693"/>
            <a:ext cx="640079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112048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True or False: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112048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You can pick out clusters of data from a heatmap based on visual patterns alone. </a:t>
            </a:r>
          </a:p>
        </p:txBody>
      </p:sp>
    </p:spTree>
    <p:extLst>
      <p:ext uri="{BB962C8B-B14F-4D97-AF65-F5344CB8AC3E}">
        <p14:creationId xmlns:p14="http://schemas.microsoft.com/office/powerpoint/2010/main" val="328824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6DFDDF-8E19-1946-901A-E0A837A28A81}"/>
              </a:ext>
            </a:extLst>
          </p:cNvPr>
          <p:cNvCxnSpPr>
            <a:cxnSpLocks/>
          </p:cNvCxnSpPr>
          <p:nvPr/>
        </p:nvCxnSpPr>
        <p:spPr>
          <a:xfrm>
            <a:off x="3733800" y="1953768"/>
            <a:ext cx="0" cy="2950464"/>
          </a:xfrm>
          <a:prstGeom prst="line">
            <a:avLst/>
          </a:prstGeom>
          <a:ln w="19050">
            <a:solidFill>
              <a:srgbClr val="051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F35013-AB02-AA42-83CD-5B6CE695A3A4}"/>
              </a:ext>
            </a:extLst>
          </p:cNvPr>
          <p:cNvGrpSpPr/>
          <p:nvPr/>
        </p:nvGrpSpPr>
        <p:grpSpPr>
          <a:xfrm>
            <a:off x="116196" y="2244108"/>
            <a:ext cx="3389004" cy="2041553"/>
            <a:chOff x="423742" y="1469456"/>
            <a:chExt cx="3389004" cy="2041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FFD85B-4EA8-F944-9BC5-51B5E77030FC}"/>
                </a:ext>
              </a:extLst>
            </p:cNvPr>
            <p:cNvSpPr txBox="1"/>
            <p:nvPr/>
          </p:nvSpPr>
          <p:spPr>
            <a:xfrm>
              <a:off x="455826" y="1469456"/>
              <a:ext cx="3356920" cy="1446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Knowledge Check 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B54A8B-3E8E-3A49-A20E-4DF6F1980546}"/>
                </a:ext>
              </a:extLst>
            </p:cNvPr>
            <p:cNvSpPr txBox="1"/>
            <p:nvPr/>
          </p:nvSpPr>
          <p:spPr>
            <a:xfrm>
              <a:off x="423742" y="3090446"/>
              <a:ext cx="3356919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Heatmap Clustering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59D29C-EF02-4943-A493-FE34AB8A2AA6}"/>
              </a:ext>
            </a:extLst>
          </p:cNvPr>
          <p:cNvSpPr txBox="1"/>
          <p:nvPr/>
        </p:nvSpPr>
        <p:spPr>
          <a:xfrm>
            <a:off x="4191000" y="2239693"/>
            <a:ext cx="640079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112048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True or False: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112048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You can pick out clusters of data from a heatmap based on visual patterns alone.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8E23F7-402C-94AF-6CC4-EBC656249020}"/>
              </a:ext>
            </a:extLst>
          </p:cNvPr>
          <p:cNvSpPr/>
          <p:nvPr/>
        </p:nvSpPr>
        <p:spPr>
          <a:xfrm>
            <a:off x="5143500" y="2239693"/>
            <a:ext cx="838200" cy="419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10E8B-01A2-1EEA-919D-82F6903F7433}"/>
              </a:ext>
            </a:extLst>
          </p:cNvPr>
          <p:cNvSpPr txBox="1"/>
          <p:nvPr/>
        </p:nvSpPr>
        <p:spPr>
          <a:xfrm>
            <a:off x="4191001" y="3505200"/>
            <a:ext cx="6324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You should always use a clustering statistics to help you identify patterns in your data.</a:t>
            </a:r>
          </a:p>
        </p:txBody>
      </p:sp>
    </p:spTree>
    <p:extLst>
      <p:ext uri="{BB962C8B-B14F-4D97-AF65-F5344CB8AC3E}">
        <p14:creationId xmlns:p14="http://schemas.microsoft.com/office/powerpoint/2010/main" val="167588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6DFDDF-8E19-1946-901A-E0A837A28A81}"/>
              </a:ext>
            </a:extLst>
          </p:cNvPr>
          <p:cNvCxnSpPr>
            <a:cxnSpLocks/>
          </p:cNvCxnSpPr>
          <p:nvPr/>
        </p:nvCxnSpPr>
        <p:spPr>
          <a:xfrm>
            <a:off x="3733800" y="1953768"/>
            <a:ext cx="0" cy="2950464"/>
          </a:xfrm>
          <a:prstGeom prst="line">
            <a:avLst/>
          </a:prstGeom>
          <a:ln w="19050">
            <a:solidFill>
              <a:srgbClr val="051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F35013-AB02-AA42-83CD-5B6CE695A3A4}"/>
              </a:ext>
            </a:extLst>
          </p:cNvPr>
          <p:cNvGrpSpPr/>
          <p:nvPr/>
        </p:nvGrpSpPr>
        <p:grpSpPr>
          <a:xfrm>
            <a:off x="116196" y="2244108"/>
            <a:ext cx="3389004" cy="2041553"/>
            <a:chOff x="423742" y="1469456"/>
            <a:chExt cx="3389004" cy="2041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FFD85B-4EA8-F944-9BC5-51B5E77030FC}"/>
                </a:ext>
              </a:extLst>
            </p:cNvPr>
            <p:cNvSpPr txBox="1"/>
            <p:nvPr/>
          </p:nvSpPr>
          <p:spPr>
            <a:xfrm>
              <a:off x="455826" y="1469456"/>
              <a:ext cx="3356920" cy="1446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Knowledge Check 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B54A8B-3E8E-3A49-A20E-4DF6F1980546}"/>
                </a:ext>
              </a:extLst>
            </p:cNvPr>
            <p:cNvSpPr txBox="1"/>
            <p:nvPr/>
          </p:nvSpPr>
          <p:spPr>
            <a:xfrm>
              <a:off x="423742" y="3090446"/>
              <a:ext cx="3356919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Dimension Reduction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59D29C-EF02-4943-A493-FE34AB8A2AA6}"/>
              </a:ext>
            </a:extLst>
          </p:cNvPr>
          <p:cNvSpPr txBox="1"/>
          <p:nvPr/>
        </p:nvSpPr>
        <p:spPr>
          <a:xfrm>
            <a:off x="4191000" y="2239693"/>
            <a:ext cx="640079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112048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True or False: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112048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Dimension reduction removes variables from your analysis. </a:t>
            </a:r>
          </a:p>
        </p:txBody>
      </p:sp>
    </p:spTree>
    <p:extLst>
      <p:ext uri="{BB962C8B-B14F-4D97-AF65-F5344CB8AC3E}">
        <p14:creationId xmlns:p14="http://schemas.microsoft.com/office/powerpoint/2010/main" val="184974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6DFDDF-8E19-1946-901A-E0A837A28A81}"/>
              </a:ext>
            </a:extLst>
          </p:cNvPr>
          <p:cNvCxnSpPr>
            <a:cxnSpLocks/>
          </p:cNvCxnSpPr>
          <p:nvPr/>
        </p:nvCxnSpPr>
        <p:spPr>
          <a:xfrm>
            <a:off x="3733800" y="1953768"/>
            <a:ext cx="0" cy="2950464"/>
          </a:xfrm>
          <a:prstGeom prst="line">
            <a:avLst/>
          </a:prstGeom>
          <a:ln w="19050">
            <a:solidFill>
              <a:srgbClr val="051F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F35013-AB02-AA42-83CD-5B6CE695A3A4}"/>
              </a:ext>
            </a:extLst>
          </p:cNvPr>
          <p:cNvGrpSpPr/>
          <p:nvPr/>
        </p:nvGrpSpPr>
        <p:grpSpPr>
          <a:xfrm>
            <a:off x="116196" y="2244108"/>
            <a:ext cx="3389004" cy="2041553"/>
            <a:chOff x="423742" y="1469456"/>
            <a:chExt cx="3389004" cy="2041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FFD85B-4EA8-F944-9BC5-51B5E77030FC}"/>
                </a:ext>
              </a:extLst>
            </p:cNvPr>
            <p:cNvSpPr txBox="1"/>
            <p:nvPr/>
          </p:nvSpPr>
          <p:spPr>
            <a:xfrm>
              <a:off x="455826" y="1469456"/>
              <a:ext cx="3356920" cy="1446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b="1" dirty="0">
                  <a:solidFill>
                    <a:srgbClr val="051F49"/>
                  </a:solidFill>
                  <a:latin typeface="Arial Nova" panose="020B05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Knowledge Check 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B54A8B-3E8E-3A49-A20E-4DF6F1980546}"/>
                </a:ext>
              </a:extLst>
            </p:cNvPr>
            <p:cNvSpPr txBox="1"/>
            <p:nvPr/>
          </p:nvSpPr>
          <p:spPr>
            <a:xfrm>
              <a:off x="423742" y="3090446"/>
              <a:ext cx="3356919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133" dirty="0">
                  <a:solidFill>
                    <a:srgbClr val="051F49"/>
                  </a:solidFill>
                  <a:latin typeface="Arial Nova Light" panose="020B0304020202020204" pitchFamily="34" charset="0"/>
                  <a:ea typeface="Helvetica Neue Light" panose="02000403000000020004" pitchFamily="2" charset="0"/>
                </a:rPr>
                <a:t>Dimension Reduction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59D29C-EF02-4943-A493-FE34AB8A2AA6}"/>
              </a:ext>
            </a:extLst>
          </p:cNvPr>
          <p:cNvSpPr txBox="1"/>
          <p:nvPr/>
        </p:nvSpPr>
        <p:spPr>
          <a:xfrm>
            <a:off x="4191000" y="2239693"/>
            <a:ext cx="640079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112048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True or False: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112048"/>
                </a:solidFill>
                <a:latin typeface="Arial Nova" panose="020B05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Dimension reduction removes variables from your analysis.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473DE6-5F8C-383F-2136-A2E5AB14448C}"/>
              </a:ext>
            </a:extLst>
          </p:cNvPr>
          <p:cNvSpPr/>
          <p:nvPr/>
        </p:nvSpPr>
        <p:spPr>
          <a:xfrm>
            <a:off x="5143500" y="2239693"/>
            <a:ext cx="838200" cy="419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6D4B8-79EF-DDD8-07C4-F4DE2A469EE4}"/>
              </a:ext>
            </a:extLst>
          </p:cNvPr>
          <p:cNvSpPr txBox="1"/>
          <p:nvPr/>
        </p:nvSpPr>
        <p:spPr>
          <a:xfrm>
            <a:off x="4191001" y="3505200"/>
            <a:ext cx="6324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Dimension reduction helps identify variables that provide similar information, which could be used to combine or reduce the number of variables. </a:t>
            </a:r>
          </a:p>
        </p:txBody>
      </p:sp>
    </p:spTree>
    <p:extLst>
      <p:ext uri="{BB962C8B-B14F-4D97-AF65-F5344CB8AC3E}">
        <p14:creationId xmlns:p14="http://schemas.microsoft.com/office/powerpoint/2010/main" val="247738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CSF Contemporary">
  <a:themeElements>
    <a:clrScheme name="UCSF Colors">
      <a:dk1>
        <a:srgbClr val="052049"/>
      </a:dk1>
      <a:lt1>
        <a:srgbClr val="FFFFFF"/>
      </a:lt1>
      <a:dk2>
        <a:srgbClr val="052049"/>
      </a:dk2>
      <a:lt2>
        <a:srgbClr val="FFFFFF"/>
      </a:lt2>
      <a:accent1>
        <a:srgbClr val="0093D0"/>
      </a:accent1>
      <a:accent2>
        <a:srgbClr val="18A3AC"/>
      </a:accent2>
      <a:accent3>
        <a:srgbClr val="9DC23B"/>
      </a:accent3>
      <a:accent4>
        <a:srgbClr val="F58024"/>
      </a:accent4>
      <a:accent5>
        <a:srgbClr val="C7CED1"/>
      </a:accent5>
      <a:accent6>
        <a:srgbClr val="716FB3"/>
      </a:accent6>
      <a:hlink>
        <a:srgbClr val="178CCB"/>
      </a:hlink>
      <a:folHlink>
        <a:srgbClr val="5F5F5F"/>
      </a:folHlink>
    </a:clrScheme>
    <a:fontScheme name="UCSF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 algn="ctr">
          <a:noFill/>
          <a:miter lim="800000"/>
          <a:headEnd/>
          <a:tailEnd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  <a:headEnd/>
          <a:tailEnd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3_UCSF-16x9-FontA_test2" id="{24DA3907-1B0C-0B4F-8531-D21433304D1E}" vid="{5AF78529-A89B-1E41-BE10-0E2BEF66F84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Macintosh PowerPoint</Application>
  <PresentationFormat>Widescreen</PresentationFormat>
  <Paragraphs>35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.AppleSystemUIFont</vt:lpstr>
      <vt:lpstr>Arial</vt:lpstr>
      <vt:lpstr>Arial Nova</vt:lpstr>
      <vt:lpstr>Arial Nova Light</vt:lpstr>
      <vt:lpstr>Calibri</vt:lpstr>
      <vt:lpstr>Calibri Light</vt:lpstr>
      <vt:lpstr>Garamond</vt:lpstr>
      <vt:lpstr>Helvetica Neue</vt:lpstr>
      <vt:lpstr>Helvetica Neue Light</vt:lpstr>
      <vt:lpstr>Wingdings</vt:lpstr>
      <vt:lpstr>1_Office Theme</vt:lpstr>
      <vt:lpstr>UCSF Contemporary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2012-08-24T00:53:15Z</dcterms:created>
  <dcterms:modified xsi:type="dcterms:W3CDTF">2022-12-01T03:00:16Z</dcterms:modified>
</cp:coreProperties>
</file>