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8044FA-E4E9-42E9-B39E-A59CF896D434}">
  <a:tblStyle styleId="{6A8044FA-E4E9-42E9-B39E-A59CF896D4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112ca8d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112ca8d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112ca8d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112ca8d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6d69a8c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6d69a8c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1c8a72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1c8a72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703b32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703b32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6fbe84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6fbe84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1c7a02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1c7a02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1c7a025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1c7a025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1c7a025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1c7a025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e860201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e860201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e86020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e86020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18549e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18549e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1112175f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1112175f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1112175f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1112175f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112ca8d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112ca8d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112ca8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112ca8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112ca8d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112ca8d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112ca8d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112ca8d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i.org/10.1016/j.compbiomed.2024.109507" TargetMode="External"/><Relationship Id="rId4" Type="http://schemas.openxmlformats.org/officeDocument/2006/relationships/hyperlink" Target="https://doi.org/10.1038/s41597-022-0172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89325"/>
            <a:ext cx="8520600" cy="262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DermaMNIST CNN Multi-class classification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rPr lang="en" sz="1200">
                <a:solidFill>
                  <a:srgbClr val="212529"/>
                </a:solidFill>
                <a:latin typeface="Roboto"/>
                <a:ea typeface="Roboto"/>
                <a:cs typeface="Roboto"/>
                <a:sym typeface="Roboto"/>
              </a:rPr>
              <a:t>Team members: </a:t>
            </a:r>
            <a:r>
              <a:rPr lang="en" sz="1200">
                <a:latin typeface="Times New Roman"/>
                <a:ea typeface="Times New Roman"/>
                <a:cs typeface="Times New Roman"/>
                <a:sym typeface="Times New Roman"/>
              </a:rPr>
              <a:t>Samantha Chan, Jessica Ho, Seon Min Kim, Wenli Xie, Belinda Chen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32925" y="2565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Methods - Model Training</a:t>
            </a:r>
            <a:endParaRPr/>
          </a:p>
        </p:txBody>
      </p:sp>
      <p:sp>
        <p:nvSpPr>
          <p:cNvPr id="110" name="Google Shape;110;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Training loop steps:</a:t>
            </a:r>
            <a:endParaRPr b="1"/>
          </a:p>
          <a:p>
            <a:pPr indent="-342900" lvl="0" marL="457200" rtl="0" algn="l">
              <a:spcBef>
                <a:spcPts val="1200"/>
              </a:spcBef>
              <a:spcAft>
                <a:spcPts val="0"/>
              </a:spcAft>
              <a:buSzPts val="1800"/>
              <a:buAutoNum type="arabicPeriod"/>
            </a:pPr>
            <a:r>
              <a:rPr lang="en"/>
              <a:t>Input image batch and labels</a:t>
            </a:r>
            <a:endParaRPr/>
          </a:p>
          <a:p>
            <a:pPr indent="-342900" lvl="0" marL="457200" rtl="0" algn="l">
              <a:spcBef>
                <a:spcPts val="0"/>
              </a:spcBef>
              <a:spcAft>
                <a:spcPts val="0"/>
              </a:spcAft>
              <a:buSzPts val="1800"/>
              <a:buAutoNum type="arabicPeriod"/>
            </a:pPr>
            <a:r>
              <a:rPr lang="en"/>
              <a:t>Predict probabilities for each class using CNN</a:t>
            </a:r>
            <a:endParaRPr/>
          </a:p>
          <a:p>
            <a:pPr indent="-342900" lvl="0" marL="457200" rtl="0" algn="l">
              <a:spcBef>
                <a:spcPts val="0"/>
              </a:spcBef>
              <a:spcAft>
                <a:spcPts val="0"/>
              </a:spcAft>
              <a:buSzPts val="1800"/>
              <a:buAutoNum type="arabicPeriod"/>
            </a:pPr>
            <a:r>
              <a:rPr lang="en"/>
              <a:t>Compute loss</a:t>
            </a:r>
            <a:endParaRPr/>
          </a:p>
          <a:p>
            <a:pPr indent="-342900" lvl="0" marL="457200" rtl="0" algn="l">
              <a:spcBef>
                <a:spcPts val="0"/>
              </a:spcBef>
              <a:spcAft>
                <a:spcPts val="0"/>
              </a:spcAft>
              <a:buSzPts val="1800"/>
              <a:buAutoNum type="arabicPeriod"/>
            </a:pPr>
            <a:r>
              <a:rPr lang="en"/>
              <a:t>Backpropagate to calculate gradients</a:t>
            </a:r>
            <a:endParaRPr/>
          </a:p>
          <a:p>
            <a:pPr indent="-342900" lvl="0" marL="457200" rtl="0" algn="l">
              <a:spcBef>
                <a:spcPts val="0"/>
              </a:spcBef>
              <a:spcAft>
                <a:spcPts val="0"/>
              </a:spcAft>
              <a:buSzPts val="1800"/>
              <a:buAutoNum type="arabicPeriod"/>
            </a:pPr>
            <a:r>
              <a:rPr lang="en"/>
              <a:t>Update model weights</a:t>
            </a:r>
            <a:endParaRPr/>
          </a:p>
          <a:p>
            <a:pPr indent="-342900" lvl="0" marL="457200" rtl="0" algn="l">
              <a:spcBef>
                <a:spcPts val="0"/>
              </a:spcBef>
              <a:spcAft>
                <a:spcPts val="0"/>
              </a:spcAft>
              <a:buSzPts val="1800"/>
              <a:buAutoNum type="arabicPeriod"/>
            </a:pPr>
            <a:r>
              <a:rPr lang="en"/>
              <a:t>Reset gradients</a:t>
            </a:r>
            <a:endParaRPr/>
          </a:p>
        </p:txBody>
      </p:sp>
      <p:sp>
        <p:nvSpPr>
          <p:cNvPr id="111" name="Google Shape;111;p22"/>
          <p:cNvSpPr txBox="1"/>
          <p:nvPr/>
        </p:nvSpPr>
        <p:spPr>
          <a:xfrm>
            <a:off x="59975" y="1738850"/>
            <a:ext cx="4391100" cy="19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Model Training Hyperparameters</a:t>
            </a:r>
            <a:endParaRPr b="1" sz="1800">
              <a:solidFill>
                <a:schemeClr val="dk2"/>
              </a:solidFill>
            </a:endParaRPr>
          </a:p>
          <a:p>
            <a:pPr indent="-342900" lvl="0" marL="457200" rtl="0" algn="l">
              <a:spcBef>
                <a:spcPts val="1000"/>
              </a:spcBef>
              <a:spcAft>
                <a:spcPts val="0"/>
              </a:spcAft>
              <a:buClr>
                <a:schemeClr val="dk2"/>
              </a:buClr>
              <a:buSzPts val="1800"/>
              <a:buChar char="-"/>
            </a:pPr>
            <a:r>
              <a:rPr b="1" lang="en" sz="1800">
                <a:solidFill>
                  <a:schemeClr val="dk2"/>
                </a:solidFill>
              </a:rPr>
              <a:t>Number of Epochs:</a:t>
            </a:r>
            <a:r>
              <a:rPr lang="en" sz="1800">
                <a:solidFill>
                  <a:schemeClr val="dk2"/>
                </a:solidFill>
              </a:rPr>
              <a:t> 10 epochs</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Optimizer:</a:t>
            </a:r>
            <a:r>
              <a:rPr lang="en" sz="1800">
                <a:solidFill>
                  <a:schemeClr val="dk2"/>
                </a:solidFill>
              </a:rPr>
              <a:t> SGD</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Batch Size:</a:t>
            </a:r>
            <a:r>
              <a:rPr lang="en" sz="1800">
                <a:solidFill>
                  <a:schemeClr val="dk2"/>
                </a:solidFill>
              </a:rPr>
              <a:t> 100 samples per batch</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Learning Rate: </a:t>
            </a:r>
            <a:r>
              <a:rPr lang="en" sz="1800">
                <a:solidFill>
                  <a:schemeClr val="dk2"/>
                </a:solidFill>
              </a:rPr>
              <a:t>0.01</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Loss Function:</a:t>
            </a:r>
            <a:r>
              <a:rPr lang="en" sz="1800">
                <a:solidFill>
                  <a:schemeClr val="dk2"/>
                </a:solidFill>
              </a:rPr>
              <a:t> Cross-Entropy Loss</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Model Evaluation</a:t>
            </a:r>
            <a:endParaRPr/>
          </a:p>
        </p:txBody>
      </p:sp>
      <p:sp>
        <p:nvSpPr>
          <p:cNvPr id="117" name="Google Shape;117;p23"/>
          <p:cNvSpPr txBox="1"/>
          <p:nvPr>
            <p:ph idx="1" type="body"/>
          </p:nvPr>
        </p:nvSpPr>
        <p:spPr>
          <a:xfrm>
            <a:off x="311700" y="1152475"/>
            <a:ext cx="80328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Set model to evaluation mode to disable dropout and batch norm updates</a:t>
            </a:r>
            <a:endParaRPr sz="2100"/>
          </a:p>
          <a:p>
            <a:pPr indent="-361950" lvl="0" marL="457200" rtl="0" algn="l">
              <a:spcBef>
                <a:spcPts val="0"/>
              </a:spcBef>
              <a:spcAft>
                <a:spcPts val="0"/>
              </a:spcAft>
              <a:buSzPts val="2100"/>
              <a:buAutoNum type="arabicPeriod"/>
            </a:pPr>
            <a:r>
              <a:rPr lang="en" sz="2100"/>
              <a:t>Obtain model outputs of test images from trained CNN</a:t>
            </a:r>
            <a:endParaRPr sz="2100"/>
          </a:p>
          <a:p>
            <a:pPr indent="-361950" lvl="0" marL="457200" rtl="0" algn="l">
              <a:spcBef>
                <a:spcPts val="0"/>
              </a:spcBef>
              <a:spcAft>
                <a:spcPts val="0"/>
              </a:spcAft>
              <a:buSzPts val="2100"/>
              <a:buAutoNum type="arabicPeriod"/>
            </a:pPr>
            <a:r>
              <a:rPr lang="en" sz="2100"/>
              <a:t>Compare predicted probability vs. binary true label for each class</a:t>
            </a:r>
            <a:endParaRPr sz="2100"/>
          </a:p>
          <a:p>
            <a:pPr indent="-361950" lvl="0" marL="457200" rtl="0" algn="l">
              <a:spcBef>
                <a:spcPts val="0"/>
              </a:spcBef>
              <a:spcAft>
                <a:spcPts val="0"/>
              </a:spcAft>
              <a:buSzPts val="2100"/>
              <a:buAutoNum type="arabicPeriod"/>
            </a:pPr>
            <a:r>
              <a:rPr lang="en" sz="2100"/>
              <a:t>Average AUCs across all valid classes for final AUC metric</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Class Distribution</a:t>
            </a:r>
            <a:endParaRPr/>
          </a:p>
        </p:txBody>
      </p:sp>
      <p:sp>
        <p:nvSpPr>
          <p:cNvPr id="123" name="Google Shape;123;p24"/>
          <p:cNvSpPr txBox="1"/>
          <p:nvPr>
            <p:ph idx="1" type="body"/>
          </p:nvPr>
        </p:nvSpPr>
        <p:spPr>
          <a:xfrm>
            <a:off x="311700" y="1017725"/>
            <a:ext cx="49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dataset has large class imbalances</a:t>
            </a:r>
            <a:endParaRPr sz="1500"/>
          </a:p>
          <a:p>
            <a:pPr indent="-323850" lvl="0" marL="457200" rtl="0" algn="l">
              <a:spcBef>
                <a:spcPts val="0"/>
              </a:spcBef>
              <a:spcAft>
                <a:spcPts val="0"/>
              </a:spcAft>
              <a:buSzPts val="1500"/>
              <a:buChar char="-"/>
            </a:pPr>
            <a:r>
              <a:rPr lang="en" sz="1500"/>
              <a:t>Melanocytic nevi accounts for  ⅔ of the data</a:t>
            </a:r>
            <a:endParaRPr sz="1500"/>
          </a:p>
          <a:p>
            <a:pPr indent="-323850" lvl="0" marL="457200" rtl="0" algn="l">
              <a:spcBef>
                <a:spcPts val="0"/>
              </a:spcBef>
              <a:spcAft>
                <a:spcPts val="0"/>
              </a:spcAft>
              <a:buSzPts val="1500"/>
              <a:buChar char="-"/>
            </a:pPr>
            <a:r>
              <a:rPr lang="en" sz="1500"/>
              <a:t>Remaining classes are underrepresented, particularly dermatofibroma &amp; vascular lesions</a:t>
            </a:r>
            <a:endParaRPr sz="1500"/>
          </a:p>
          <a:p>
            <a:pPr indent="0" lvl="0" marL="0" rtl="0" algn="l">
              <a:spcBef>
                <a:spcPts val="0"/>
              </a:spcBef>
              <a:spcAft>
                <a:spcPts val="0"/>
              </a:spcAft>
              <a:buNone/>
            </a:pPr>
            <a:r>
              <a:rPr lang="en" sz="1500"/>
              <a:t>Impact on learning:</a:t>
            </a:r>
            <a:endParaRPr sz="1500"/>
          </a:p>
          <a:p>
            <a:pPr indent="-323850" lvl="0" marL="457200" rtl="0" algn="l">
              <a:spcBef>
                <a:spcPts val="0"/>
              </a:spcBef>
              <a:spcAft>
                <a:spcPts val="0"/>
              </a:spcAft>
              <a:buSzPts val="1500"/>
              <a:buChar char="-"/>
            </a:pPr>
            <a:r>
              <a:rPr lang="en" sz="1500"/>
              <a:t>Model is biased toward majority class predictions</a:t>
            </a:r>
            <a:endParaRPr sz="1500"/>
          </a:p>
          <a:p>
            <a:pPr indent="-323850" lvl="0" marL="457200" rtl="0" algn="l">
              <a:spcBef>
                <a:spcPts val="0"/>
              </a:spcBef>
              <a:spcAft>
                <a:spcPts val="0"/>
              </a:spcAft>
              <a:buSzPts val="1500"/>
              <a:buChar char="-"/>
            </a:pPr>
            <a:r>
              <a:rPr lang="en" sz="1500"/>
              <a:t>During training, the loss function is dominated by the majority class, making it harder for the model to learn features from minority classes</a:t>
            </a:r>
            <a:endParaRPr sz="1500"/>
          </a:p>
        </p:txBody>
      </p:sp>
      <p:pic>
        <p:nvPicPr>
          <p:cNvPr id="124" name="Google Shape;124;p24" title="7c2cce33-84da-49aa-abe7-c3a6b5f7e862.png"/>
          <p:cNvPicPr preferRelativeResize="0"/>
          <p:nvPr/>
        </p:nvPicPr>
        <p:blipFill>
          <a:blip r:embed="rId3">
            <a:alphaModFix/>
          </a:blip>
          <a:stretch>
            <a:fillRect/>
          </a:stretch>
        </p:blipFill>
        <p:spPr>
          <a:xfrm>
            <a:off x="5517056" y="941526"/>
            <a:ext cx="3315245" cy="3416401"/>
          </a:xfrm>
          <a:prstGeom prst="rect">
            <a:avLst/>
          </a:prstGeom>
          <a:noFill/>
          <a:ln>
            <a:noFill/>
          </a:ln>
        </p:spPr>
      </p:pic>
      <p:sp>
        <p:nvSpPr>
          <p:cNvPr id="125" name="Google Shape;125;p24"/>
          <p:cNvSpPr txBox="1"/>
          <p:nvPr/>
        </p:nvSpPr>
        <p:spPr>
          <a:xfrm>
            <a:off x="5570425" y="4357925"/>
            <a:ext cx="3573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Subset of skin lesion imaging data used to train model on multi-class classification</a:t>
            </a:r>
            <a:endParaRPr sz="1000">
              <a:solidFill>
                <a:schemeClr val="dk2"/>
              </a:solidFill>
            </a:endParaRPr>
          </a:p>
        </p:txBody>
      </p:sp>
      <p:grpSp>
        <p:nvGrpSpPr>
          <p:cNvPr id="126" name="Google Shape;126;p24"/>
          <p:cNvGrpSpPr/>
          <p:nvPr/>
        </p:nvGrpSpPr>
        <p:grpSpPr>
          <a:xfrm>
            <a:off x="524625" y="3586424"/>
            <a:ext cx="4314401" cy="1291800"/>
            <a:chOff x="311700" y="2018574"/>
            <a:chExt cx="4314401" cy="1291800"/>
          </a:xfrm>
        </p:grpSpPr>
        <p:pic>
          <p:nvPicPr>
            <p:cNvPr id="127" name="Google Shape;127;p24" title="Screenshot 2025-06-10 at 3.19.26 AM.png"/>
            <p:cNvPicPr preferRelativeResize="0"/>
            <p:nvPr/>
          </p:nvPicPr>
          <p:blipFill>
            <a:blip r:embed="rId4">
              <a:alphaModFix/>
            </a:blip>
            <a:stretch>
              <a:fillRect/>
            </a:stretch>
          </p:blipFill>
          <p:spPr>
            <a:xfrm>
              <a:off x="311700" y="2018574"/>
              <a:ext cx="4314401" cy="1291800"/>
            </a:xfrm>
            <a:prstGeom prst="rect">
              <a:avLst/>
            </a:prstGeom>
            <a:noFill/>
            <a:ln>
              <a:noFill/>
            </a:ln>
          </p:spPr>
        </p:pic>
        <p:sp>
          <p:nvSpPr>
            <p:cNvPr id="128" name="Google Shape;128;p24"/>
            <p:cNvSpPr/>
            <p:nvPr/>
          </p:nvSpPr>
          <p:spPr>
            <a:xfrm>
              <a:off x="2439600" y="2968175"/>
              <a:ext cx="2132400" cy="16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134" name="Google Shape;134;p25"/>
          <p:cNvSpPr txBox="1"/>
          <p:nvPr>
            <p:ph idx="1" type="body"/>
          </p:nvPr>
        </p:nvSpPr>
        <p:spPr>
          <a:xfrm>
            <a:off x="156900" y="849150"/>
            <a:ext cx="4415100" cy="405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Training loss trend show clear improvement over time (downward slope) → an indication that the model is successfully learning</a:t>
            </a:r>
            <a:endParaRPr sz="1400"/>
          </a:p>
          <a:p>
            <a:pPr indent="-317500" lvl="0" marL="457200" rtl="0" algn="l">
              <a:lnSpc>
                <a:spcPct val="115000"/>
              </a:lnSpc>
              <a:spcBef>
                <a:spcPts val="0"/>
              </a:spcBef>
              <a:spcAft>
                <a:spcPts val="0"/>
              </a:spcAft>
              <a:buSzPts val="1400"/>
              <a:buChar char="-"/>
            </a:pPr>
            <a:r>
              <a:rPr lang="en" sz="1400"/>
              <a:t>Model is able to discriminate fairly well between classes (</a:t>
            </a:r>
            <a:r>
              <a:rPr b="1" lang="en" sz="1400"/>
              <a:t>AUC: 0.838</a:t>
            </a:r>
            <a:r>
              <a:rPr lang="en" sz="1400"/>
              <a:t>) w/ an overall accuracy 0f 0.7</a:t>
            </a:r>
            <a:endParaRPr sz="1400"/>
          </a:p>
          <a:p>
            <a:pPr indent="-317500" lvl="0" marL="457200" rtl="0" algn="l">
              <a:lnSpc>
                <a:spcPct val="115000"/>
              </a:lnSpc>
              <a:spcBef>
                <a:spcPts val="0"/>
              </a:spcBef>
              <a:spcAft>
                <a:spcPts val="0"/>
              </a:spcAft>
              <a:buSzPts val="1400"/>
              <a:buChar char="-"/>
            </a:pPr>
            <a:r>
              <a:rPr lang="en" sz="1400"/>
              <a:t>As expected from the data imbalance, the model is </a:t>
            </a:r>
            <a:r>
              <a:rPr lang="en" sz="1400">
                <a:highlight>
                  <a:schemeClr val="lt2"/>
                </a:highlight>
              </a:rPr>
              <a:t>biased</a:t>
            </a:r>
            <a:r>
              <a:rPr lang="en" sz="1400"/>
              <a:t> → Analysis reveals that the model performs well on Melanocytic Nevi classes, but fails on underrepresented classes</a:t>
            </a:r>
            <a:endParaRPr sz="1400"/>
          </a:p>
          <a:p>
            <a:pPr indent="-317500" lvl="1" marL="914400" rtl="0" algn="l">
              <a:lnSpc>
                <a:spcPct val="115000"/>
              </a:lnSpc>
              <a:spcBef>
                <a:spcPts val="0"/>
              </a:spcBef>
              <a:spcAft>
                <a:spcPts val="0"/>
              </a:spcAft>
              <a:buSzPts val="1400"/>
              <a:buChar char="-"/>
            </a:pPr>
            <a:r>
              <a:rPr b="1" lang="en"/>
              <a:t>Melanocytic Nevi (67% of data): </a:t>
            </a:r>
            <a:r>
              <a:rPr lang="en"/>
              <a:t>High precision (0.74), very high recall (0.99)</a:t>
            </a:r>
            <a:endParaRPr/>
          </a:p>
          <a:p>
            <a:pPr indent="-317500" lvl="0" marL="914400" rtl="0" algn="l">
              <a:lnSpc>
                <a:spcPct val="115000"/>
              </a:lnSpc>
              <a:spcBef>
                <a:spcPts val="0"/>
              </a:spcBef>
              <a:spcAft>
                <a:spcPts val="0"/>
              </a:spcAft>
              <a:buSzPts val="1400"/>
              <a:buChar char="-"/>
            </a:pPr>
            <a:r>
              <a:rPr b="1" lang="en" sz="1400"/>
              <a:t>Melanoma &amp; Other Minority Classes: </a:t>
            </a:r>
            <a:r>
              <a:rPr lang="en" sz="1400"/>
              <a:t>Extremely low recall (Melanoma recall = 0.04), F1-scores of 0.00 for classes like actinic keratoses, dermatofibroma</a:t>
            </a:r>
            <a:br>
              <a:rPr lang="en" sz="1400"/>
            </a:br>
            <a:endParaRPr sz="1400"/>
          </a:p>
          <a:p>
            <a:pPr indent="0" lvl="0" marL="457200" rtl="0" algn="l">
              <a:lnSpc>
                <a:spcPct val="115000"/>
              </a:lnSpc>
              <a:spcBef>
                <a:spcPts val="1200"/>
              </a:spcBef>
              <a:spcAft>
                <a:spcPts val="1200"/>
              </a:spcAft>
              <a:buNone/>
            </a:pPr>
            <a:r>
              <a:t/>
            </a:r>
            <a:endParaRPr sz="1400"/>
          </a:p>
        </p:txBody>
      </p:sp>
      <p:pic>
        <p:nvPicPr>
          <p:cNvPr id="135" name="Google Shape;135;p25" title="bbef1578-c339-4d45-85f3-97457ecf0515.png"/>
          <p:cNvPicPr preferRelativeResize="0"/>
          <p:nvPr/>
        </p:nvPicPr>
        <p:blipFill>
          <a:blip r:embed="rId3">
            <a:alphaModFix/>
          </a:blip>
          <a:stretch>
            <a:fillRect/>
          </a:stretch>
        </p:blipFill>
        <p:spPr>
          <a:xfrm>
            <a:off x="5028225" y="241725"/>
            <a:ext cx="3676650" cy="2647950"/>
          </a:xfrm>
          <a:prstGeom prst="rect">
            <a:avLst/>
          </a:prstGeom>
          <a:noFill/>
          <a:ln>
            <a:noFill/>
          </a:ln>
        </p:spPr>
      </p:pic>
      <p:pic>
        <p:nvPicPr>
          <p:cNvPr id="136" name="Google Shape;136;p25" title="Screenshot 2025-06-10 at 8.34.56 AM.png"/>
          <p:cNvPicPr preferRelativeResize="0"/>
          <p:nvPr/>
        </p:nvPicPr>
        <p:blipFill>
          <a:blip r:embed="rId4">
            <a:alphaModFix/>
          </a:blip>
          <a:stretch>
            <a:fillRect/>
          </a:stretch>
        </p:blipFill>
        <p:spPr>
          <a:xfrm>
            <a:off x="4660775" y="3177374"/>
            <a:ext cx="4259151" cy="1557100"/>
          </a:xfrm>
          <a:prstGeom prst="rect">
            <a:avLst/>
          </a:prstGeom>
          <a:noFill/>
          <a:ln>
            <a:noFill/>
          </a:ln>
        </p:spPr>
      </p:pic>
      <p:sp>
        <p:nvSpPr>
          <p:cNvPr id="137" name="Google Shape;137;p25"/>
          <p:cNvSpPr/>
          <p:nvPr/>
        </p:nvSpPr>
        <p:spPr>
          <a:xfrm>
            <a:off x="6145775" y="3999475"/>
            <a:ext cx="2729400" cy="11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5"/>
          <p:cNvSpPr txBox="1"/>
          <p:nvPr/>
        </p:nvSpPr>
        <p:spPr>
          <a:xfrm>
            <a:off x="4887575" y="4829850"/>
            <a:ext cx="41661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(cont.)</a:t>
            </a:r>
            <a:endParaRPr/>
          </a:p>
        </p:txBody>
      </p:sp>
      <p:sp>
        <p:nvSpPr>
          <p:cNvPr id="144" name="Google Shape;144;p26"/>
          <p:cNvSpPr txBox="1"/>
          <p:nvPr>
            <p:ph idx="1" type="body"/>
          </p:nvPr>
        </p:nvSpPr>
        <p:spPr>
          <a:xfrm>
            <a:off x="4929900" y="325300"/>
            <a:ext cx="3974700" cy="439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This confusion matrix provides further insight into model performance:</a:t>
            </a:r>
            <a:endParaRPr sz="1300"/>
          </a:p>
          <a:p>
            <a:pPr indent="-311150" lvl="0" marL="457200" rtl="0" algn="l">
              <a:spcBef>
                <a:spcPts val="1200"/>
              </a:spcBef>
              <a:spcAft>
                <a:spcPts val="0"/>
              </a:spcAft>
              <a:buSzPts val="1300"/>
              <a:buChar char="-"/>
            </a:pPr>
            <a:r>
              <a:rPr b="1" lang="en" sz="1300"/>
              <a:t>Melanocytic nevi</a:t>
            </a:r>
            <a:r>
              <a:rPr lang="en" sz="1300"/>
              <a:t> were predicted with high accuracy (1,321 correct) -  the model excels here (as previously established)</a:t>
            </a:r>
            <a:endParaRPr sz="1300"/>
          </a:p>
          <a:p>
            <a:pPr indent="-311150" lvl="0" marL="457200" rtl="0" algn="l">
              <a:spcBef>
                <a:spcPts val="0"/>
              </a:spcBef>
              <a:spcAft>
                <a:spcPts val="0"/>
              </a:spcAft>
              <a:buSzPts val="1300"/>
              <a:buChar char="-"/>
            </a:pPr>
            <a:r>
              <a:rPr b="1" lang="en" sz="1300"/>
              <a:t>Melanoma</a:t>
            </a:r>
            <a:r>
              <a:rPr lang="en" sz="1300"/>
              <a:t> shows moderate accuracy, but is often misclassified as benign lesions, which is a major clinical risk</a:t>
            </a:r>
            <a:endParaRPr sz="1300"/>
          </a:p>
          <a:p>
            <a:pPr indent="-311150" lvl="0" marL="457200" rtl="0" algn="l">
              <a:spcBef>
                <a:spcPts val="0"/>
              </a:spcBef>
              <a:spcAft>
                <a:spcPts val="0"/>
              </a:spcAft>
              <a:buSzPts val="1300"/>
              <a:buChar char="-"/>
            </a:pPr>
            <a:r>
              <a:rPr b="1" lang="en" sz="1300"/>
              <a:t>Benign keratosis-like lesions</a:t>
            </a:r>
            <a:r>
              <a:rPr lang="en" sz="1300"/>
              <a:t> are frequently confused with melanocytic nevi, suggesting overlap in features</a:t>
            </a:r>
            <a:endParaRPr sz="1300"/>
          </a:p>
          <a:p>
            <a:pPr indent="-311150" lvl="0" marL="457200" rtl="0" algn="l">
              <a:spcBef>
                <a:spcPts val="0"/>
              </a:spcBef>
              <a:spcAft>
                <a:spcPts val="0"/>
              </a:spcAft>
              <a:buSzPts val="1300"/>
              <a:buChar char="-"/>
            </a:pPr>
            <a:r>
              <a:rPr b="1" lang="en" sz="1300"/>
              <a:t>Actinic keratoses</a:t>
            </a:r>
            <a:r>
              <a:rPr lang="en" sz="1300"/>
              <a:t> are rarely correctly predicted and mostly misclassified </a:t>
            </a:r>
            <a:endParaRPr sz="1300"/>
          </a:p>
          <a:p>
            <a:pPr indent="-311150" lvl="0" marL="457200" rtl="0" algn="l">
              <a:spcBef>
                <a:spcPts val="0"/>
              </a:spcBef>
              <a:spcAft>
                <a:spcPts val="0"/>
              </a:spcAft>
              <a:buSzPts val="1300"/>
              <a:buChar char="-"/>
            </a:pPr>
            <a:r>
              <a:rPr b="1" lang="en" sz="1300"/>
              <a:t>Dermatofibroma</a:t>
            </a:r>
            <a:r>
              <a:rPr lang="en" sz="1300"/>
              <a:t> and </a:t>
            </a:r>
            <a:r>
              <a:rPr b="1" lang="en" sz="1300"/>
              <a:t>vascular lesions</a:t>
            </a:r>
            <a:r>
              <a:rPr lang="en" sz="1300"/>
              <a:t> are largely misclassified likely due to low sample representation</a:t>
            </a:r>
            <a:endParaRPr sz="1300"/>
          </a:p>
          <a:p>
            <a:pPr indent="0" lvl="0" marL="0" rtl="0" algn="l">
              <a:spcBef>
                <a:spcPts val="1200"/>
              </a:spcBef>
              <a:spcAft>
                <a:spcPts val="0"/>
              </a:spcAft>
              <a:buNone/>
            </a:pPr>
            <a:r>
              <a:rPr lang="en" sz="1300"/>
              <a:t>Overall, the model favors common classes and underperforms on rarer or visually similar categories.</a:t>
            </a:r>
            <a:endParaRPr sz="1300"/>
          </a:p>
          <a:p>
            <a:pPr indent="0" lvl="0" marL="0" rtl="0" algn="l">
              <a:spcBef>
                <a:spcPts val="1200"/>
              </a:spcBef>
              <a:spcAft>
                <a:spcPts val="1200"/>
              </a:spcAft>
              <a:buNone/>
            </a:pPr>
            <a:r>
              <a:t/>
            </a:r>
            <a:endParaRPr sz="1300"/>
          </a:p>
        </p:txBody>
      </p:sp>
      <p:pic>
        <p:nvPicPr>
          <p:cNvPr id="145" name="Google Shape;145;p26" title="b13bd24e-078a-4afd-9742-86dcd0548483.png"/>
          <p:cNvPicPr preferRelativeResize="0"/>
          <p:nvPr/>
        </p:nvPicPr>
        <p:blipFill>
          <a:blip r:embed="rId3">
            <a:alphaModFix/>
          </a:blip>
          <a:stretch>
            <a:fillRect/>
          </a:stretch>
        </p:blipFill>
        <p:spPr>
          <a:xfrm>
            <a:off x="276103" y="1017725"/>
            <a:ext cx="4438725" cy="3891824"/>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Next Steps: </a:t>
            </a:r>
            <a:r>
              <a:rPr lang="en" sz="2500"/>
              <a:t>Improving model fairness &amp; performance</a:t>
            </a:r>
            <a:endParaRPr sz="2500"/>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Mitigate class imbalance</a:t>
            </a:r>
            <a:endParaRPr/>
          </a:p>
          <a:p>
            <a:pPr indent="-317500" lvl="1" marL="914400" rtl="0" algn="l">
              <a:spcBef>
                <a:spcPts val="0"/>
              </a:spcBef>
              <a:spcAft>
                <a:spcPts val="0"/>
              </a:spcAft>
              <a:buSzPts val="1400"/>
              <a:buChar char="-"/>
            </a:pPr>
            <a:r>
              <a:rPr lang="en"/>
              <a:t>Apply class-weighted loss to penalize errors on underrepresented classes more heavily during training</a:t>
            </a:r>
            <a:endParaRPr/>
          </a:p>
          <a:p>
            <a:pPr indent="-317500" lvl="1" marL="914400" rtl="0" algn="l">
              <a:spcBef>
                <a:spcPts val="0"/>
              </a:spcBef>
              <a:spcAft>
                <a:spcPts val="0"/>
              </a:spcAft>
              <a:buSzPts val="1400"/>
              <a:buChar char="-"/>
            </a:pPr>
            <a:r>
              <a:rPr lang="en"/>
              <a:t>Oversample minority classes or augment data to balance training set w/o reducing total data volume ( → this risks information loss)</a:t>
            </a:r>
            <a:endParaRPr/>
          </a:p>
          <a:p>
            <a:pPr indent="-342900" lvl="0" marL="457200" rtl="0" algn="l">
              <a:spcBef>
                <a:spcPts val="0"/>
              </a:spcBef>
              <a:spcAft>
                <a:spcPts val="0"/>
              </a:spcAft>
              <a:buSzPts val="1800"/>
              <a:buChar char="-"/>
            </a:pPr>
            <a:r>
              <a:rPr lang="en"/>
              <a:t>Evaluation strategy</a:t>
            </a:r>
            <a:endParaRPr/>
          </a:p>
          <a:p>
            <a:pPr indent="-317500" lvl="1" marL="914400" rtl="0" algn="l">
              <a:spcBef>
                <a:spcPts val="0"/>
              </a:spcBef>
              <a:spcAft>
                <a:spcPts val="0"/>
              </a:spcAft>
              <a:buSzPts val="1400"/>
              <a:buChar char="-"/>
            </a:pPr>
            <a:r>
              <a:rPr lang="en"/>
              <a:t>Tune prediction thresholds to increase sensitivity on rare classes</a:t>
            </a:r>
            <a:endParaRPr/>
          </a:p>
          <a:p>
            <a:pPr indent="-342900" lvl="0" marL="457200" rtl="0" algn="l">
              <a:spcBef>
                <a:spcPts val="0"/>
              </a:spcBef>
              <a:spcAft>
                <a:spcPts val="0"/>
              </a:spcAft>
              <a:buSzPts val="1800"/>
              <a:buChar char="-"/>
            </a:pPr>
            <a:r>
              <a:rPr lang="en"/>
              <a:t>Enhance model training </a:t>
            </a:r>
            <a:endParaRPr/>
          </a:p>
          <a:p>
            <a:pPr indent="-317500" lvl="1" marL="914400" rtl="0" algn="l">
              <a:spcBef>
                <a:spcPts val="0"/>
              </a:spcBef>
              <a:spcAft>
                <a:spcPts val="0"/>
              </a:spcAft>
              <a:buSzPts val="1400"/>
              <a:buChar char="-"/>
            </a:pPr>
            <a:r>
              <a:rPr lang="en"/>
              <a:t>Experiment with lower learning rates or potentially gradient clipping to stabilize learning on rare classes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sp>
        <p:nvSpPr>
          <p:cNvPr id="157" name="Google Shape;157;p28"/>
          <p:cNvSpPr txBox="1"/>
          <p:nvPr>
            <p:ph idx="1" type="body"/>
          </p:nvPr>
        </p:nvSpPr>
        <p:spPr>
          <a:xfrm>
            <a:off x="311700" y="909075"/>
            <a:ext cx="8520600" cy="39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CNNs?</a:t>
            </a:r>
            <a:endParaRPr/>
          </a:p>
          <a:p>
            <a:pPr indent="-342900" lvl="0" marL="457200" rtl="0" algn="l">
              <a:spcBef>
                <a:spcPts val="1200"/>
              </a:spcBef>
              <a:spcAft>
                <a:spcPts val="0"/>
              </a:spcAft>
              <a:buSzPts val="1800"/>
              <a:buChar char="●"/>
            </a:pPr>
            <a:r>
              <a:rPr lang="en"/>
              <a:t>Spatial locality (good at detecting edges/textures), translation invariance, </a:t>
            </a:r>
            <a:r>
              <a:rPr lang="en"/>
              <a:t>parameters</a:t>
            </a:r>
            <a:r>
              <a:rPr lang="en"/>
              <a:t> efficiency</a:t>
            </a:r>
            <a:endParaRPr/>
          </a:p>
          <a:p>
            <a:pPr indent="0" lvl="0" marL="0" rtl="0" algn="l">
              <a:spcBef>
                <a:spcPts val="1200"/>
              </a:spcBef>
              <a:spcAft>
                <a:spcPts val="0"/>
              </a:spcAft>
              <a:buNone/>
            </a:pPr>
            <a:r>
              <a:rPr lang="en"/>
              <a:t>Why not…</a:t>
            </a:r>
            <a:endParaRPr/>
          </a:p>
          <a:p>
            <a:pPr indent="0" lvl="0" marL="0" rtl="0" algn="l">
              <a:spcBef>
                <a:spcPts val="1200"/>
              </a:spcBef>
              <a:spcAft>
                <a:spcPts val="1200"/>
              </a:spcAft>
              <a:buNone/>
            </a:pPr>
            <a:r>
              <a:t/>
            </a:r>
            <a:endParaRPr/>
          </a:p>
        </p:txBody>
      </p:sp>
      <p:graphicFrame>
        <p:nvGraphicFramePr>
          <p:cNvPr id="158" name="Google Shape;158;p28"/>
          <p:cNvGraphicFramePr/>
          <p:nvPr/>
        </p:nvGraphicFramePr>
        <p:xfrm>
          <a:off x="466850" y="2762250"/>
          <a:ext cx="3000000" cy="3000000"/>
        </p:xfrm>
        <a:graphic>
          <a:graphicData uri="http://schemas.openxmlformats.org/drawingml/2006/table">
            <a:tbl>
              <a:tblPr>
                <a:noFill/>
                <a:tableStyleId>{6A8044FA-E4E9-42E9-B39E-A59CF896D434}</a:tableStyleId>
              </a:tblPr>
              <a:tblGrid>
                <a:gridCol w="4105150"/>
                <a:gridCol w="4105150"/>
              </a:tblGrid>
              <a:tr h="614250">
                <a:tc>
                  <a:txBody>
                    <a:bodyPr/>
                    <a:lstStyle/>
                    <a:p>
                      <a:pPr indent="0" lvl="0" marL="0" rtl="0" algn="l">
                        <a:spcBef>
                          <a:spcPts val="0"/>
                        </a:spcBef>
                        <a:spcAft>
                          <a:spcPts val="0"/>
                        </a:spcAft>
                        <a:buNone/>
                      </a:pPr>
                      <a:r>
                        <a:rPr lang="en"/>
                        <a:t>Fully connected neural networks </a:t>
                      </a:r>
                      <a:endParaRPr/>
                    </a:p>
                  </a:txBody>
                  <a:tcPr marT="91425" marB="91425" marR="91425" marL="91425"/>
                </a:tc>
                <a:tc>
                  <a:txBody>
                    <a:bodyPr/>
                    <a:lstStyle/>
                    <a:p>
                      <a:pPr indent="0" lvl="0" marL="0" rtl="0" algn="l">
                        <a:spcBef>
                          <a:spcPts val="0"/>
                        </a:spcBef>
                        <a:spcAft>
                          <a:spcPts val="0"/>
                        </a:spcAft>
                        <a:buNone/>
                      </a:pPr>
                      <a:r>
                        <a:rPr lang="en"/>
                        <a:t>Loses spatial </a:t>
                      </a:r>
                      <a:r>
                        <a:rPr lang="en"/>
                        <a:t>information; requires much higher parameter count for image input</a:t>
                      </a:r>
                      <a:endParaRPr/>
                    </a:p>
                  </a:txBody>
                  <a:tcPr marT="91425" marB="91425" marR="91425" marL="91425"/>
                </a:tc>
              </a:tr>
              <a:tr h="614250">
                <a:tc>
                  <a:txBody>
                    <a:bodyPr/>
                    <a:lstStyle/>
                    <a:p>
                      <a:pPr indent="0" lvl="0" marL="0" rtl="0" algn="l">
                        <a:spcBef>
                          <a:spcPts val="0"/>
                        </a:spcBef>
                        <a:spcAft>
                          <a:spcPts val="0"/>
                        </a:spcAft>
                        <a:buNone/>
                      </a:pPr>
                      <a:r>
                        <a:rPr lang="en"/>
                        <a:t>RNNs/LSTMs</a:t>
                      </a:r>
                      <a:endParaRPr/>
                    </a:p>
                  </a:txBody>
                  <a:tcPr marT="91425" marB="91425" marR="91425" marL="91425"/>
                </a:tc>
                <a:tc>
                  <a:txBody>
                    <a:bodyPr/>
                    <a:lstStyle/>
                    <a:p>
                      <a:pPr indent="0" lvl="0" marL="0" rtl="0" algn="l">
                        <a:spcBef>
                          <a:spcPts val="0"/>
                        </a:spcBef>
                        <a:spcAft>
                          <a:spcPts val="0"/>
                        </a:spcAft>
                        <a:buNone/>
                      </a:pPr>
                      <a:r>
                        <a:rPr lang="en"/>
                        <a:t>Not suitable for image data, only for 2D sequences</a:t>
                      </a:r>
                      <a:endParaRPr/>
                    </a:p>
                  </a:txBody>
                  <a:tcPr marT="91425" marB="91425" marR="91425" marL="91425"/>
                </a:tc>
              </a:tr>
              <a:tr h="614250">
                <a:tc>
                  <a:txBody>
                    <a:bodyPr/>
                    <a:lstStyle/>
                    <a:p>
                      <a:pPr indent="0" lvl="0" marL="0" rtl="0" algn="l">
                        <a:spcBef>
                          <a:spcPts val="0"/>
                        </a:spcBef>
                        <a:spcAft>
                          <a:spcPts val="0"/>
                        </a:spcAft>
                        <a:buNone/>
                      </a:pPr>
                      <a:r>
                        <a:rPr lang="en"/>
                        <a:t>Transformers</a:t>
                      </a:r>
                      <a:endParaRPr/>
                    </a:p>
                  </a:txBody>
                  <a:tcPr marT="91425" marB="91425" marR="91425" marL="91425"/>
                </a:tc>
                <a:tc>
                  <a:txBody>
                    <a:bodyPr/>
                    <a:lstStyle/>
                    <a:p>
                      <a:pPr indent="0" lvl="0" marL="0" rtl="0" algn="l">
                        <a:spcBef>
                          <a:spcPts val="0"/>
                        </a:spcBef>
                        <a:spcAft>
                          <a:spcPts val="0"/>
                        </a:spcAft>
                        <a:buNone/>
                      </a:pPr>
                      <a:r>
                        <a:rPr lang="en"/>
                        <a:t>Overkill for 28x28 image; </a:t>
                      </a:r>
                      <a:r>
                        <a:rPr lang="en"/>
                        <a:t>requires</a:t>
                      </a:r>
                      <a:r>
                        <a:rPr lang="en"/>
                        <a:t> very large dataset and compute</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graphicFrame>
        <p:nvGraphicFramePr>
          <p:cNvPr id="164" name="Google Shape;164;p29"/>
          <p:cNvGraphicFramePr/>
          <p:nvPr/>
        </p:nvGraphicFramePr>
        <p:xfrm>
          <a:off x="372813" y="1040150"/>
          <a:ext cx="3000000" cy="3000000"/>
        </p:xfrm>
        <a:graphic>
          <a:graphicData uri="http://schemas.openxmlformats.org/drawingml/2006/table">
            <a:tbl>
              <a:tblPr>
                <a:noFill/>
                <a:tableStyleId>{6A8044FA-E4E9-42E9-B39E-A59CF896D434}</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4 convolutional layers with ReLU and BatchNorm </a:t>
                      </a:r>
                      <a:endParaRPr/>
                    </a:p>
                  </a:txBody>
                  <a:tcPr marT="91425" marB="91425" marR="91425" marL="91425"/>
                </a:tc>
                <a:tc>
                  <a:txBody>
                    <a:bodyPr/>
                    <a:lstStyle/>
                    <a:p>
                      <a:pPr indent="0" lvl="0" marL="0" rtl="0" algn="l">
                        <a:spcBef>
                          <a:spcPts val="0"/>
                        </a:spcBef>
                        <a:spcAft>
                          <a:spcPts val="0"/>
                        </a:spcAft>
                        <a:buNone/>
                      </a:pPr>
                      <a:r>
                        <a:rPr lang="en"/>
                        <a:t>Helps gradient flow and training stability; quick run time </a:t>
                      </a:r>
                      <a:endParaRPr/>
                    </a:p>
                  </a:txBody>
                  <a:tcPr marT="91425" marB="91425" marR="91425" marL="91425"/>
                </a:tc>
                <a:tc>
                  <a:txBody>
                    <a:bodyPr/>
                    <a:lstStyle/>
                    <a:p>
                      <a:pPr indent="0" lvl="0" marL="0" rtl="0" algn="l">
                        <a:spcBef>
                          <a:spcPts val="0"/>
                        </a:spcBef>
                        <a:spcAft>
                          <a:spcPts val="0"/>
                        </a:spcAft>
                        <a:buNone/>
                      </a:pPr>
                      <a:r>
                        <a:rPr lang="en"/>
                        <a:t>Manual tuning of architecture, less generalizable</a:t>
                      </a:r>
                      <a:endParaRPr/>
                    </a:p>
                  </a:txBody>
                  <a:tcPr marT="91425" marB="91425" marR="91425" marL="91425"/>
                </a:tc>
              </a:tr>
              <a:tr h="675050">
                <a:tc>
                  <a:txBody>
                    <a:bodyPr/>
                    <a:lstStyle/>
                    <a:p>
                      <a:pPr indent="0" lvl="0" marL="0" rtl="0" algn="l">
                        <a:spcBef>
                          <a:spcPts val="0"/>
                        </a:spcBef>
                        <a:spcAft>
                          <a:spcPts val="0"/>
                        </a:spcAft>
                        <a:buNone/>
                      </a:pPr>
                      <a:r>
                        <a:rPr lang="en"/>
                        <a:t>MaxPooling after some layers   </a:t>
                      </a:r>
                      <a:endParaRPr/>
                    </a:p>
                  </a:txBody>
                  <a:tcPr marT="91425" marB="91425" marR="91425" marL="91425"/>
                </a:tc>
                <a:tc>
                  <a:txBody>
                    <a:bodyPr/>
                    <a:lstStyle/>
                    <a:p>
                      <a:pPr indent="0" lvl="0" marL="0" rtl="0" algn="l">
                        <a:spcBef>
                          <a:spcPts val="0"/>
                        </a:spcBef>
                        <a:spcAft>
                          <a:spcPts val="0"/>
                        </a:spcAft>
                        <a:buNone/>
                      </a:pPr>
                      <a:r>
                        <a:rPr lang="en"/>
                        <a:t>Reduces spatial size and computation </a:t>
                      </a:r>
                      <a:endParaRPr/>
                    </a:p>
                  </a:txBody>
                  <a:tcPr marT="91425" marB="91425" marR="91425" marL="91425"/>
                </a:tc>
                <a:tc>
                  <a:txBody>
                    <a:bodyPr/>
                    <a:lstStyle/>
                    <a:p>
                      <a:pPr indent="0" lvl="0" marL="0" rtl="0" algn="l">
                        <a:spcBef>
                          <a:spcPts val="0"/>
                        </a:spcBef>
                        <a:spcAft>
                          <a:spcPts val="0"/>
                        </a:spcAft>
                        <a:buNone/>
                      </a:pPr>
                      <a:r>
                        <a:rPr lang="en"/>
                        <a:t>Risk of losing spatial information </a:t>
                      </a:r>
                      <a:endParaRPr/>
                    </a:p>
                  </a:txBody>
                  <a:tcPr marT="91425" marB="91425" marR="91425" marL="91425"/>
                </a:tc>
              </a:tr>
              <a:tr h="675050">
                <a:tc>
                  <a:txBody>
                    <a:bodyPr/>
                    <a:lstStyle/>
                    <a:p>
                      <a:pPr indent="0" lvl="0" marL="0" rtl="0" algn="l">
                        <a:spcBef>
                          <a:spcPts val="0"/>
                        </a:spcBef>
                        <a:spcAft>
                          <a:spcPts val="0"/>
                        </a:spcAft>
                        <a:buNone/>
                      </a:pPr>
                      <a:r>
                        <a:rPr lang="en"/>
                        <a:t>Fully connected layer: 64×4×4 → 128 → 128 → num_classes</a:t>
                      </a:r>
                      <a:endParaRPr/>
                    </a:p>
                  </a:txBody>
                  <a:tcPr marT="91425" marB="91425" marR="91425" marL="91425"/>
                </a:tc>
                <a:tc>
                  <a:txBody>
                    <a:bodyPr/>
                    <a:lstStyle/>
                    <a:p>
                      <a:pPr indent="0" lvl="0" marL="0" rtl="0" algn="l">
                        <a:spcBef>
                          <a:spcPts val="0"/>
                        </a:spcBef>
                        <a:spcAft>
                          <a:spcPts val="0"/>
                        </a:spcAft>
                        <a:buNone/>
                      </a:pPr>
                      <a:r>
                        <a:rPr lang="en"/>
                        <a:t>Appropriate capacity for this dataset</a:t>
                      </a:r>
                      <a:endParaRPr/>
                    </a:p>
                  </a:txBody>
                  <a:tcPr marT="91425" marB="91425" marR="91425" marL="91425"/>
                </a:tc>
                <a:tc>
                  <a:txBody>
                    <a:bodyPr/>
                    <a:lstStyle/>
                    <a:p>
                      <a:pPr indent="0" lvl="0" marL="0" rtl="0" algn="l">
                        <a:spcBef>
                          <a:spcPts val="0"/>
                        </a:spcBef>
                        <a:spcAft>
                          <a:spcPts val="0"/>
                        </a:spcAft>
                        <a:buNone/>
                      </a:pPr>
                      <a:r>
                        <a:rPr lang="en"/>
                        <a:t>Hardcoded spatial assumptions; no global pooling</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Training Pipeline </a:t>
            </a:r>
            <a:endParaRPr/>
          </a:p>
        </p:txBody>
      </p:sp>
      <p:graphicFrame>
        <p:nvGraphicFramePr>
          <p:cNvPr id="170" name="Google Shape;170;p30"/>
          <p:cNvGraphicFramePr/>
          <p:nvPr/>
        </p:nvGraphicFramePr>
        <p:xfrm>
          <a:off x="372813" y="1040150"/>
          <a:ext cx="3000000" cy="3000000"/>
        </p:xfrm>
        <a:graphic>
          <a:graphicData uri="http://schemas.openxmlformats.org/drawingml/2006/table">
            <a:tbl>
              <a:tblPr>
                <a:noFill/>
                <a:tableStyleId>{6A8044FA-E4E9-42E9-B39E-A59CF896D434}</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Optimizer: SDG with learning rate 0.01</a:t>
                      </a:r>
                      <a:endParaRPr/>
                    </a:p>
                  </a:txBody>
                  <a:tcPr marT="91425" marB="91425" marR="91425" marL="91425"/>
                </a:tc>
                <a:tc>
                  <a:txBody>
                    <a:bodyPr/>
                    <a:lstStyle/>
                    <a:p>
                      <a:pPr indent="0" lvl="0" marL="0" rtl="0" algn="l">
                        <a:spcBef>
                          <a:spcPts val="0"/>
                        </a:spcBef>
                        <a:spcAft>
                          <a:spcPts val="0"/>
                        </a:spcAft>
                        <a:buNone/>
                      </a:pPr>
                      <a:r>
                        <a:rPr lang="en"/>
                        <a:t>Simple and well-understood </a:t>
                      </a:r>
                      <a:endParaRPr/>
                    </a:p>
                  </a:txBody>
                  <a:tcPr marT="91425" marB="91425" marR="91425" marL="91425"/>
                </a:tc>
                <a:tc>
                  <a:txBody>
                    <a:bodyPr/>
                    <a:lstStyle/>
                    <a:p>
                      <a:pPr indent="0" lvl="0" marL="0" rtl="0" algn="l">
                        <a:spcBef>
                          <a:spcPts val="0"/>
                        </a:spcBef>
                        <a:spcAft>
                          <a:spcPts val="0"/>
                        </a:spcAft>
                        <a:buNone/>
                      </a:pPr>
                      <a:r>
                        <a:rPr lang="en"/>
                        <a:t>Slower convergence compared to other optimizers (Adam, etc.)</a:t>
                      </a:r>
                      <a:endParaRPr/>
                    </a:p>
                  </a:txBody>
                  <a:tcPr marT="91425" marB="91425" marR="91425" marL="91425"/>
                </a:tc>
              </a:tr>
              <a:tr h="675050">
                <a:tc>
                  <a:txBody>
                    <a:bodyPr/>
                    <a:lstStyle/>
                    <a:p>
                      <a:pPr indent="0" lvl="0" marL="0" rtl="0" algn="l">
                        <a:spcBef>
                          <a:spcPts val="0"/>
                        </a:spcBef>
                        <a:spcAft>
                          <a:spcPts val="0"/>
                        </a:spcAft>
                        <a:buNone/>
                      </a:pPr>
                      <a:r>
                        <a:rPr lang="en"/>
                        <a:t>10 epochs for training </a:t>
                      </a:r>
                      <a:endParaRPr/>
                    </a:p>
                  </a:txBody>
                  <a:tcPr marT="91425" marB="91425" marR="91425" marL="91425"/>
                </a:tc>
                <a:tc>
                  <a:txBody>
                    <a:bodyPr/>
                    <a:lstStyle/>
                    <a:p>
                      <a:pPr indent="0" lvl="0" marL="0" rtl="0" algn="l">
                        <a:spcBef>
                          <a:spcPts val="0"/>
                        </a:spcBef>
                        <a:spcAft>
                          <a:spcPts val="0"/>
                        </a:spcAft>
                        <a:buNone/>
                      </a:pPr>
                      <a:r>
                        <a:rPr lang="en"/>
                        <a:t>Reasonable “default” for this size data</a:t>
                      </a:r>
                      <a:endParaRPr/>
                    </a:p>
                  </a:txBody>
                  <a:tcPr marT="91425" marB="91425" marR="91425" marL="91425"/>
                </a:tc>
                <a:tc>
                  <a:txBody>
                    <a:bodyPr/>
                    <a:lstStyle/>
                    <a:p>
                      <a:pPr indent="0" lvl="0" marL="0" rtl="0" algn="l">
                        <a:spcBef>
                          <a:spcPts val="0"/>
                        </a:spcBef>
                        <a:spcAft>
                          <a:spcPts val="0"/>
                        </a:spcAft>
                        <a:buNone/>
                      </a:pPr>
                      <a:r>
                        <a:rPr lang="en"/>
                        <a:t>May be too few epochs for convergence </a:t>
                      </a:r>
                      <a:endParaRPr/>
                    </a:p>
                  </a:txBody>
                  <a:tcPr marT="91425" marB="91425" marR="91425" marL="91425"/>
                </a:tc>
              </a:tr>
              <a:tr h="675050">
                <a:tc>
                  <a:txBody>
                    <a:bodyPr/>
                    <a:lstStyle/>
                    <a:p>
                      <a:pPr indent="0" lvl="0" marL="0" rtl="0" algn="l">
                        <a:spcBef>
                          <a:spcPts val="0"/>
                        </a:spcBef>
                        <a:spcAft>
                          <a:spcPts val="0"/>
                        </a:spcAft>
                        <a:buNone/>
                      </a:pPr>
                      <a:r>
                        <a:rPr lang="en"/>
                        <a:t>Batch size of 100 </a:t>
                      </a:r>
                      <a:endParaRPr/>
                    </a:p>
                  </a:txBody>
                  <a:tcPr marT="91425" marB="91425" marR="91425" marL="91425"/>
                </a:tc>
                <a:tc>
                  <a:txBody>
                    <a:bodyPr/>
                    <a:lstStyle/>
                    <a:p>
                      <a:pPr indent="0" lvl="0" marL="0" rtl="0" algn="l">
                        <a:spcBef>
                          <a:spcPts val="0"/>
                        </a:spcBef>
                        <a:spcAft>
                          <a:spcPts val="0"/>
                        </a:spcAft>
                        <a:buNone/>
                      </a:pPr>
                      <a:r>
                        <a:rPr lang="en"/>
                        <a:t>Efficient memory usage, faster runtime </a:t>
                      </a:r>
                      <a:endParaRPr/>
                    </a:p>
                  </a:txBody>
                  <a:tcPr marT="91425" marB="91425" marR="91425" marL="91425"/>
                </a:tc>
                <a:tc>
                  <a:txBody>
                    <a:bodyPr/>
                    <a:lstStyle/>
                    <a:p>
                      <a:pPr indent="0" lvl="0" marL="0" rtl="0" algn="l">
                        <a:spcBef>
                          <a:spcPts val="0"/>
                        </a:spcBef>
                        <a:spcAft>
                          <a:spcPts val="0"/>
                        </a:spcAft>
                        <a:buNone/>
                      </a:pPr>
                      <a:r>
                        <a:rPr lang="en"/>
                        <a:t>Might not </a:t>
                      </a:r>
                      <a:r>
                        <a:rPr lang="en"/>
                        <a:t>completely</a:t>
                      </a:r>
                      <a:r>
                        <a:rPr lang="en"/>
                        <a:t> reduce gradient noise beneficial for generalization</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Clr>
                <a:schemeClr val="dk1"/>
              </a:buClr>
              <a:buSzPts val="900"/>
              <a:buAutoNum type="arabicPeriod"/>
            </a:pPr>
            <a:r>
              <a:rPr lang="en" sz="900">
                <a:solidFill>
                  <a:schemeClr val="dk1"/>
                </a:solidFill>
              </a:rPr>
              <a:t>Chao Chen, Nor Ashidi Mat Isa, Xin Liu, A review of convolutional neural network based methods for medical image classification, Computers in Biology and Medicine, Volume 185, 2025, 109507, ISSN 0010-4825, </a:t>
            </a:r>
            <a:r>
              <a:rPr lang="en" sz="900" u="sng">
                <a:solidFill>
                  <a:schemeClr val="dk1"/>
                </a:solidFill>
                <a:hlinkClick r:id="rId3">
                  <a:extLst>
                    <a:ext uri="{A12FA001-AC4F-418D-AE19-62706E023703}">
                      <ahyp:hlinkClr val="tx"/>
                    </a:ext>
                  </a:extLst>
                </a:hlinkClick>
              </a:rPr>
              <a:t>https://doi.org/10.1016/j.compbiomed.2024.109507</a:t>
            </a:r>
            <a:r>
              <a:rPr lang="en" sz="900">
                <a:solidFill>
                  <a:schemeClr val="dk1"/>
                </a:solidFill>
              </a:rPr>
              <a:t>.</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&amp; Bingbing Ni. (2024). [MedMNIST+] 18x Standardized Datasets for 2D and 3D Biomedical Image Classification with Multiple Size Options: 28 (MNIST-Like), 64, 128, and 224 (3.0) [Data set]. Zenodo. https://doi.org/10.5281/zenodo.10519652</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Bingbing Ni. Yang, Jiancheng, et al. "MedMNIST v2-A large-scale lightweight benchmark for 2D and 3D biomedical image classification." Scientific Data, 2023.</a:t>
            </a:r>
            <a:endParaRPr sz="900">
              <a:solidFill>
                <a:schemeClr val="dk1"/>
              </a:solidFill>
              <a:highlight>
                <a:srgbClr val="FFFFFF"/>
              </a:highlight>
            </a:endParaRPr>
          </a:p>
          <a:p>
            <a:pPr indent="-285750" lvl="0" marL="457200" rtl="0" algn="l">
              <a:spcBef>
                <a:spcPts val="1000"/>
              </a:spcBef>
              <a:spcAft>
                <a:spcPts val="0"/>
              </a:spcAft>
              <a:buClr>
                <a:srgbClr val="1B1B1B"/>
              </a:buClr>
              <a:buSzPts val="900"/>
              <a:buAutoNum type="arabicPeriod"/>
            </a:pPr>
            <a:r>
              <a:rPr lang="en" sz="900">
                <a:solidFill>
                  <a:srgbClr val="1B1B1B"/>
                </a:solidFill>
                <a:highlight>
                  <a:srgbClr val="FFFFFF"/>
                </a:highlight>
              </a:rPr>
              <a:t>Sarvamangala DR, Kulkarni RV. Convolutional neural networks in medical image understanding: a survey. Evol Intell. 2022;15(1):1-22. doi: 10.1007/s12065-020-00540-3. Epub 2021 Jan 3. PMID: 33425040; PMCID: PMC7778711.</a:t>
            </a:r>
            <a:endParaRPr sz="900">
              <a:solidFill>
                <a:schemeClr val="dk1"/>
              </a:solidFill>
            </a:endParaRPr>
          </a:p>
          <a:p>
            <a:pPr indent="-285750" lvl="0" marL="457200" rtl="0" algn="l">
              <a:spcBef>
                <a:spcPts val="1000"/>
              </a:spcBef>
              <a:spcAft>
                <a:spcPts val="1000"/>
              </a:spcAft>
              <a:buClr>
                <a:schemeClr val="dk1"/>
              </a:buClr>
              <a:buSzPts val="900"/>
              <a:buAutoNum type="arabicPeriod"/>
            </a:pPr>
            <a:r>
              <a:rPr lang="en" sz="900">
                <a:solidFill>
                  <a:schemeClr val="dk1"/>
                </a:solidFill>
                <a:highlight>
                  <a:schemeClr val="lt1"/>
                </a:highlight>
              </a:rPr>
              <a:t>Yang, J., Shi, R., Wei, D., Liu, Z., Zhao, L., Ke, B., Pfister, H., &amp; Ni, B. (2023). MedMNIST v2: A large-scale lightweight benchmark for 2D and 3D biomedical image classification. Scientific Data, 10(1), 41.</a:t>
            </a:r>
            <a:r>
              <a:rPr lang="en" sz="900">
                <a:solidFill>
                  <a:schemeClr val="dk1"/>
                </a:solidFill>
                <a:highlight>
                  <a:schemeClr val="lt1"/>
                </a:highlight>
                <a:uFill>
                  <a:noFill/>
                </a:uFill>
                <a:hlinkClick r:id="rId4">
                  <a:extLst>
                    <a:ext uri="{A12FA001-AC4F-418D-AE19-62706E023703}">
                      <ahyp:hlinkClr val="tx"/>
                    </a:ext>
                  </a:extLst>
                </a:hlinkClick>
              </a:rPr>
              <a:t> https://doi.org/10.1038/s41597-022-01721-8</a:t>
            </a:r>
            <a:endParaRPr sz="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0" name="Google Shape;60;p14"/>
          <p:cNvSpPr txBox="1"/>
          <p:nvPr>
            <p:ph idx="1" type="body"/>
          </p:nvPr>
        </p:nvSpPr>
        <p:spPr>
          <a:xfrm>
            <a:off x="311700" y="912500"/>
            <a:ext cx="8520600" cy="3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Objective: </a:t>
            </a:r>
            <a:r>
              <a:rPr lang="en" sz="1300">
                <a:solidFill>
                  <a:schemeClr val="dk1"/>
                </a:solidFill>
              </a:rPr>
              <a:t>Develop a CNN model to classify dermatoscopic images into seven skin lesion categories using the DermaMNIST dataset.</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Goal: </a:t>
            </a:r>
            <a:r>
              <a:rPr lang="en" sz="1300">
                <a:solidFill>
                  <a:schemeClr val="dk1"/>
                </a:solidFill>
              </a:rPr>
              <a:t>Support dermatological diagnostics by enabling robust and reproducible image-based disease classification.</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Dataset:</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Derived from the HAM10000 dataset via MedMNIST.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10,015 RGB images resized to 28×28 pixels.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Pre-split into training (7,007), validation, and test (2,005) sets.</a:t>
            </a:r>
            <a:endParaRPr sz="1300">
              <a:solidFill>
                <a:schemeClr val="dk1"/>
              </a:solidFill>
            </a:endParaRPr>
          </a:p>
          <a:p>
            <a:pPr indent="0" lvl="0" marL="0" rtl="0" algn="l">
              <a:spcBef>
                <a:spcPts val="1200"/>
              </a:spcBef>
              <a:spcAft>
                <a:spcPts val="0"/>
              </a:spcAft>
              <a:buNone/>
            </a:pPr>
            <a:r>
              <a:rPr b="1" lang="en" sz="1300">
                <a:solidFill>
                  <a:schemeClr val="dk1"/>
                </a:solidFill>
              </a:rPr>
              <a:t>Data Handling: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Images normalized from [0, 255] → [-1, 1] for stable training.</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Efficient loading via PyTorch </a:t>
            </a:r>
            <a:r>
              <a:rPr lang="en" sz="1300">
                <a:solidFill>
                  <a:srgbClr val="188038"/>
                </a:solidFill>
              </a:rPr>
              <a:t>DataLoader</a:t>
            </a:r>
            <a:r>
              <a:rPr lang="en" sz="1300">
                <a:solidFill>
                  <a:schemeClr val="dk1"/>
                </a:solidFill>
              </a:rPr>
              <a:t>.</a:t>
            </a:r>
            <a:endParaRPr b="1"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6" name="Google Shape;66;p15"/>
          <p:cNvSpPr txBox="1"/>
          <p:nvPr>
            <p:ph idx="1" type="body"/>
          </p:nvPr>
        </p:nvSpPr>
        <p:spPr>
          <a:xfrm>
            <a:off x="311700" y="719325"/>
            <a:ext cx="8520600" cy="420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chemeClr val="dk1"/>
                </a:solidFill>
              </a:rPr>
              <a:t>Model:</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Custom CNN with convolutional + pooling layers for hierarchical feature extraction.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Fully connected layers for multi-class classification across seven categories.</a:t>
            </a:r>
            <a:endParaRPr b="1"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rPr>
              <a:t>Training: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Optimizer: SGD | Loss: Cross-Entropy | Epochs: 10 | Batch Size: 100 | LR: 0.01</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Metrics logged per epoch: Accuracy, AUC</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Evaluation:</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Performance evaluated on the test set.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Results analyzed using confusion matrices and per-class metrics.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Expected Outcomes: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Establish baseline classification performance on DermaMNIST.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Identify key challenges (e.g., class imbalance, visual similarity).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Propose next steps such as data augmentation or deeper models.</a:t>
            </a:r>
            <a:endParaRPr b="1"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MedMNIST is a comprehensive collection of biomedical image datasets designed to facilitate machine learning research and education. It is comprised of 12 datasets for 2D and 6 datasets for 3D, encompassing a variety of imaging modalities such as X-rays, CT scans, ultrasounds, and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Each dataset is preprocessed into uniform sizes, 28×28 for 2D images and 28×28×28 for 3D volumes, making them lightweight and accessible for rapid prototyping and algorithm benchmarking. MedMNIST supports diverse classification tasks, including binary, multi-class, ordinal regression, and multi-label classification, with dataset sizes ranging from 100 to 100,000 samples. Additionally, MedMNIST+ offers higher-resolution versions (64×64, 128×128, and 224×224 for 2D; 64×64×64 for 3D) to support the development of more complex models.</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DermaMNIST, a subset of MedMNIST, focuses on dermatological image classification. It is derived from the HAM10000 dataset, which contains 10,015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of pigmented skin lesions. These images are categorized into seven classes, including melanoma, basal cell carcinoma, and benign keratosis, among others. For consistency with the MedMNIST framework, the original images 600×450 pixels are resized to 28×28 pixels. The dataset is split into training, validation, and test sets in a 7:1:2 ratio. With its compact size and standardized format, DermaMNIST is particularly suitable for algorithm prototyping, and lightweight model evaluation in dermatological imaging.</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title="Screenshot 2025-06-03 at 4.13.08 PM.png"/>
          <p:cNvPicPr preferRelativeResize="0"/>
          <p:nvPr/>
        </p:nvPicPr>
        <p:blipFill>
          <a:blip r:embed="rId3">
            <a:alphaModFix/>
          </a:blip>
          <a:stretch>
            <a:fillRect/>
          </a:stretch>
        </p:blipFill>
        <p:spPr>
          <a:xfrm>
            <a:off x="152400" y="152400"/>
            <a:ext cx="8839199" cy="4825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Dependencies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Python version: 3.8+</a:t>
            </a:r>
            <a:endParaRPr/>
          </a:p>
          <a:p>
            <a:pPr indent="0" lvl="0" marL="0" rtl="0" algn="l">
              <a:spcBef>
                <a:spcPts val="1200"/>
              </a:spcBef>
              <a:spcAft>
                <a:spcPts val="0"/>
              </a:spcAft>
              <a:buNone/>
            </a:pPr>
            <a:r>
              <a:rPr lang="en"/>
              <a:t>Dataset: medmnist </a:t>
            </a:r>
            <a:endParaRPr/>
          </a:p>
          <a:p>
            <a:pPr indent="0" lvl="0" marL="0" rtl="0" algn="l">
              <a:spcBef>
                <a:spcPts val="1200"/>
              </a:spcBef>
              <a:spcAft>
                <a:spcPts val="0"/>
              </a:spcAft>
              <a:buNone/>
            </a:pPr>
            <a:r>
              <a:rPr lang="en"/>
              <a:t>To run the code, please ensure the following packages are installed:</a:t>
            </a:r>
            <a:endParaRPr/>
          </a:p>
          <a:p>
            <a:pPr indent="-325755" lvl="0" marL="457200" rtl="0" algn="l">
              <a:spcBef>
                <a:spcPts val="1200"/>
              </a:spcBef>
              <a:spcAft>
                <a:spcPts val="0"/>
              </a:spcAft>
              <a:buSzPct val="100000"/>
              <a:buChar char="-"/>
            </a:pPr>
            <a:r>
              <a:rPr lang="en"/>
              <a:t>Torch</a:t>
            </a:r>
            <a:endParaRPr/>
          </a:p>
          <a:p>
            <a:pPr indent="-325755" lvl="0" marL="457200" rtl="0" algn="l">
              <a:spcBef>
                <a:spcPts val="0"/>
              </a:spcBef>
              <a:spcAft>
                <a:spcPts val="0"/>
              </a:spcAft>
              <a:buSzPct val="100000"/>
              <a:buChar char="-"/>
            </a:pPr>
            <a:r>
              <a:rPr lang="en"/>
              <a:t>Torchvision</a:t>
            </a:r>
            <a:endParaRPr/>
          </a:p>
          <a:p>
            <a:pPr indent="-325755" lvl="0" marL="457200" rtl="0" algn="l">
              <a:spcBef>
                <a:spcPts val="0"/>
              </a:spcBef>
              <a:spcAft>
                <a:spcPts val="0"/>
              </a:spcAft>
              <a:buSzPct val="100000"/>
              <a:buChar char="-"/>
            </a:pPr>
            <a:r>
              <a:rPr lang="en"/>
              <a:t>Scikit-learn</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Matplotlib</a:t>
            </a:r>
            <a:endParaRPr/>
          </a:p>
          <a:p>
            <a:pPr indent="-325755" lvl="0" marL="457200" rtl="0" algn="l">
              <a:spcBef>
                <a:spcPts val="0"/>
              </a:spcBef>
              <a:spcAft>
                <a:spcPts val="0"/>
              </a:spcAft>
              <a:buSzPct val="100000"/>
              <a:buChar char="-"/>
            </a:pPr>
            <a:r>
              <a:rPr lang="en"/>
              <a:t>Medmnist (dermamnist)</a:t>
            </a:r>
            <a:endParaRPr/>
          </a:p>
          <a:p>
            <a:pPr indent="0" lvl="0" marL="0" rtl="0" algn="l">
              <a:spcBef>
                <a:spcPts val="1200"/>
              </a:spcBef>
              <a:spcAft>
                <a:spcPts val="1200"/>
              </a:spcAft>
              <a:buNone/>
            </a:pPr>
            <a:r>
              <a:rPr lang="en"/>
              <a:t>Run the code in the </a:t>
            </a:r>
            <a:r>
              <a:rPr lang="en"/>
              <a:t>Jupyter</a:t>
            </a:r>
            <a:r>
              <a:rPr lang="en"/>
              <a:t> Notebook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Pre-processing</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AutoNum type="arabicPeriod"/>
            </a:pPr>
            <a:r>
              <a:rPr lang="en" sz="2000"/>
              <a:t>Split the dataset into training and testing sets</a:t>
            </a:r>
            <a:endParaRPr sz="2000"/>
          </a:p>
          <a:p>
            <a:pPr indent="-355600" lvl="1" marL="914400" rtl="0" algn="l">
              <a:spcBef>
                <a:spcPts val="0"/>
              </a:spcBef>
              <a:spcAft>
                <a:spcPts val="0"/>
              </a:spcAft>
              <a:buSzPts val="2000"/>
              <a:buChar char="○"/>
            </a:pPr>
            <a:r>
              <a:rPr lang="en" sz="2000"/>
              <a:t>Training: 7,007</a:t>
            </a:r>
            <a:endParaRPr sz="2000"/>
          </a:p>
          <a:p>
            <a:pPr indent="-355600" lvl="1" marL="914400" rtl="0" algn="l">
              <a:spcBef>
                <a:spcPts val="0"/>
              </a:spcBef>
              <a:spcAft>
                <a:spcPts val="0"/>
              </a:spcAft>
              <a:buSzPts val="2000"/>
              <a:buChar char="○"/>
            </a:pPr>
            <a:r>
              <a:rPr lang="en" sz="2000"/>
              <a:t>Testing: 2,005</a:t>
            </a:r>
            <a:endParaRPr sz="2000"/>
          </a:p>
          <a:p>
            <a:pPr indent="-355600" lvl="0" marL="457200" rtl="0" algn="l">
              <a:spcBef>
                <a:spcPts val="0"/>
              </a:spcBef>
              <a:spcAft>
                <a:spcPts val="0"/>
              </a:spcAft>
              <a:buSzPts val="2000"/>
              <a:buAutoNum type="arabicPeriod"/>
            </a:pPr>
            <a:r>
              <a:rPr lang="en" sz="2000"/>
              <a:t>Convert images to tensors</a:t>
            </a:r>
            <a:endParaRPr sz="2000"/>
          </a:p>
          <a:p>
            <a:pPr indent="-355600" lvl="1" marL="914400" rtl="0" algn="l">
              <a:spcBef>
                <a:spcPts val="0"/>
              </a:spcBef>
              <a:spcAft>
                <a:spcPts val="0"/>
              </a:spcAft>
              <a:buSzPts val="2000"/>
              <a:buChar char="○"/>
            </a:pPr>
            <a:r>
              <a:rPr lang="en" sz="2000"/>
              <a:t>Converting pixel values from [0, 255] to [0, 1]</a:t>
            </a:r>
            <a:endParaRPr sz="2000"/>
          </a:p>
          <a:p>
            <a:pPr indent="-355600" lvl="0" marL="457200" rtl="0" algn="l">
              <a:spcBef>
                <a:spcPts val="0"/>
              </a:spcBef>
              <a:spcAft>
                <a:spcPts val="0"/>
              </a:spcAft>
              <a:buSzPts val="2000"/>
              <a:buAutoNum type="arabicPeriod"/>
            </a:pPr>
            <a:r>
              <a:rPr lang="en" sz="2000"/>
              <a:t>Normalize tensors by rescaling from [0,1] to [-1, 1] to center image around 0.</a:t>
            </a:r>
            <a:endParaRPr sz="2000"/>
          </a:p>
          <a:p>
            <a:pPr indent="-355600" lvl="1" marL="914400" rtl="0" algn="l">
              <a:spcBef>
                <a:spcPts val="0"/>
              </a:spcBef>
              <a:spcAft>
                <a:spcPts val="0"/>
              </a:spcAft>
              <a:buSzPts val="2000"/>
              <a:buChar char="○"/>
            </a:pPr>
            <a:r>
              <a:rPr lang="en" sz="2000"/>
              <a:t>Make gradients </a:t>
            </a:r>
            <a:r>
              <a:rPr lang="en" sz="2000"/>
              <a:t>more stable</a:t>
            </a:r>
            <a:endParaRPr sz="2000"/>
          </a:p>
          <a:p>
            <a:pPr indent="-355600" lvl="1" marL="914400" rtl="0" algn="l">
              <a:spcBef>
                <a:spcPts val="0"/>
              </a:spcBef>
              <a:spcAft>
                <a:spcPts val="0"/>
              </a:spcAft>
              <a:buSzPts val="2000"/>
              <a:buChar char="○"/>
            </a:pPr>
            <a:r>
              <a:rPr lang="en" sz="2000"/>
              <a:t>Avoid bias due to undcentered inputs</a:t>
            </a:r>
            <a:endParaRPr sz="2000"/>
          </a:p>
          <a:p>
            <a:pPr indent="-355600" lvl="1" marL="914400" rtl="0" algn="l">
              <a:spcBef>
                <a:spcPts val="0"/>
              </a:spcBef>
              <a:spcAft>
                <a:spcPts val="0"/>
              </a:spcAft>
              <a:buSzPts val="2000"/>
              <a:buChar char="○"/>
            </a:pPr>
            <a:r>
              <a:rPr lang="en" sz="2000"/>
              <a:t>Helps layers operate more efficiently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Convolutional Neural Network (CNN)</a:t>
            </a:r>
            <a:endParaRPr/>
          </a:p>
        </p:txBody>
      </p:sp>
      <p:sp>
        <p:nvSpPr>
          <p:cNvPr id="95" name="Google Shape;95;p20"/>
          <p:cNvSpPr txBox="1"/>
          <p:nvPr>
            <p:ph idx="1" type="body"/>
          </p:nvPr>
        </p:nvSpPr>
        <p:spPr>
          <a:xfrm>
            <a:off x="264800" y="1152475"/>
            <a:ext cx="38190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Why a Convolutional Neural Network?</a:t>
            </a:r>
            <a:endParaRPr/>
          </a:p>
          <a:p>
            <a:pPr indent="-317182" lvl="0" marL="457200" rtl="0" algn="l">
              <a:spcBef>
                <a:spcPts val="1200"/>
              </a:spcBef>
              <a:spcAft>
                <a:spcPts val="0"/>
              </a:spcAft>
              <a:buSzPct val="100000"/>
              <a:buChar char="-"/>
            </a:pPr>
            <a:r>
              <a:rPr lang="en"/>
              <a:t>Hierarchical feature learning that enables extraction of complex image features</a:t>
            </a:r>
            <a:endParaRPr/>
          </a:p>
          <a:p>
            <a:pPr indent="-317182" lvl="0" marL="457200" rtl="0" algn="l">
              <a:spcBef>
                <a:spcPts val="0"/>
              </a:spcBef>
              <a:spcAft>
                <a:spcPts val="0"/>
              </a:spcAft>
              <a:buSzPct val="100000"/>
              <a:buChar char="-"/>
            </a:pPr>
            <a:r>
              <a:rPr lang="en"/>
              <a:t>Computationally</a:t>
            </a:r>
            <a:r>
              <a:rPr lang="en"/>
              <a:t> </a:t>
            </a:r>
            <a:r>
              <a:rPr lang="en"/>
              <a:t>efficient</a:t>
            </a:r>
            <a:endParaRPr/>
          </a:p>
          <a:p>
            <a:pPr indent="-317182" lvl="0" marL="457200" rtl="0" algn="l">
              <a:spcBef>
                <a:spcPts val="0"/>
              </a:spcBef>
              <a:spcAft>
                <a:spcPts val="0"/>
              </a:spcAft>
              <a:buSzPct val="100000"/>
              <a:buChar char="-"/>
            </a:pPr>
            <a:r>
              <a:rPr lang="en"/>
              <a:t>Automatic feature extraction; does not need manual feature engineering</a:t>
            </a:r>
            <a:endParaRPr/>
          </a:p>
          <a:p>
            <a:pPr indent="0" lvl="0" marL="0" rtl="0" algn="l">
              <a:spcBef>
                <a:spcPts val="1200"/>
              </a:spcBef>
              <a:spcAft>
                <a:spcPts val="0"/>
              </a:spcAft>
              <a:buNone/>
            </a:pPr>
            <a:r>
              <a:rPr lang="en"/>
              <a:t>What is a CNN?</a:t>
            </a:r>
            <a:endParaRPr/>
          </a:p>
          <a:p>
            <a:pPr indent="-317182" lvl="0" marL="457200" rtl="0" algn="l">
              <a:spcBef>
                <a:spcPts val="1200"/>
              </a:spcBef>
              <a:spcAft>
                <a:spcPts val="0"/>
              </a:spcAft>
              <a:buSzPct val="100000"/>
              <a:buChar char="-"/>
            </a:pPr>
            <a:r>
              <a:rPr lang="en"/>
              <a:t>Type of feed-forward neural network that learns features via filter optimization</a:t>
            </a:r>
            <a:endParaRPr/>
          </a:p>
          <a:p>
            <a:pPr indent="-317182" lvl="0" marL="457200" rtl="0" algn="l">
              <a:spcBef>
                <a:spcPts val="0"/>
              </a:spcBef>
              <a:spcAft>
                <a:spcPts val="0"/>
              </a:spcAft>
              <a:buSzPct val="100000"/>
              <a:buChar char="-"/>
            </a:pPr>
            <a:r>
              <a:rPr lang="en"/>
              <a:t>Consists of input layer, hidden layers, and output layer</a:t>
            </a:r>
            <a:endParaRPr/>
          </a:p>
        </p:txBody>
      </p:sp>
      <p:pic>
        <p:nvPicPr>
          <p:cNvPr id="96" name="Google Shape;96;p20" title="The_Architecture_of_Convolutional_Neural_Networks_8263469ad1.png"/>
          <p:cNvPicPr preferRelativeResize="0"/>
          <p:nvPr/>
        </p:nvPicPr>
        <p:blipFill>
          <a:blip r:embed="rId3">
            <a:alphaModFix/>
          </a:blip>
          <a:stretch>
            <a:fillRect/>
          </a:stretch>
        </p:blipFill>
        <p:spPr>
          <a:xfrm>
            <a:off x="4311650" y="1437687"/>
            <a:ext cx="4673172" cy="2268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Our CNN Model</a:t>
            </a:r>
            <a:endParaRPr/>
          </a:p>
        </p:txBody>
      </p:sp>
      <p:sp>
        <p:nvSpPr>
          <p:cNvPr id="102" name="Google Shape;102;p21"/>
          <p:cNvSpPr txBox="1"/>
          <p:nvPr>
            <p:ph idx="1" type="body"/>
          </p:nvPr>
        </p:nvSpPr>
        <p:spPr>
          <a:xfrm>
            <a:off x="311700" y="1152475"/>
            <a:ext cx="8520600" cy="5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Input Layer:</a:t>
            </a:r>
            <a:r>
              <a:rPr lang="en"/>
              <a:t> 3-channel RGB dermatoscopic image (28 pixels x 28 pixels)</a:t>
            </a:r>
            <a:endParaRPr/>
          </a:p>
        </p:txBody>
      </p:sp>
      <p:graphicFrame>
        <p:nvGraphicFramePr>
          <p:cNvPr id="103" name="Google Shape;103;p21"/>
          <p:cNvGraphicFramePr/>
          <p:nvPr/>
        </p:nvGraphicFramePr>
        <p:xfrm>
          <a:off x="876300" y="1809750"/>
          <a:ext cx="3000000" cy="3000000"/>
        </p:xfrm>
        <a:graphic>
          <a:graphicData uri="http://schemas.openxmlformats.org/drawingml/2006/table">
            <a:tbl>
              <a:tblPr>
                <a:noFill/>
                <a:tableStyleId>{6A8044FA-E4E9-42E9-B39E-A59CF896D434}</a:tableStyleId>
              </a:tblPr>
              <a:tblGrid>
                <a:gridCol w="2413000"/>
                <a:gridCol w="2413000"/>
                <a:gridCol w="2413000"/>
              </a:tblGrid>
              <a:tr h="381000">
                <a:tc>
                  <a:txBody>
                    <a:bodyPr/>
                    <a:lstStyle/>
                    <a:p>
                      <a:pPr indent="0" lvl="0" marL="0" rtl="0" algn="l">
                        <a:spcBef>
                          <a:spcPts val="0"/>
                        </a:spcBef>
                        <a:spcAft>
                          <a:spcPts val="0"/>
                        </a:spcAft>
                        <a:buNone/>
                      </a:pPr>
                      <a:r>
                        <a:rPr lang="en" sz="1000"/>
                        <a:t>Hidden Layer</a:t>
                      </a:r>
                      <a:endParaRPr sz="1000"/>
                    </a:p>
                  </a:txBody>
                  <a:tcPr marT="91425" marB="91425" marR="91425" marL="91425"/>
                </a:tc>
                <a:tc>
                  <a:txBody>
                    <a:bodyPr/>
                    <a:lstStyle/>
                    <a:p>
                      <a:pPr indent="0" lvl="0" marL="0" rtl="0" algn="l">
                        <a:spcBef>
                          <a:spcPts val="0"/>
                        </a:spcBef>
                        <a:spcAft>
                          <a:spcPts val="0"/>
                        </a:spcAft>
                        <a:buNone/>
                      </a:pPr>
                      <a:r>
                        <a:rPr lang="en" sz="1000"/>
                        <a:t>Operation Steps in Layer</a:t>
                      </a:r>
                      <a:endParaRPr sz="1000"/>
                    </a:p>
                  </a:txBody>
                  <a:tcPr marT="91425" marB="91425" marR="91425" marL="91425"/>
                </a:tc>
                <a:tc>
                  <a:txBody>
                    <a:bodyPr/>
                    <a:lstStyle/>
                    <a:p>
                      <a:pPr indent="0" lvl="0" marL="0" rtl="0" algn="l">
                        <a:spcBef>
                          <a:spcPts val="0"/>
                        </a:spcBef>
                        <a:spcAft>
                          <a:spcPts val="0"/>
                        </a:spcAft>
                        <a:buNone/>
                      </a:pPr>
                      <a:r>
                        <a:rPr lang="en" sz="1000"/>
                        <a:t>Output Channels</a:t>
                      </a:r>
                      <a:endParaRPr sz="1000"/>
                    </a:p>
                  </a:txBody>
                  <a:tcPr marT="91425" marB="91425" marR="91425" marL="91425"/>
                </a:tc>
              </a:tr>
              <a:tr h="381000">
                <a:tc>
                  <a:txBody>
                    <a:bodyPr/>
                    <a:lstStyle/>
                    <a:p>
                      <a:pPr indent="0" lvl="0" marL="0" rtl="0" algn="l">
                        <a:spcBef>
                          <a:spcPts val="0"/>
                        </a:spcBef>
                        <a:spcAft>
                          <a:spcPts val="0"/>
                        </a:spcAft>
                        <a:buNone/>
                      </a:pPr>
                      <a:r>
                        <a:rPr lang="en" sz="1000"/>
                        <a:t>Conv1</a:t>
                      </a:r>
                      <a:endParaRPr sz="1000"/>
                    </a:p>
                  </a:txBody>
                  <a:tcPr marT="91425" marB="91425" marR="91425" marL="91425"/>
                </a:tc>
                <a:tc>
                  <a:txBody>
                    <a:bodyPr/>
                    <a:lstStyle/>
                    <a:p>
                      <a:pPr indent="0" lvl="0" marL="0" rtl="0" algn="l">
                        <a:spcBef>
                          <a:spcPts val="0"/>
                        </a:spcBef>
                        <a:spcAft>
                          <a:spcPts val="0"/>
                        </a:spcAft>
                        <a:buNone/>
                      </a:pPr>
                      <a:r>
                        <a:rPr lang="en" sz="1000"/>
                        <a:t>3x3 Convolution + Batch Normalization + ReLu Activation Function</a:t>
                      </a:r>
                      <a:endParaRPr sz="1000"/>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Conv2</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Conv3</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3x3 Convolution + Batch Normalization</a:t>
                      </a:r>
                      <a:endParaRPr sz="1000">
                        <a:solidFill>
                          <a:schemeClr val="dk1"/>
                        </a:solidFill>
                      </a:endParaRPr>
                    </a:p>
                    <a:p>
                      <a:pPr indent="0" lvl="0" marL="0" rtl="0" algn="l">
                        <a:spcBef>
                          <a:spcPts val="0"/>
                        </a:spcBef>
                        <a:spcAft>
                          <a:spcPts val="0"/>
                        </a:spcAft>
                        <a:buNone/>
                      </a:pPr>
                      <a:r>
                        <a:rPr lang="en" sz="1000">
                          <a:solidFill>
                            <a:schemeClr val="dk1"/>
                          </a:solidFill>
                        </a:rPr>
                        <a:t>ReLu Activation Function</a:t>
                      </a:r>
                      <a:endParaRPr sz="1000"/>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r h="381000">
                <a:tc>
                  <a:txBody>
                    <a:bodyPr/>
                    <a:lstStyle/>
                    <a:p>
                      <a:pPr indent="0" lvl="0" marL="0" rtl="0" algn="l">
                        <a:spcBef>
                          <a:spcPts val="0"/>
                        </a:spcBef>
                        <a:spcAft>
                          <a:spcPts val="0"/>
                        </a:spcAft>
                        <a:buNone/>
                      </a:pPr>
                      <a:r>
                        <a:rPr lang="en" sz="1000"/>
                        <a:t>Conv4</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bl>
          </a:graphicData>
        </a:graphic>
      </p:graphicFrame>
      <p:sp>
        <p:nvSpPr>
          <p:cNvPr id="104" name="Google Shape;104;p21"/>
          <p:cNvSpPr txBox="1"/>
          <p:nvPr/>
        </p:nvSpPr>
        <p:spPr>
          <a:xfrm>
            <a:off x="311700" y="4503275"/>
            <a:ext cx="79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Output Layer:</a:t>
            </a:r>
            <a:r>
              <a:rPr lang="en" sz="1800">
                <a:solidFill>
                  <a:schemeClr val="dk2"/>
                </a:solidFill>
              </a:rPr>
              <a:t> Vector of </a:t>
            </a:r>
            <a:r>
              <a:rPr lang="en" sz="1800">
                <a:solidFill>
                  <a:schemeClr val="dk2"/>
                </a:solidFill>
              </a:rPr>
              <a:t>probabilities a</a:t>
            </a:r>
            <a:r>
              <a:rPr lang="en" sz="1800">
                <a:solidFill>
                  <a:schemeClr val="dk2"/>
                </a:solidFill>
              </a:rPr>
              <a:t>cross the 7 classes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