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0" r:id="rId9"/>
    <p:sldId id="271" r:id="rId10"/>
    <p:sldId id="272" r:id="rId11"/>
    <p:sldId id="273" r:id="rId12"/>
    <p:sldId id="262" r:id="rId13"/>
    <p:sldId id="263" r:id="rId14"/>
    <p:sldId id="269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ir K" userId="dce5366c620a5d20" providerId="LiveId" clId="{749F03EC-A5F2-4268-BD62-E65708E083B2}"/>
    <pc:docChg chg="undo custSel addSld delSld modSld">
      <pc:chgData name="Mihir K" userId="dce5366c620a5d20" providerId="LiveId" clId="{749F03EC-A5F2-4268-BD62-E65708E083B2}" dt="2025-06-07T21:06:18.554" v="133" actId="255"/>
      <pc:docMkLst>
        <pc:docMk/>
      </pc:docMkLst>
      <pc:sldChg chg="addSp delSp modSp new add del mod">
        <pc:chgData name="Mihir K" userId="dce5366c620a5d20" providerId="LiveId" clId="{749F03EC-A5F2-4268-BD62-E65708E083B2}" dt="2025-06-07T21:00:16.593" v="86" actId="1076"/>
        <pc:sldMkLst>
          <pc:docMk/>
          <pc:sldMk cId="3390222247" sldId="272"/>
        </pc:sldMkLst>
        <pc:spChg chg="mod">
          <ac:chgData name="Mihir K" userId="dce5366c620a5d20" providerId="LiveId" clId="{749F03EC-A5F2-4268-BD62-E65708E083B2}" dt="2025-06-07T21:00:16.593" v="86" actId="1076"/>
          <ac:spMkLst>
            <pc:docMk/>
            <pc:sldMk cId="3390222247" sldId="272"/>
            <ac:spMk id="2" creationId="{A2BAE390-8FCE-ABD0-EE05-26B62E616383}"/>
          </ac:spMkLst>
        </pc:spChg>
        <pc:spChg chg="del mod">
          <ac:chgData name="Mihir K" userId="dce5366c620a5d20" providerId="LiveId" clId="{749F03EC-A5F2-4268-BD62-E65708E083B2}" dt="2025-06-07T20:55:43.908" v="35" actId="931"/>
          <ac:spMkLst>
            <pc:docMk/>
            <pc:sldMk cId="3390222247" sldId="272"/>
            <ac:spMk id="3" creationId="{A4E4B4D9-B3A8-31AD-CD69-66E10E5D2781}"/>
          </ac:spMkLst>
        </pc:spChg>
        <pc:spChg chg="add mod">
          <ac:chgData name="Mihir K" userId="dce5366c620a5d20" providerId="LiveId" clId="{749F03EC-A5F2-4268-BD62-E65708E083B2}" dt="2025-06-07T21:00:08.289" v="84" actId="255"/>
          <ac:spMkLst>
            <pc:docMk/>
            <pc:sldMk cId="3390222247" sldId="272"/>
            <ac:spMk id="6" creationId="{F406C6E3-E457-FFA9-77F2-BC3FCEF16D3A}"/>
          </ac:spMkLst>
        </pc:spChg>
        <pc:picChg chg="add mod">
          <ac:chgData name="Mihir K" userId="dce5366c620a5d20" providerId="LiveId" clId="{749F03EC-A5F2-4268-BD62-E65708E083B2}" dt="2025-06-07T20:56:08.057" v="42" actId="1076"/>
          <ac:picMkLst>
            <pc:docMk/>
            <pc:sldMk cId="3390222247" sldId="272"/>
            <ac:picMk id="5" creationId="{95CEB57A-B8F2-AA7D-290B-94B87B6303B7}"/>
          </ac:picMkLst>
        </pc:picChg>
      </pc:sldChg>
      <pc:sldChg chg="addSp delSp modSp new mod">
        <pc:chgData name="Mihir K" userId="dce5366c620a5d20" providerId="LiveId" clId="{749F03EC-A5F2-4268-BD62-E65708E083B2}" dt="2025-06-07T21:06:18.554" v="133" actId="255"/>
        <pc:sldMkLst>
          <pc:docMk/>
          <pc:sldMk cId="2222156604" sldId="273"/>
        </pc:sldMkLst>
        <pc:spChg chg="mod">
          <ac:chgData name="Mihir K" userId="dce5366c620a5d20" providerId="LiveId" clId="{749F03EC-A5F2-4268-BD62-E65708E083B2}" dt="2025-06-07T21:01:23.243" v="99" actId="1076"/>
          <ac:spMkLst>
            <pc:docMk/>
            <pc:sldMk cId="2222156604" sldId="273"/>
            <ac:spMk id="2" creationId="{2B1EBF4A-3295-4FA7-CE30-323DC52A7E34}"/>
          </ac:spMkLst>
        </pc:spChg>
        <pc:spChg chg="del">
          <ac:chgData name="Mihir K" userId="dce5366c620a5d20" providerId="LiveId" clId="{749F03EC-A5F2-4268-BD62-E65708E083B2}" dt="2025-06-07T21:01:33.896" v="100" actId="931"/>
          <ac:spMkLst>
            <pc:docMk/>
            <pc:sldMk cId="2222156604" sldId="273"/>
            <ac:spMk id="3" creationId="{0BD43802-5372-3D4D-14F3-538C091634A8}"/>
          </ac:spMkLst>
        </pc:spChg>
        <pc:spChg chg="add mod">
          <ac:chgData name="Mihir K" userId="dce5366c620a5d20" providerId="LiveId" clId="{749F03EC-A5F2-4268-BD62-E65708E083B2}" dt="2025-06-07T21:06:18.554" v="133" actId="255"/>
          <ac:spMkLst>
            <pc:docMk/>
            <pc:sldMk cId="2222156604" sldId="273"/>
            <ac:spMk id="6" creationId="{FCD4097C-9D7B-D448-C275-71EC2B48ABA2}"/>
          </ac:spMkLst>
        </pc:spChg>
        <pc:picChg chg="add mod">
          <ac:chgData name="Mihir K" userId="dce5366c620a5d20" providerId="LiveId" clId="{749F03EC-A5F2-4268-BD62-E65708E083B2}" dt="2025-06-07T21:01:52.600" v="106" actId="1076"/>
          <ac:picMkLst>
            <pc:docMk/>
            <pc:sldMk cId="2222156604" sldId="273"/>
            <ac:picMk id="5" creationId="{1DB87E63-95D9-0A50-2F24-46C7F2E6EB8E}"/>
          </ac:picMkLst>
        </pc:picChg>
      </pc:sldChg>
      <pc:sldChg chg="addSp delSp modSp new del mod">
        <pc:chgData name="Mihir K" userId="dce5366c620a5d20" providerId="LiveId" clId="{749F03EC-A5F2-4268-BD62-E65708E083B2}" dt="2025-06-07T20:56:42.975" v="58" actId="680"/>
        <pc:sldMkLst>
          <pc:docMk/>
          <pc:sldMk cId="4160744772" sldId="273"/>
        </pc:sldMkLst>
        <pc:spChg chg="add del">
          <ac:chgData name="Mihir K" userId="dce5366c620a5d20" providerId="LiveId" clId="{749F03EC-A5F2-4268-BD62-E65708E083B2}" dt="2025-06-07T20:56:42.167" v="56" actId="931"/>
          <ac:spMkLst>
            <pc:docMk/>
            <pc:sldMk cId="4160744772" sldId="273"/>
            <ac:spMk id="3" creationId="{21D0BF3C-B14E-64EA-0DBC-414DED4AA2C7}"/>
          </ac:spMkLst>
        </pc:spChg>
        <pc:picChg chg="add mod">
          <ac:chgData name="Mihir K" userId="dce5366c620a5d20" providerId="LiveId" clId="{749F03EC-A5F2-4268-BD62-E65708E083B2}" dt="2025-06-07T20:56:42.167" v="56" actId="931"/>
          <ac:picMkLst>
            <pc:docMk/>
            <pc:sldMk cId="4160744772" sldId="273"/>
            <ac:picMk id="6" creationId="{24925E19-49CC-BB72-8828-CD08094055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6DBA-B730-422B-3E32-76F0204DD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8E588-20EB-63DE-1322-3BC9749C2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623B7-C562-2848-459E-6B291521A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912F-0EB7-4D9A-B7A1-64ECD0379A1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4D3B-B89A-6BFA-ABE3-47224C2A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25FA9-53D6-29F4-DA7E-43408022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B858-2C96-45FB-B052-49F22552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8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4C7D-7D67-6C0F-8426-413BC7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25285-5116-460A-2B94-E74A6006D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CFEAC-B3D4-3DCB-ED06-D3FC5FBA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912F-0EB7-4D9A-B7A1-64ECD0379A1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82204-C3BF-9AB5-71B8-F1C0AFDE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653D9-124B-2916-C7F5-19F2E7E0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B858-2C96-45FB-B052-49F22552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0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066E1-713D-FA8D-82FF-BD63E1E6E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254D2-BDD8-762D-7056-99F2C0275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19E96-6F4B-A799-CDF2-BB5C71430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912F-0EB7-4D9A-B7A1-64ECD0379A1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CA92F-4216-4B9D-AEF5-D8063BE0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45F1B-DECB-E518-7C10-2CC9EC6B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B858-2C96-45FB-B052-49F22552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8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5D60-F3AF-E0AC-68EF-AE21906A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B071C-0FD9-5C19-E6D3-9877C9D9A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48E9E-245F-1CFB-2230-E5B5DA7FC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912F-0EB7-4D9A-B7A1-64ECD0379A1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1495C-5766-B5BB-1088-F54F2C67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17739-9646-EDF6-FC92-F808953B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B858-2C96-45FB-B052-49F22552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3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57A2-EDC0-8AA5-7922-60C0A0E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6CA14-75E9-076E-3E8B-DEBD7AC26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CE25F-3426-F783-2EAD-D95738A2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912F-0EB7-4D9A-B7A1-64ECD0379A1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757F7-6CE2-CEA2-CE44-9A96FAFE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E76C1-8EAE-DF10-F934-2832BB97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B858-2C96-45FB-B052-49F22552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3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6B25-4E39-8336-9D05-A8A5DF21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D597F-9F02-5A5F-4941-FACF8CA67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BA077-D521-339B-E2E2-45BDD0576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5481B-D18D-9064-278A-341FD52C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912F-0EB7-4D9A-B7A1-64ECD0379A1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EA895-946A-27F2-9E58-CB7A13AD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041A6-DADA-5A16-4A19-85AF7A0C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B858-2C96-45FB-B052-49F22552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5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96E9-8CBD-2143-2122-010D231F3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D9229-6B94-FEF7-73BF-D0711F65D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31B83-038B-D274-5507-E2125D381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67668-1AC6-5B8B-3CAC-4EDCBB783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5EEE4-1B58-6185-D26D-E3805895B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58F52-F473-4C76-456F-CCCAC3A4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912F-0EB7-4D9A-B7A1-64ECD0379A1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DB447-2C1F-1D11-6A53-2A12E4DC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7E750-2B94-920D-B36C-B24F7222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B858-2C96-45FB-B052-49F22552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7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4ED5-CCA7-3316-7CD4-0FA84BCA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E7856-8FE8-13F6-CC6F-FE7D6222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912F-0EB7-4D9A-B7A1-64ECD0379A1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4C802-3DE1-F777-6715-CBA8E8E8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FE55A-4DE7-B17C-C601-24CEA26F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B858-2C96-45FB-B052-49F22552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7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3146E-8067-1B15-5F83-BE2F882A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912F-0EB7-4D9A-B7A1-64ECD0379A1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0FB6D-DC9F-A973-1B12-47926995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92B59-AED9-3D46-2A4A-7F1376CF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B858-2C96-45FB-B052-49F22552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2B26-B5F6-E4FD-C4FB-4CA32C69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95724-07A0-46B4-18B2-85DF59443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C5A39-E880-2BDF-DFB4-51B07C4FA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79538-F78B-5070-C376-CEDCB4D6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912F-0EB7-4D9A-B7A1-64ECD0379A1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84587-EB3A-C2B1-3BEF-9234F552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B2CCA-0837-0102-997C-A0F17EEA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B858-2C96-45FB-B052-49F22552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1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26D6-373A-4AC7-33A6-C9A5CBF5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DFBC8-AF42-0177-BFDE-F1B0AC461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EDFE3-DCCD-20C5-CAAF-817998787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A6FFC-6B18-8F4E-DB1E-8811FAF6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912F-0EB7-4D9A-B7A1-64ECD0379A1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05760-E248-447A-E995-5DADF788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A8B55-3C80-53AF-30FD-2168D3CF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B858-2C96-45FB-B052-49F22552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9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0AE10-7524-B232-2A39-CFA66746E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33590-4366-BC77-F048-1B7C0C366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7AFCC-E258-F8B8-26CD-5F450F76F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90912F-0EB7-4D9A-B7A1-64ECD0379A1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52789-8FE9-4143-A754-151FF3B1A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FF5B2-0965-7E85-9835-6576621D0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B8B858-2C96-45FB-B052-49F22552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3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data5040091" TargetMode="External"/><Relationship Id="rId2" Type="http://schemas.openxmlformats.org/officeDocument/2006/relationships/hyperlink" Target="https://doi.org/10.13026/cerq-fc8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9DDA-A89B-548E-5619-0E77D70592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Predicting Sleep Quality from Multimodal Wearable and Survey Data: Analysis of MMASH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7CAEF-ACC5-447B-E0FD-32BE4177F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Mihir Kalyanthaya</a:t>
            </a:r>
          </a:p>
          <a:p>
            <a:r>
              <a:rPr lang="en-US"/>
              <a:t>DataSci223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4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E390-8FCE-ABD0-EE05-26B62E616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3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Decision Tree Classifier</a:t>
            </a:r>
          </a:p>
        </p:txBody>
      </p:sp>
      <p:pic>
        <p:nvPicPr>
          <p:cNvPr id="5" name="Content Placeholder 4" descr="A diagram of a decision tree&#10;&#10;AI-generated content may be incorrect.">
            <a:extLst>
              <a:ext uri="{FF2B5EF4-FFF2-40B4-BE49-F238E27FC236}">
                <a16:creationId xmlns:a16="http://schemas.microsoft.com/office/drawing/2014/main" id="{95CEB57A-B8F2-AA7D-290B-94B87B630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08" y="1259189"/>
            <a:ext cx="8099492" cy="43396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06C6E3-E457-FFA9-77F2-BC3FCEF16D3A}"/>
              </a:ext>
            </a:extLst>
          </p:cNvPr>
          <p:cNvSpPr txBox="1"/>
          <p:nvPr/>
        </p:nvSpPr>
        <p:spPr>
          <a:xfrm>
            <a:off x="118872" y="1259189"/>
            <a:ext cx="4535424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tree primarily uses the number of awakenings and screen time to split the data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decision tree classifier achieved an average cross-validated accuracy of </a:t>
            </a:r>
            <a:r>
              <a:rPr lang="en-US" sz="1600" b="1" dirty="0"/>
              <a:t>0.47</a:t>
            </a:r>
            <a:r>
              <a:rPr lang="en-US" sz="1600" dirty="0"/>
              <a:t>, which is below the 0.5 threshold for random guessing in a balanced binary classification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relatively high standard deviation (0.18) suggests considerable variability in performance across the folds, likely reflecting the small sample size and sensitivity to data splits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“Good" sleep efficiency is mostly found in participants with ≤12.5 awakenings and low screen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other splits assign "Poor" sleep efficiency, especially with higher awakenings and/or higher screen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022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BF4A-3295-4FA7-CE30-323DC52A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XGBoost</a:t>
            </a:r>
          </a:p>
        </p:txBody>
      </p:sp>
      <p:pic>
        <p:nvPicPr>
          <p:cNvPr id="5" name="Content Placeholder 4" descr="A white background with black lines&#10;&#10;AI-generated content may be incorrect.">
            <a:extLst>
              <a:ext uri="{FF2B5EF4-FFF2-40B4-BE49-F238E27FC236}">
                <a16:creationId xmlns:a16="http://schemas.microsoft.com/office/drawing/2014/main" id="{1DB87E63-95D9-0A50-2F24-46C7F2E6E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6" y="1329610"/>
            <a:ext cx="11967888" cy="26795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D4097C-9D7B-D448-C275-71EC2B48ABA2}"/>
              </a:ext>
            </a:extLst>
          </p:cNvPr>
          <p:cNvSpPr txBox="1"/>
          <p:nvPr/>
        </p:nvSpPr>
        <p:spPr>
          <a:xfrm>
            <a:off x="112056" y="4009152"/>
            <a:ext cx="1184829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Cross-validated Accuracy:</a:t>
            </a:r>
            <a:r>
              <a:rPr lang="en-US" sz="1400" dirty="0"/>
              <a:t> </a:t>
            </a:r>
            <a:r>
              <a:rPr lang="en-US" sz="1400" b="1" dirty="0"/>
              <a:t>0.55</a:t>
            </a:r>
            <a:r>
              <a:rPr lang="en-US" sz="1400" dirty="0"/>
              <a:t> (std: 0.20)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Cross-validated AUC:</a:t>
            </a:r>
            <a:r>
              <a:rPr lang="en-US" sz="1400" dirty="0"/>
              <a:t> </a:t>
            </a:r>
            <a:r>
              <a:rPr lang="en-US" sz="1400" b="1" dirty="0"/>
              <a:t>0.48</a:t>
            </a:r>
            <a:r>
              <a:rPr lang="en-US" sz="1400" dirty="0"/>
              <a:t> (std: 0.08)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sleep_number_awakenings</a:t>
            </a:r>
            <a:r>
              <a:rPr lang="en-US" sz="1400" dirty="0"/>
              <a:t> (Importance: 0.48)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sleep_total_sleep_time</a:t>
            </a:r>
            <a:r>
              <a:rPr lang="en-US" sz="1400" dirty="0"/>
              <a:t> (Importance: 0.45)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screen_time_minutes</a:t>
            </a:r>
            <a:r>
              <a:rPr lang="en-US" sz="1400" dirty="0"/>
              <a:t> (Importance: 0.38)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model is not able to discriminate between “good” and “poor” sleep efficiency better than random chance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XGBoost identifies </a:t>
            </a:r>
            <a:r>
              <a:rPr lang="en-US" sz="1400" b="1" dirty="0"/>
              <a:t>number of awakenings</a:t>
            </a:r>
            <a:r>
              <a:rPr lang="en-US" sz="1400" dirty="0"/>
              <a:t> and </a:t>
            </a:r>
            <a:r>
              <a:rPr lang="en-US" sz="1400" b="1" dirty="0"/>
              <a:t>total sleep time</a:t>
            </a:r>
            <a:r>
              <a:rPr lang="en-US" sz="1400" dirty="0"/>
              <a:t> as the most important predictors for classifying sleep efficiency status, with </a:t>
            </a:r>
            <a:r>
              <a:rPr lang="en-US" sz="1400" b="1" dirty="0"/>
              <a:t>screen time</a:t>
            </a:r>
            <a:r>
              <a:rPr lang="en-US" sz="1400" dirty="0"/>
              <a:t> playing a somewhat smaller but still notable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given the low predictive power (AUC &lt; 0.5), even the most “important” variables do not yield effective discrimination in this dataset</a:t>
            </a:r>
          </a:p>
        </p:txBody>
      </p:sp>
    </p:spTree>
    <p:extLst>
      <p:ext uri="{BB962C8B-B14F-4D97-AF65-F5344CB8AC3E}">
        <p14:creationId xmlns:p14="http://schemas.microsoft.com/office/powerpoint/2010/main" val="2222156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graphs showing different colors&#10;&#10;AI-generated content may be incorrect.">
            <a:extLst>
              <a:ext uri="{FF2B5EF4-FFF2-40B4-BE49-F238E27FC236}">
                <a16:creationId xmlns:a16="http://schemas.microsoft.com/office/drawing/2014/main" id="{E5C9DF0F-7EF8-0A1A-9C00-67DF0AD59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99055" cy="3621024"/>
          </a:xfrm>
          <a:prstGeom prst="rect">
            <a:avLst/>
          </a:prstGeom>
        </p:spPr>
      </p:pic>
      <p:pic>
        <p:nvPicPr>
          <p:cNvPr id="5" name="Picture 4" descr="A graph with green and blue bars&#10;&#10;AI-generated content may be incorrect.">
            <a:extLst>
              <a:ext uri="{FF2B5EF4-FFF2-40B4-BE49-F238E27FC236}">
                <a16:creationId xmlns:a16="http://schemas.microsoft.com/office/drawing/2014/main" id="{F9D419E3-E489-C985-5873-F5058BFAE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0"/>
            <a:ext cx="5644896" cy="3649964"/>
          </a:xfrm>
          <a:prstGeom prst="rect">
            <a:avLst/>
          </a:prstGeom>
        </p:spPr>
      </p:pic>
      <p:pic>
        <p:nvPicPr>
          <p:cNvPr id="9" name="Picture 8" descr="A graph of values and values&#10;&#10;AI-generated content may be incorrect.">
            <a:extLst>
              <a:ext uri="{FF2B5EF4-FFF2-40B4-BE49-F238E27FC236}">
                <a16:creationId xmlns:a16="http://schemas.microsoft.com/office/drawing/2014/main" id="{DE24F9D1-94D5-3B7B-2156-1D31646F5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084" y="3649964"/>
            <a:ext cx="8083831" cy="322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1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D02AAD-6D3C-789F-2617-8996088F9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974905"/>
              </p:ext>
            </p:extLst>
          </p:nvPr>
        </p:nvGraphicFramePr>
        <p:xfrm>
          <a:off x="0" y="0"/>
          <a:ext cx="5937250" cy="3102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7090">
                  <a:extLst>
                    <a:ext uri="{9D8B030D-6E8A-4147-A177-3AD203B41FA5}">
                      <a16:colId xmlns:a16="http://schemas.microsoft.com/office/drawing/2014/main" val="1481332665"/>
                    </a:ext>
                  </a:extLst>
                </a:gridCol>
                <a:gridCol w="885190">
                  <a:extLst>
                    <a:ext uri="{9D8B030D-6E8A-4147-A177-3AD203B41FA5}">
                      <a16:colId xmlns:a16="http://schemas.microsoft.com/office/drawing/2014/main" val="1133780172"/>
                    </a:ext>
                  </a:extLst>
                </a:gridCol>
                <a:gridCol w="856615">
                  <a:extLst>
                    <a:ext uri="{9D8B030D-6E8A-4147-A177-3AD203B41FA5}">
                      <a16:colId xmlns:a16="http://schemas.microsoft.com/office/drawing/2014/main" val="2061575024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1026200903"/>
                    </a:ext>
                  </a:extLst>
                </a:gridCol>
                <a:gridCol w="838835">
                  <a:extLst>
                    <a:ext uri="{9D8B030D-6E8A-4147-A177-3AD203B41FA5}">
                      <a16:colId xmlns:a16="http://schemas.microsoft.com/office/drawing/2014/main" val="1841840517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2965810245"/>
                    </a:ext>
                  </a:extLst>
                </a:gridCol>
                <a:gridCol w="840740">
                  <a:extLst>
                    <a:ext uri="{9D8B030D-6E8A-4147-A177-3AD203B41FA5}">
                      <a16:colId xmlns:a16="http://schemas.microsoft.com/office/drawing/2014/main" val="21332674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 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Variable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Description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Mean (SD)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Median [IQR]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Min–Max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n (missing)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4075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Efficiency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Sleep efficiency (%)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83.91 (6.75)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85.22 [77.16–89.06]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73.49–94.23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22 (0)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7056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Total Sleep Time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Total sleep time (min)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313.00 (84.31)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326.00 [253.50–342.75]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144.00–578.00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22 (0)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0077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Number of Awakenings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Number of awakenings per night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19.27 (9.78)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18.50 [12.25–21.00]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4.00–44.00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22 (0)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428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Screen Time (min)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Screen time before bed (min)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52.91 (52.11)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36.00 [2.50–87.50]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0.00–163.00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22 (0)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7540042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6B213560-1CE3-7E6F-6B2E-6E82172A0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82" y="3102610"/>
            <a:ext cx="434968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Table 1. Descriptive statistics of key study variables (n=22)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graph of a normal distribution&#10;&#10;AI-generated content may be incorrect.">
            <a:extLst>
              <a:ext uri="{FF2B5EF4-FFF2-40B4-BE49-F238E27FC236}">
                <a16:creationId xmlns:a16="http://schemas.microsoft.com/office/drawing/2014/main" id="{262A2F8B-842F-0002-FDF3-1E1B10A27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3" y="0"/>
            <a:ext cx="5376416" cy="35410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3E1560-F19A-31B7-20E3-601BDDC8979B}"/>
              </a:ext>
            </a:extLst>
          </p:cNvPr>
          <p:cNvSpPr txBox="1"/>
          <p:nvPr/>
        </p:nvSpPr>
        <p:spPr>
          <a:xfrm>
            <a:off x="7048535" y="2395728"/>
            <a:ext cx="5719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Bootstrap distributions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EC7FD2-F26F-98F5-BCF4-F3C9247FD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55391"/>
            <a:ext cx="4349686" cy="310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26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C78A-BCF7-5504-7FC2-A4BCF166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16" y="532733"/>
            <a:ext cx="3932237" cy="475488"/>
          </a:xfrm>
        </p:spPr>
        <p:txBody>
          <a:bodyPr>
            <a:normAutofit/>
          </a:bodyPr>
          <a:lstStyle/>
          <a:p>
            <a:r>
              <a:rPr lang="en-US" sz="2400" dirty="0"/>
              <a:t>Correlation Matrix</a:t>
            </a:r>
          </a:p>
        </p:txBody>
      </p:sp>
      <p:pic>
        <p:nvPicPr>
          <p:cNvPr id="6" name="Content Placeholder 5" descr="A screenshot of a graph&#10;&#10;AI-generated content may be incorrect.">
            <a:extLst>
              <a:ext uri="{FF2B5EF4-FFF2-40B4-BE49-F238E27FC236}">
                <a16:creationId xmlns:a16="http://schemas.microsoft.com/office/drawing/2014/main" id="{47A19DE7-B723-FCE6-683A-8C6178622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664" y="1008221"/>
            <a:ext cx="7262336" cy="484155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EDE02-ADDA-9B28-5207-958B46511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9748" y="1523204"/>
            <a:ext cx="3932237" cy="52525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Screen time shows a weak positive correlation with sleep efficiency</a:t>
            </a:r>
            <a:r>
              <a:rPr lang="en-US" b="0" i="0" dirty="0">
                <a:effectLst/>
              </a:rPr>
              <a:t> (0.18) - this suggests that screen time didn't negatively affect sleep efficiency in this small dataset (not statistically significant)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Number of awakenings has a strong negative correlation with sleep efficiency</a:t>
            </a:r>
            <a:r>
              <a:rPr lang="en-US" b="0" i="0" dirty="0">
                <a:effectLst/>
              </a:rPr>
              <a:t>  (-0.60) - this makes intuitive sense: more awakenings lead to poorer sleep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Screen time correlates moderately with date</a:t>
            </a:r>
            <a:r>
              <a:rPr lang="en-US" b="0" i="0" dirty="0">
                <a:effectLst/>
              </a:rPr>
              <a:t> (0.49) - This suggests that screen time usage patterns changed over the days of the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8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5797-3248-02DC-C92A-F6AD172C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D2DE-8EB4-CBA8-D050-03A81EFF6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dirty="0"/>
              <a:t>MMASH data provides better modeling due to its novelty for further exploratory </a:t>
            </a:r>
            <a:r>
              <a:rPr lang="en-US" sz="1600"/>
              <a:t>sleep analysis</a:t>
            </a:r>
            <a:endParaRPr lang="en-US" sz="1600" dirty="0"/>
          </a:p>
          <a:p>
            <a:pPr algn="just"/>
            <a:r>
              <a:rPr lang="en-US" sz="1600" dirty="0"/>
              <a:t>the researchers did not record </a:t>
            </a:r>
            <a:r>
              <a:rPr lang="en-US" sz="1600" dirty="0">
                <a:effectLst/>
                <a:ea typeface="Aptos" panose="020B0004020202020204" pitchFamily="34" charset="0"/>
              </a:rPr>
              <a:t>the exact time of the first awakening or a time-to-event variable preventing survival analysis methods (KM or Cox regression)</a:t>
            </a:r>
            <a:endParaRPr lang="en-US" sz="1600" dirty="0"/>
          </a:p>
          <a:p>
            <a:pPr algn="just"/>
            <a:r>
              <a:rPr lang="en-US" sz="1600" dirty="0"/>
              <a:t>the authors note that, to date, this is the </a:t>
            </a:r>
            <a:r>
              <a:rPr lang="en-US" sz="1600" dirty="0">
                <a:effectLst/>
                <a:ea typeface="Aptos" panose="020B0004020202020204" pitchFamily="34" charset="0"/>
              </a:rPr>
              <a:t>only publicly available resource providing a comprehensive, multimodal record of healthy individuals’ physiological, psychological, behavioral, and biomarker data over a 24-hour period</a:t>
            </a:r>
          </a:p>
          <a:p>
            <a:pPr algn="just"/>
            <a:r>
              <a:rPr lang="en-US" sz="1600" dirty="0">
                <a:effectLst/>
                <a:ea typeface="Aptos" panose="020B0004020202020204" pitchFamily="34" charset="0"/>
              </a:rPr>
              <a:t>previ</a:t>
            </a:r>
            <a:r>
              <a:rPr lang="en-US" sz="1600" dirty="0">
                <a:ea typeface="Aptos" panose="020B0004020202020204" pitchFamily="34" charset="0"/>
              </a:rPr>
              <a:t>ous studies on this topic have been limited to single data streams, whereas this data </a:t>
            </a:r>
            <a:r>
              <a:rPr lang="en-US" sz="1600" dirty="0">
                <a:effectLst/>
                <a:ea typeface="Aptos" panose="020B0004020202020204" pitchFamily="34" charset="0"/>
              </a:rPr>
              <a:t>leverages the integration of objective physiological signals, self-reported psychological measures, and detailed behavioral logs</a:t>
            </a:r>
          </a:p>
          <a:p>
            <a:pPr algn="just"/>
            <a:r>
              <a:rPr lang="en-US" sz="1600" dirty="0">
                <a:effectLst/>
                <a:ea typeface="Aptos" panose="020B0004020202020204" pitchFamily="34" charset="0"/>
              </a:rPr>
              <a:t>this and future </a:t>
            </a:r>
            <a:r>
              <a:rPr lang="en-US" sz="1600" dirty="0">
                <a:ea typeface="Aptos" panose="020B0004020202020204" pitchFamily="34" charset="0"/>
              </a:rPr>
              <a:t>research </a:t>
            </a:r>
            <a:r>
              <a:rPr lang="en-US" sz="1600" dirty="0">
                <a:effectLst/>
                <a:ea typeface="Aptos" panose="020B0004020202020204" pitchFamily="34" charset="0"/>
              </a:rPr>
              <a:t>demonstrates the feasibility of predicting perceived sleep quality (PSQI) from a blend of real-world, passively, and actively collected features</a:t>
            </a:r>
          </a:p>
          <a:p>
            <a:pPr algn="just"/>
            <a:r>
              <a:rPr lang="en-US" sz="1600" dirty="0">
                <a:ea typeface="Aptos" panose="020B0004020202020204" pitchFamily="34" charset="0"/>
              </a:rPr>
              <a:t>this can lead to clinically meaningful predictive modeling</a:t>
            </a:r>
          </a:p>
          <a:p>
            <a:pPr algn="just"/>
            <a:r>
              <a:rPr lang="en-US" sz="1600" b="1" dirty="0">
                <a:ea typeface="Aptos" panose="020B0004020202020204" pitchFamily="34" charset="0"/>
              </a:rPr>
              <a:t>keep in mind the data is homogenous/small sample size which limits the generalizability of the findings </a:t>
            </a:r>
            <a:endParaRPr lang="en-US" sz="1600" b="1" dirty="0">
              <a:effectLst/>
              <a:ea typeface="Aptos" panose="020B0004020202020204" pitchFamily="34" charset="0"/>
            </a:endParaRPr>
          </a:p>
          <a:p>
            <a:pPr algn="just"/>
            <a:r>
              <a:rPr lang="en-US" sz="1600" dirty="0">
                <a:effectLst/>
                <a:ea typeface="Aptos" panose="020B0004020202020204" pitchFamily="34" charset="0"/>
              </a:rPr>
              <a:t>Future studies should collect detailed event-level data (time to first awakening) to enable such analyses and aim to replicate these findings in more diverse and larger cohorts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91755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5D47-D90A-A79B-98F5-C2888B59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4D5F6-53C2-D0C2-A56F-55896739E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b="0" i="0" dirty="0">
                <a:solidFill>
                  <a:srgbClr val="1D2022"/>
                </a:solidFill>
                <a:effectLst/>
                <a:latin typeface="-apple-system"/>
              </a:rPr>
              <a:t>Rossi, A., Da Pozzo, E., </a:t>
            </a:r>
            <a:r>
              <a:rPr lang="en-US" sz="1200" b="0" i="0" dirty="0" err="1">
                <a:solidFill>
                  <a:srgbClr val="1D2022"/>
                </a:solidFill>
                <a:effectLst/>
                <a:latin typeface="-apple-system"/>
              </a:rPr>
              <a:t>Menicagli</a:t>
            </a:r>
            <a:r>
              <a:rPr lang="en-US" sz="1200" b="0" i="0" dirty="0">
                <a:solidFill>
                  <a:srgbClr val="1D2022"/>
                </a:solidFill>
                <a:effectLst/>
                <a:latin typeface="-apple-system"/>
              </a:rPr>
              <a:t>, D., </a:t>
            </a:r>
            <a:r>
              <a:rPr lang="en-US" sz="1200" b="0" i="0" dirty="0" err="1">
                <a:solidFill>
                  <a:srgbClr val="1D2022"/>
                </a:solidFill>
                <a:effectLst/>
                <a:latin typeface="-apple-system"/>
              </a:rPr>
              <a:t>Tremolanti</a:t>
            </a:r>
            <a:r>
              <a:rPr lang="en-US" sz="1200" b="0" i="0" dirty="0">
                <a:solidFill>
                  <a:srgbClr val="1D2022"/>
                </a:solidFill>
                <a:effectLst/>
                <a:latin typeface="-apple-system"/>
              </a:rPr>
              <a:t>, C., </a:t>
            </a:r>
            <a:r>
              <a:rPr lang="en-US" sz="1200" b="0" i="0" dirty="0" err="1">
                <a:solidFill>
                  <a:srgbClr val="1D2022"/>
                </a:solidFill>
                <a:effectLst/>
                <a:latin typeface="-apple-system"/>
              </a:rPr>
              <a:t>Priami</a:t>
            </a:r>
            <a:r>
              <a:rPr lang="en-US" sz="1200" b="0" i="0" dirty="0">
                <a:solidFill>
                  <a:srgbClr val="1D2022"/>
                </a:solidFill>
                <a:effectLst/>
                <a:latin typeface="-apple-system"/>
              </a:rPr>
              <a:t>, C., Sirbu, A., Clifton, D., Martini, C., &amp; Morelli, D. (2020). Multilevel Monitoring of Activity and Sleep in Healthy People (version 1.0.0). </a:t>
            </a:r>
            <a:r>
              <a:rPr lang="en-US" sz="1200" b="0" i="1" dirty="0">
                <a:solidFill>
                  <a:srgbClr val="1D2022"/>
                </a:solidFill>
                <a:effectLst/>
                <a:latin typeface="-apple-system"/>
              </a:rPr>
              <a:t>PhysioNet</a:t>
            </a:r>
            <a:r>
              <a:rPr lang="en-US" sz="1200" b="0" i="0" dirty="0">
                <a:solidFill>
                  <a:srgbClr val="1D2022"/>
                </a:solidFill>
                <a:effectLst/>
                <a:latin typeface="-apple-system"/>
              </a:rPr>
              <a:t>. </a:t>
            </a:r>
            <a:r>
              <a:rPr lang="en-US" sz="12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2"/>
              </a:rPr>
              <a:t>https://doi.org/10.13026/cerq-fc86</a:t>
            </a:r>
            <a:r>
              <a:rPr lang="en-US" sz="1200" b="0" i="0" dirty="0">
                <a:solidFill>
                  <a:srgbClr val="1D2022"/>
                </a:solidFill>
                <a:effectLst/>
                <a:latin typeface="-apple-system"/>
              </a:rPr>
              <a:t>.</a:t>
            </a:r>
          </a:p>
          <a:p>
            <a:r>
              <a:rPr lang="en-US" sz="1200" dirty="0">
                <a:solidFill>
                  <a:srgbClr val="1D2022"/>
                </a:solidFill>
                <a:latin typeface="-apple-system"/>
              </a:rPr>
              <a:t>Original publication: </a:t>
            </a:r>
            <a:r>
              <a:rPr lang="en-US" sz="12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Rossi, A., Da Pozzo, E., </a:t>
            </a:r>
            <a:r>
              <a:rPr lang="en-US" sz="1200" b="0" i="0" u="none" strike="noStrike" dirty="0" err="1">
                <a:solidFill>
                  <a:srgbClr val="0366D6"/>
                </a:solidFill>
                <a:effectLst/>
                <a:latin typeface="-apple-system"/>
                <a:hlinkClick r:id="rId3"/>
              </a:rPr>
              <a:t>Menicagli</a:t>
            </a:r>
            <a:r>
              <a:rPr lang="en-US" sz="12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, D., </a:t>
            </a:r>
            <a:r>
              <a:rPr lang="en-US" sz="1200" b="0" i="0" u="none" strike="noStrike" dirty="0" err="1">
                <a:solidFill>
                  <a:srgbClr val="0366D6"/>
                </a:solidFill>
                <a:effectLst/>
                <a:latin typeface="-apple-system"/>
                <a:hlinkClick r:id="rId3"/>
              </a:rPr>
              <a:t>Tremolanti</a:t>
            </a:r>
            <a:r>
              <a:rPr lang="en-US" sz="12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, C., </a:t>
            </a:r>
            <a:r>
              <a:rPr lang="en-US" sz="1200" b="0" i="0" u="none" strike="noStrike" dirty="0" err="1">
                <a:solidFill>
                  <a:srgbClr val="0366D6"/>
                </a:solidFill>
                <a:effectLst/>
                <a:latin typeface="-apple-system"/>
                <a:hlinkClick r:id="rId3"/>
              </a:rPr>
              <a:t>Priami</a:t>
            </a:r>
            <a:r>
              <a:rPr lang="en-US" sz="12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, C., Sirbu, A., Clifton, D., Martini, C., &amp; Morelli, D. (2020). A Public Dataset of 24-h Multi-Levels Psycho-Physiological Responses in Young Healthy Adults. Data, 5(4), 91. https://doi.org/10.3390/data5040091.</a:t>
            </a:r>
            <a:endParaRPr lang="en-US" sz="1200" b="0" i="0" u="none" strike="noStrike" dirty="0">
              <a:solidFill>
                <a:srgbClr val="0366D6"/>
              </a:solidFill>
              <a:effectLst/>
              <a:latin typeface="-apple-system"/>
            </a:endParaRPr>
          </a:p>
          <a:p>
            <a:r>
              <a:rPr lang="en-US" sz="1200" b="0" i="0" dirty="0">
                <a:solidFill>
                  <a:srgbClr val="1D2022"/>
                </a:solidFill>
                <a:effectLst/>
                <a:latin typeface="-apple-system"/>
              </a:rPr>
              <a:t>Goldberger, A., Amaral, L., Glass, L., </a:t>
            </a:r>
            <a:r>
              <a:rPr lang="en-US" sz="1200" b="0" i="0" dirty="0" err="1">
                <a:solidFill>
                  <a:srgbClr val="1D2022"/>
                </a:solidFill>
                <a:effectLst/>
                <a:latin typeface="-apple-system"/>
              </a:rPr>
              <a:t>Hausdorff</a:t>
            </a:r>
            <a:r>
              <a:rPr lang="en-US" sz="1200" b="0" i="0" dirty="0">
                <a:solidFill>
                  <a:srgbClr val="1D2022"/>
                </a:solidFill>
                <a:effectLst/>
                <a:latin typeface="-apple-system"/>
              </a:rPr>
              <a:t>, J., Ivanov, P. C., Mark, R., ... &amp; Stanley, H. E. (2000). </a:t>
            </a:r>
            <a:r>
              <a:rPr lang="en-US" sz="1200" b="0" i="0" dirty="0" err="1">
                <a:solidFill>
                  <a:srgbClr val="1D2022"/>
                </a:solidFill>
                <a:effectLst/>
                <a:latin typeface="-apple-system"/>
              </a:rPr>
              <a:t>PhysioBank</a:t>
            </a:r>
            <a:r>
              <a:rPr lang="en-US" sz="1200" b="0" i="0" dirty="0">
                <a:solidFill>
                  <a:srgbClr val="1D2022"/>
                </a:solidFill>
                <a:effectLst/>
                <a:latin typeface="-apple-system"/>
              </a:rPr>
              <a:t>, </a:t>
            </a:r>
            <a:r>
              <a:rPr lang="en-US" sz="1200" b="0" i="0" dirty="0" err="1">
                <a:solidFill>
                  <a:srgbClr val="1D2022"/>
                </a:solidFill>
                <a:effectLst/>
                <a:latin typeface="-apple-system"/>
              </a:rPr>
              <a:t>PhysioToolkit</a:t>
            </a:r>
            <a:r>
              <a:rPr lang="en-US" sz="1200" b="0" i="0" dirty="0">
                <a:solidFill>
                  <a:srgbClr val="1D2022"/>
                </a:solidFill>
                <a:effectLst/>
                <a:latin typeface="-apple-system"/>
              </a:rPr>
              <a:t>, and PhysioNet: Components of a new research resource for complex physiologic signals. Circulation [Online]. 101 (23), pp. e215–e220.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8414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DD1E-74DB-EB41-E226-F060B024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MMASH Dataset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6C97-6AC3-6D1D-5BE1-E9257C84C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Multilevel Monitoring of Activity and Sleep in </a:t>
            </a:r>
            <a:r>
              <a:rPr lang="en-US" sz="2000"/>
              <a:t>Health people</a:t>
            </a:r>
          </a:p>
          <a:p>
            <a:pPr algn="just"/>
            <a:r>
              <a:rPr lang="en-US" sz="2000" dirty="0"/>
              <a:t>this dataset contains 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24 hours of continuous beat-to-beat heart data, triaxial accelerometer data, sleep quality, physical activity and psychological characteristics (i.e., anxiety status, stress events and emotions)</a:t>
            </a:r>
          </a:p>
          <a:p>
            <a:pPr algn="just"/>
            <a:r>
              <a:rPr lang="en-US" sz="2000" b="0" i="0" dirty="0">
                <a:solidFill>
                  <a:srgbClr val="212529"/>
                </a:solidFill>
                <a:effectLst/>
              </a:rPr>
              <a:t>22 healthy participants</a:t>
            </a:r>
          </a:p>
          <a:p>
            <a:pPr algn="just"/>
            <a:r>
              <a:rPr lang="en-US" sz="2000" b="0" i="0" dirty="0">
                <a:solidFill>
                  <a:srgbClr val="212529"/>
                </a:solidFill>
                <a:effectLst/>
              </a:rPr>
              <a:t>saliva bio-markers (cortisol and melatonin) and activity log</a:t>
            </a:r>
            <a:r>
              <a:rPr lang="en-US" sz="2000" dirty="0">
                <a:solidFill>
                  <a:srgbClr val="212529"/>
                </a:solidFill>
              </a:rPr>
              <a:t> were also included</a:t>
            </a:r>
          </a:p>
          <a:p>
            <a:pPr algn="just"/>
            <a:r>
              <a:rPr lang="en-US" sz="2000" b="0" i="0" dirty="0">
                <a:solidFill>
                  <a:srgbClr val="212529"/>
                </a:solidFill>
                <a:effectLst/>
              </a:rPr>
              <a:t>enable researchers to test the relationships between physical activity, sleep quality, and psychological characteristics</a:t>
            </a:r>
          </a:p>
          <a:p>
            <a:pPr algn="just"/>
            <a:r>
              <a:rPr lang="en-US" sz="2000" dirty="0">
                <a:solidFill>
                  <a:srgbClr val="212529"/>
                </a:solidFill>
              </a:rPr>
              <a:t>t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he data were collected and provided by BioBeats (produces IoT wearable devices aiming to detect people's psychophysiological stress)</a:t>
            </a:r>
            <a:r>
              <a:rPr lang="en-US" sz="2000" dirty="0">
                <a:solidFill>
                  <a:srgbClr val="212529"/>
                </a:solidFill>
              </a:rPr>
              <a:t> 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in collaboration with researchers from the University of Pisa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680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4AEF-86EE-C0C1-7AAE-587A7E9C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Collected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A2DF1-C87B-D277-1F33-969CA60AC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dirty="0">
                <a:solidFill>
                  <a:srgbClr val="212529"/>
                </a:solidFill>
                <a:effectLst/>
              </a:rPr>
              <a:t>anthropomorphic characteristics (age, height and weight) of the participants were recorded</a:t>
            </a:r>
          </a:p>
          <a:p>
            <a:pPr algn="just"/>
            <a:r>
              <a:rPr lang="en-US" sz="2000" b="0" i="0" dirty="0">
                <a:solidFill>
                  <a:srgbClr val="212529"/>
                </a:solidFill>
                <a:effectLst/>
              </a:rPr>
              <a:t>participants filled in a set of initial questionnaires that provide information about participants psychological status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212529"/>
                </a:solidFill>
                <a:effectLst/>
              </a:rPr>
              <a:t>Morningness-Eveningness Questionnaire (MEQ)</a:t>
            </a:r>
            <a:endParaRPr lang="en-US" sz="1400" dirty="0">
              <a:solidFill>
                <a:srgbClr val="212529"/>
              </a:solidFill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212529"/>
                </a:solidFill>
                <a:effectLst/>
              </a:rPr>
              <a:t>State-Trait Anxiety Inventory (STAI-Y)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212529"/>
                </a:solidFill>
                <a:effectLst/>
              </a:rPr>
              <a:t>Pittsburgh Sleep Quality Questionnaire Index (PSQI)</a:t>
            </a:r>
            <a:endParaRPr lang="en-US" sz="1400" dirty="0">
              <a:solidFill>
                <a:srgbClr val="212529"/>
              </a:solidFill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212529"/>
                </a:solidFill>
                <a:effectLst/>
              </a:rPr>
              <a:t>Behavioral avoidance/inhibition survey (BIS/BAS)</a:t>
            </a:r>
          </a:p>
          <a:p>
            <a:pPr algn="just"/>
            <a:r>
              <a:rPr lang="en-US" sz="2000" b="0" i="0" dirty="0">
                <a:solidFill>
                  <a:srgbClr val="212529"/>
                </a:solidFill>
                <a:effectLst/>
              </a:rPr>
              <a:t>participants wore two devices continuously for 24 hours: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212529"/>
                </a:solidFill>
                <a:effectLst/>
              </a:rPr>
              <a:t>heart rate monitor (Polar H7 heart rate monitor</a:t>
            </a:r>
            <a:r>
              <a:rPr lang="en-US" sz="1400" dirty="0">
                <a:solidFill>
                  <a:srgbClr val="212529"/>
                </a:solidFill>
              </a:rPr>
              <a:t>, </a:t>
            </a:r>
            <a:r>
              <a:rPr lang="en-US" sz="1400" b="0" i="0" dirty="0">
                <a:solidFill>
                  <a:srgbClr val="212529"/>
                </a:solidFill>
                <a:effectLst/>
              </a:rPr>
              <a:t>record heartbeats and beat-to-beat interval</a:t>
            </a:r>
            <a:r>
              <a:rPr lang="en-US" sz="1400" dirty="0">
                <a:solidFill>
                  <a:srgbClr val="212529"/>
                </a:solidFill>
              </a:rPr>
              <a:t>)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212529"/>
                </a:solidFill>
                <a:effectLst/>
              </a:rPr>
              <a:t>actigraph (ActiGraph wGT3X-BT, record actigraphy information such as accelerometer data, sleep quality and physical activity)</a:t>
            </a:r>
            <a:endParaRPr lang="en-US" sz="1400" dirty="0">
              <a:solidFill>
                <a:srgbClr val="212529"/>
              </a:solidFill>
            </a:endParaRPr>
          </a:p>
          <a:p>
            <a:pPr algn="just"/>
            <a:r>
              <a:rPr lang="en-US" sz="2000" b="0" i="0" dirty="0">
                <a:solidFill>
                  <a:srgbClr val="212529"/>
                </a:solidFill>
                <a:effectLst/>
              </a:rPr>
              <a:t>perceived mood (Positive and Negative Affect Schedule - PANAS) were recorded at different times of the day</a:t>
            </a:r>
            <a:endParaRPr lang="en-US" sz="2000" dirty="0">
              <a:solidFill>
                <a:srgbClr val="212529"/>
              </a:solidFill>
            </a:endParaRPr>
          </a:p>
          <a:p>
            <a:pPr algn="just"/>
            <a:r>
              <a:rPr lang="en-US" sz="2000" b="0" i="0" dirty="0">
                <a:solidFill>
                  <a:srgbClr val="212529"/>
                </a:solidFill>
                <a:effectLst/>
              </a:rPr>
              <a:t>participants filled in Daily Stress Inventory (DSI) before going to sleep, to summarize the stressful events of the day</a:t>
            </a:r>
          </a:p>
          <a:p>
            <a:pPr algn="just"/>
            <a:r>
              <a:rPr lang="en-US" sz="2000" dirty="0">
                <a:solidFill>
                  <a:srgbClr val="212529"/>
                </a:solidFill>
              </a:rPr>
              <a:t>sleep efficiency (latency efficiency) defined as the percentage of sleep time on total sleep in bed</a:t>
            </a:r>
          </a:p>
          <a:p>
            <a:pPr algn="just"/>
            <a:endParaRPr lang="en-US" sz="2000" dirty="0">
              <a:solidFill>
                <a:srgbClr val="212529"/>
              </a:solidFill>
            </a:endParaRPr>
          </a:p>
          <a:p>
            <a:pPr algn="just"/>
            <a:endParaRPr lang="en-US" sz="1400" dirty="0">
              <a:solidFill>
                <a:srgbClr val="2125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8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4208-637D-3495-77A0-1F506B28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Statistical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F55F4-6544-37EC-D311-E7F25783E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526" y="1690688"/>
            <a:ext cx="10632948" cy="4581779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research question of interest: what are the associations/relationships between sleep quality (efficiency) and the various predictors (heart rate, number of awakenings, screen time, total sleep time)</a:t>
            </a:r>
          </a:p>
          <a:p>
            <a:pPr algn="just"/>
            <a:r>
              <a:rPr lang="en-US" sz="2000" dirty="0"/>
              <a:t>to assess this, I used:</a:t>
            </a:r>
          </a:p>
          <a:p>
            <a:pPr lvl="1" algn="just"/>
            <a:r>
              <a:rPr lang="en-US" sz="1400" dirty="0"/>
              <a:t> </a:t>
            </a:r>
            <a:r>
              <a:rPr lang="en-US" sz="1600" dirty="0"/>
              <a:t>multiple linear regression to interpret predictors of sleep quality </a:t>
            </a:r>
          </a:p>
          <a:p>
            <a:pPr lvl="1" algn="just"/>
            <a:r>
              <a:rPr lang="en-US" sz="1600" dirty="0"/>
              <a:t>regularized regression (ridge, lasso) to control for multicollinearity and select important features; shrink coefficients</a:t>
            </a:r>
          </a:p>
          <a:p>
            <a:pPr lvl="1" algn="just"/>
            <a:r>
              <a:rPr lang="en-US" sz="1600" dirty="0"/>
              <a:t>random forest regression to capture nonlinear effects and is robust to outliers; models complex interactions</a:t>
            </a:r>
          </a:p>
          <a:p>
            <a:pPr lvl="1" algn="just"/>
            <a:r>
              <a:rPr lang="en-US" sz="1600" dirty="0"/>
              <a:t>cross validation performed subject-wise to prevent data leakage  </a:t>
            </a:r>
            <a:endParaRPr lang="en-US" sz="2000" dirty="0"/>
          </a:p>
          <a:p>
            <a:pPr algn="just"/>
            <a:r>
              <a:rPr lang="en-US" sz="2000" dirty="0"/>
              <a:t>the sample size is small/homogeneous, so I used regularization and cross-validation</a:t>
            </a:r>
          </a:p>
          <a:p>
            <a:pPr algn="just"/>
            <a:r>
              <a:rPr lang="en-US" sz="2000" dirty="0"/>
              <a:t>the researchers did not collect/</a:t>
            </a:r>
            <a:r>
              <a:rPr lang="en-US" sz="2000" dirty="0">
                <a:effectLst/>
                <a:ea typeface="Aptos" panose="020B0004020202020204" pitchFamily="34" charset="0"/>
              </a:rPr>
              <a:t>record the exact time of the first awakening or a time-to-event variable onl</a:t>
            </a:r>
            <a:r>
              <a:rPr lang="en-US" sz="2000" dirty="0">
                <a:ea typeface="Aptos" panose="020B0004020202020204" pitchFamily="34" charset="0"/>
              </a:rPr>
              <a:t>y summary measures </a:t>
            </a:r>
            <a:r>
              <a:rPr lang="en-US" sz="2000" dirty="0">
                <a:effectLst/>
                <a:ea typeface="Aptos" panose="020B0004020202020204" pitchFamily="34" charset="0"/>
              </a:rPr>
              <a:t>(total number and duration of awakenings, WASO, etc.) </a:t>
            </a:r>
            <a:endParaRPr lang="en-US" sz="2000" dirty="0"/>
          </a:p>
          <a:p>
            <a:pPr algn="just"/>
            <a:r>
              <a:rPr lang="en-US" sz="1800" dirty="0"/>
              <a:t>exposure: total sleep time, # of awakenings, screen time, heart rate, physiological/behavioral measures</a:t>
            </a:r>
          </a:p>
          <a:p>
            <a:pPr algn="just"/>
            <a:r>
              <a:rPr lang="en-US" sz="1800" dirty="0"/>
              <a:t>outcome: sleep efficiency 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60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C7F5-219E-943C-3CEE-B55BAE67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Statistical 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E77D-A091-D218-196C-241AF2F44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414" y="1532064"/>
            <a:ext cx="11663172" cy="5325936"/>
          </a:xfrm>
        </p:spPr>
        <p:txBody>
          <a:bodyPr/>
          <a:lstStyle/>
          <a:p>
            <a:pPr algn="just"/>
            <a:r>
              <a:rPr lang="en-US" sz="1600" dirty="0">
                <a:effectLst/>
                <a:ea typeface="Aptos" panose="020B0004020202020204" pitchFamily="34" charset="0"/>
              </a:rPr>
              <a:t>number of awakenings emerged as the strongest statistically significant predictor of sleep efficiency (β = -0.421, p = 0.003)</a:t>
            </a:r>
          </a:p>
          <a:p>
            <a:pPr lvl="1" algn="just"/>
            <a:r>
              <a:rPr lang="en-US" sz="1600" dirty="0">
                <a:effectLst/>
                <a:ea typeface="Aptos" panose="020B0004020202020204" pitchFamily="34" charset="0"/>
              </a:rPr>
              <a:t>each additional awakening associated with a 0.42 percentage point decrease in sleep efficiency</a:t>
            </a:r>
            <a:endParaRPr lang="en-US" sz="1200" dirty="0">
              <a:effectLst/>
              <a:ea typeface="Aptos" panose="020B0004020202020204" pitchFamily="34" charset="0"/>
            </a:endParaRPr>
          </a:p>
          <a:p>
            <a:pPr algn="just"/>
            <a:r>
              <a:rPr lang="en-US" sz="1600" dirty="0">
                <a:effectLst/>
                <a:ea typeface="Aptos" panose="020B0004020202020204" pitchFamily="34" charset="0"/>
              </a:rPr>
              <a:t>screen time exhibited a modest positive association with sleep efficiency (β = 0.020, p = 0.427) across all models, although this relationship did not reach statistical significance</a:t>
            </a:r>
            <a:endParaRPr lang="en-US" sz="1600" dirty="0"/>
          </a:p>
          <a:p>
            <a:pPr algn="just"/>
            <a:r>
              <a:rPr lang="en-US" sz="1600" dirty="0">
                <a:ea typeface="Aptos" panose="020B0004020202020204" pitchFamily="34" charset="0"/>
              </a:rPr>
              <a:t>c</a:t>
            </a:r>
            <a:r>
              <a:rPr lang="en-US" sz="1600" dirty="0">
                <a:effectLst/>
                <a:ea typeface="Aptos" panose="020B0004020202020204" pitchFamily="34" charset="0"/>
              </a:rPr>
              <a:t>onfounding analysis indicated that total sleep time substantially confounded the relationship between screen time and sleep efficiency, with the screen time coefficient decreasing by 17% when adjusting for sleep duration</a:t>
            </a:r>
            <a:endParaRPr lang="en-US" sz="1600" dirty="0"/>
          </a:p>
          <a:p>
            <a:pPr algn="just"/>
            <a:r>
              <a:rPr lang="en-US" sz="1600" dirty="0"/>
              <a:t>fully adjusted model had explanatory power </a:t>
            </a:r>
            <a:r>
              <a:rPr lang="en-US" sz="1600" dirty="0">
                <a:effectLst/>
                <a:ea typeface="Aptos" panose="020B0004020202020204" pitchFamily="34" charset="0"/>
              </a:rPr>
              <a:t>(R² = 0.411, Adj. R² = 0.313); number of awakenings remaining the only statistically significant predictor</a:t>
            </a:r>
          </a:p>
          <a:p>
            <a:pPr algn="just"/>
            <a:r>
              <a:rPr lang="en-US" sz="1600" dirty="0">
                <a:ea typeface="Aptos" panose="020B0004020202020204" pitchFamily="34" charset="0"/>
              </a:rPr>
              <a:t>b</a:t>
            </a:r>
            <a:r>
              <a:rPr lang="en-US" sz="1600" dirty="0">
                <a:effectLst/>
                <a:ea typeface="Aptos" panose="020B0004020202020204" pitchFamily="34" charset="0"/>
              </a:rPr>
              <a:t>ootstrap stability analysis confirmed that while coefficient estimates showed considerable variability, the model's overall explanatory power was robust (82.9%)</a:t>
            </a:r>
          </a:p>
          <a:p>
            <a:pPr algn="just"/>
            <a:r>
              <a:rPr lang="en-US" sz="1600" dirty="0">
                <a:effectLst/>
                <a:ea typeface="Aptos" panose="020B0004020202020204" pitchFamily="34" charset="0"/>
              </a:rPr>
              <a:t>model evaluation revealed limitations in predictive capability, with poor cross-validation performance (R² = -2.69) indicating overfitting—an expected outcome with small samples</a:t>
            </a:r>
          </a:p>
          <a:p>
            <a:pPr algn="just"/>
            <a:r>
              <a:rPr lang="en-US" sz="1600" dirty="0">
                <a:ea typeface="Aptos" panose="020B0004020202020204" pitchFamily="34" charset="0"/>
              </a:rPr>
              <a:t>l</a:t>
            </a:r>
            <a:r>
              <a:rPr lang="en-US" sz="1600" dirty="0">
                <a:effectLst/>
                <a:ea typeface="Aptos" panose="020B0004020202020204" pitchFamily="34" charset="0"/>
              </a:rPr>
              <a:t>inear regression without interaction terms provided the most reliable predictions, suggesting the underlying relationships may be fundamentally linear despite the limited sample size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970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44D5-F662-2C7E-5624-59349423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Statistical 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67184-F4F9-19B7-A82B-D3B116360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" y="1435608"/>
            <a:ext cx="11960352" cy="5422392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effectLst/>
                <a:ea typeface="Aptos" panose="020B0004020202020204" pitchFamily="34" charset="0"/>
              </a:rPr>
              <a:t>Assumption checks for linear regression:</a:t>
            </a:r>
          </a:p>
          <a:p>
            <a:pPr lvl="1" algn="just"/>
            <a:r>
              <a:rPr lang="en-US" sz="1600" dirty="0">
                <a:effectLst/>
                <a:ea typeface="Aptos" panose="020B0004020202020204" pitchFamily="34" charset="0"/>
              </a:rPr>
              <a:t>Normality of residuals: the Omnibus (p = 0.55) and Jarque-Bera (p = 0.58) tests indicated no significant deviation from normality</a:t>
            </a:r>
          </a:p>
          <a:p>
            <a:pPr lvl="1" algn="just"/>
            <a:r>
              <a:rPr lang="en-US" sz="1600" dirty="0">
                <a:effectLst/>
                <a:ea typeface="Aptos" panose="020B0004020202020204" pitchFamily="34" charset="0"/>
              </a:rPr>
              <a:t>Linearity and homoscedasticity: residuals vs. fitted values plots did not reveal any obvious non-linearity or heteroscedasticity</a:t>
            </a:r>
          </a:p>
          <a:p>
            <a:pPr lvl="1" algn="just"/>
            <a:r>
              <a:rPr lang="en-US" sz="1600" dirty="0">
                <a:effectLst/>
                <a:ea typeface="Aptos" panose="020B0004020202020204" pitchFamily="34" charset="0"/>
              </a:rPr>
              <a:t>Independence: the Durbin-Watson statistic was 2.70, showing no evidence of residual autocorrelation</a:t>
            </a:r>
            <a:endParaRPr lang="en-US" sz="1600" dirty="0">
              <a:ea typeface="Aptos" panose="020B0004020202020204" pitchFamily="34" charset="0"/>
            </a:endParaRPr>
          </a:p>
          <a:p>
            <a:pPr lvl="1" algn="just"/>
            <a:r>
              <a:rPr lang="en-US" sz="1600" dirty="0">
                <a:effectLst/>
                <a:ea typeface="Aptos" panose="020B0004020202020204" pitchFamily="34" charset="0"/>
              </a:rPr>
              <a:t>Multicollinearity: largest Variance Inflation Factor among predictors was 5.6, suggesting moderate but not problematic multicollinearity</a:t>
            </a:r>
            <a:endParaRPr lang="en-US" sz="1800" dirty="0">
              <a:effectLst/>
              <a:ea typeface="Aptos" panose="020B0004020202020204" pitchFamily="34" charset="0"/>
            </a:endParaRPr>
          </a:p>
          <a:p>
            <a:pPr algn="just"/>
            <a:r>
              <a:rPr lang="en-US" sz="1800" dirty="0"/>
              <a:t>Bootstrap Analysis</a:t>
            </a:r>
          </a:p>
          <a:p>
            <a:pPr lvl="1" algn="just"/>
            <a:r>
              <a:rPr lang="en-US" sz="1600" dirty="0"/>
              <a:t>stable features:</a:t>
            </a:r>
          </a:p>
          <a:p>
            <a:pPr lvl="2" algn="just"/>
            <a:r>
              <a:rPr lang="en-US" sz="1400" dirty="0"/>
              <a:t>screen time and awakenings x screen time selected in 100% of bootstrap samples </a:t>
            </a:r>
          </a:p>
          <a:p>
            <a:pPr lvl="2" algn="just"/>
            <a:r>
              <a:rPr lang="en-US" sz="1400" dirty="0"/>
              <a:t>screen time consistently shows a positive coefficient (CI: 0.050-0.212)</a:t>
            </a:r>
          </a:p>
          <a:p>
            <a:pPr lvl="2" algn="just"/>
            <a:r>
              <a:rPr lang="en-US" sz="1400" dirty="0"/>
              <a:t>small negative effect</a:t>
            </a:r>
          </a:p>
          <a:p>
            <a:pPr lvl="1" algn="just"/>
            <a:r>
              <a:rPr lang="en-US" sz="1600" dirty="0"/>
              <a:t>less-stable features:</a:t>
            </a:r>
          </a:p>
          <a:p>
            <a:pPr lvl="2" algn="just"/>
            <a:r>
              <a:rPr lang="en-US" sz="1400" dirty="0"/>
              <a:t>total sleep time selected in 83% of samples but has coefficient near 0 </a:t>
            </a:r>
          </a:p>
          <a:p>
            <a:pPr lvl="2" algn="just"/>
            <a:r>
              <a:rPr lang="en-US" sz="1400" dirty="0"/>
              <a:t># of awakenings selected in 56% of samples  </a:t>
            </a:r>
            <a:endParaRPr lang="en-US" sz="1600" dirty="0"/>
          </a:p>
          <a:p>
            <a:pPr lvl="1" algn="just"/>
            <a:r>
              <a:rPr lang="en-US" sz="1600" dirty="0"/>
              <a:t>CI Analysis</a:t>
            </a:r>
          </a:p>
          <a:p>
            <a:pPr lvl="2" algn="just"/>
            <a:r>
              <a:rPr lang="en-US" sz="1400" dirty="0"/>
              <a:t>screen time effect is positive (CI does not cross zero)</a:t>
            </a:r>
          </a:p>
          <a:p>
            <a:pPr lvl="2" algn="just"/>
            <a:r>
              <a:rPr lang="en-US" sz="1400" dirty="0"/>
              <a:t>interaction term effect is negative (CI does not cross zero)</a:t>
            </a:r>
          </a:p>
          <a:p>
            <a:pPr lvl="2" algn="just"/>
            <a:r>
              <a:rPr lang="en-US" sz="1400" dirty="0"/>
              <a:t>total sleep time effect uncertain (CI crosses zero)  </a:t>
            </a:r>
          </a:p>
        </p:txBody>
      </p:sp>
    </p:spTree>
    <p:extLst>
      <p:ext uri="{BB962C8B-B14F-4D97-AF65-F5344CB8AC3E}">
        <p14:creationId xmlns:p14="http://schemas.microsoft.com/office/powerpoint/2010/main" val="117954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80B4-AD09-DB72-9CF5-C8ED91DB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Statistical 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5066D-B77C-E716-DBB2-D870AF274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5-fold cross-validation</a:t>
            </a:r>
          </a:p>
          <a:p>
            <a:pPr lvl="1" algn="just"/>
            <a:r>
              <a:rPr lang="en-US" sz="1400" dirty="0"/>
              <a:t>cross-validated r-squared scores: [-1.43, 0.15, -12.66, 0.01, 0.47] the model performed worse than simply predicting the mean of target variable (due to small sample size)</a:t>
            </a:r>
          </a:p>
          <a:p>
            <a:pPr lvl="1" algn="just"/>
            <a:r>
              <a:rPr lang="en-US" sz="1400" dirty="0"/>
              <a:t>mean r-squared across folds (-2.69) the model has poor predictive power and generalizes poorly to new data </a:t>
            </a:r>
          </a:p>
          <a:p>
            <a:pPr lvl="1" algn="just"/>
            <a:r>
              <a:rPr lang="en-US" sz="1400" dirty="0"/>
              <a:t>standard deviation = 5.03 high variability between folds and influential data points</a:t>
            </a:r>
          </a:p>
          <a:p>
            <a:pPr lvl="1" algn="just"/>
            <a:r>
              <a:rPr lang="en-US" sz="1400" dirty="0"/>
              <a:t>caused by small sample size, heterogeneity in sleep patterns, overfitting</a:t>
            </a:r>
          </a:p>
          <a:p>
            <a:pPr lvl="1" algn="just"/>
            <a:r>
              <a:rPr lang="en-US" sz="1400" dirty="0"/>
              <a:t>the results should be interpreted with caution; more data and predictors are needed for a more robust model performance </a:t>
            </a:r>
          </a:p>
          <a:p>
            <a:pPr algn="just"/>
            <a:r>
              <a:rPr lang="en-US" sz="1800" dirty="0"/>
              <a:t>residual histogram</a:t>
            </a:r>
          </a:p>
          <a:p>
            <a:pPr lvl="1" algn="just"/>
            <a:r>
              <a:rPr lang="en-US" sz="1400" dirty="0"/>
              <a:t>the residuals are approximately normally distributed which supports normality assumption of linear regression </a:t>
            </a:r>
          </a:p>
          <a:p>
            <a:pPr lvl="1" algn="just"/>
            <a:r>
              <a:rPr lang="en-US" sz="1400" dirty="0"/>
              <a:t>no extreme outliers </a:t>
            </a:r>
          </a:p>
          <a:p>
            <a:pPr algn="just"/>
            <a:r>
              <a:rPr lang="en-US" sz="1800" dirty="0"/>
              <a:t>variance inflation factors</a:t>
            </a:r>
          </a:p>
          <a:p>
            <a:pPr lvl="1" algn="just"/>
            <a:r>
              <a:rPr lang="en-US" sz="1400" dirty="0"/>
              <a:t>All the VIF values are less than 10, therefore no severe multicollinearity </a:t>
            </a:r>
          </a:p>
          <a:p>
            <a:pPr lvl="1" algn="just"/>
            <a:r>
              <a:rPr lang="en-US" sz="1400" dirty="0" err="1"/>
              <a:t>sleep_total_sleep_time</a:t>
            </a:r>
            <a:r>
              <a:rPr lang="en-US" sz="1400" dirty="0"/>
              <a:t> and </a:t>
            </a:r>
            <a:r>
              <a:rPr lang="en-US" sz="1400" dirty="0" err="1"/>
              <a:t>sleep_number_awakenings</a:t>
            </a:r>
            <a:r>
              <a:rPr lang="en-US" sz="1400" dirty="0"/>
              <a:t> are moderately correlated (VIF 5.64 &amp; 4.17 respectively) </a:t>
            </a:r>
          </a:p>
        </p:txBody>
      </p:sp>
    </p:spTree>
    <p:extLst>
      <p:ext uri="{BB962C8B-B14F-4D97-AF65-F5344CB8AC3E}">
        <p14:creationId xmlns:p14="http://schemas.microsoft.com/office/powerpoint/2010/main" val="336594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E299-F283-2737-9F3F-8B75EF33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Statistical 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3E5D-2B91-B3B5-618F-6A766F74B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397500"/>
          </a:xfrm>
        </p:spPr>
        <p:txBody>
          <a:bodyPr>
            <a:normAutofit/>
          </a:bodyPr>
          <a:lstStyle/>
          <a:p>
            <a:r>
              <a:rPr lang="en-US" sz="1800" dirty="0"/>
              <a:t>logistic regression analysis for predicting binary sleep efficiency (cutoff @ 85% efficiency):</a:t>
            </a:r>
          </a:p>
          <a:p>
            <a:pPr lvl="1"/>
            <a:r>
              <a:rPr lang="en-US" sz="1400" dirty="0"/>
              <a:t>Pseudo r-squared: 0.2043 this model explains ~20% of variance in log-odds of outcome </a:t>
            </a:r>
          </a:p>
          <a:p>
            <a:pPr lvl="1"/>
            <a:r>
              <a:rPr lang="en-US" sz="1400" dirty="0"/>
              <a:t>LLR p = 0.10 not statistically significant </a:t>
            </a:r>
          </a:p>
          <a:p>
            <a:pPr lvl="1"/>
            <a:r>
              <a:rPr lang="en-US" sz="1400" dirty="0"/>
              <a:t>for each additional awakening, log-odds of “good sleep” decreased by 0.135 (holding other variables constant) </a:t>
            </a:r>
          </a:p>
          <a:p>
            <a:pPr lvl="1"/>
            <a:r>
              <a:rPr lang="en-US" sz="1400" dirty="0"/>
              <a:t># of awakenings shows strongest borderline association (p=0.064) with good sleep efficiency</a:t>
            </a:r>
          </a:p>
          <a:p>
            <a:pPr lvl="1"/>
            <a:r>
              <a:rPr lang="en-US" sz="1400" dirty="0"/>
              <a:t>total sleep time and screen time were not significant predictors </a:t>
            </a:r>
          </a:p>
          <a:p>
            <a:pPr lvl="1"/>
            <a:r>
              <a:rPr lang="en-US" sz="1400" dirty="0"/>
              <a:t>low statistical power due to small sample size (interpret these results with caution)</a:t>
            </a:r>
          </a:p>
          <a:p>
            <a:r>
              <a:rPr lang="en-US" sz="1800" dirty="0"/>
              <a:t>Biases</a:t>
            </a:r>
          </a:p>
          <a:p>
            <a:pPr lvl="1"/>
            <a:r>
              <a:rPr lang="en-US" sz="1400" dirty="0"/>
              <a:t>selection bias – sample is not representative of the general population </a:t>
            </a:r>
          </a:p>
          <a:p>
            <a:pPr lvl="1"/>
            <a:r>
              <a:rPr lang="en-US" sz="1400" dirty="0"/>
              <a:t>measurement bias – measurement devices may inaccurately record sleep/awake times </a:t>
            </a:r>
          </a:p>
          <a:p>
            <a:pPr lvl="1"/>
            <a:r>
              <a:rPr lang="en-US" sz="1400" dirty="0"/>
              <a:t>Recall bias – subjective measures and behaviors may be inaccurately recorded by participants  </a:t>
            </a:r>
          </a:p>
          <a:p>
            <a:r>
              <a:rPr lang="en-US" sz="1800" dirty="0"/>
              <a:t>Confounders</a:t>
            </a:r>
          </a:p>
          <a:p>
            <a:pPr lvl="1"/>
            <a:r>
              <a:rPr lang="en-US" sz="1400" dirty="0"/>
              <a:t>age, mental/physical health and socioeconomic status are all variables that if not controlled for could confound the relationship between the predictors and sleep efficiency </a:t>
            </a:r>
          </a:p>
          <a:p>
            <a:r>
              <a:rPr lang="en-US" sz="1800" dirty="0"/>
              <a:t>reverse causality: some exposures (ex. screen time) may be affected by poor sleep rather than causing it </a:t>
            </a:r>
          </a:p>
          <a:p>
            <a:r>
              <a:rPr lang="en-US" sz="1800" dirty="0"/>
              <a:t>there are many unmeasured variables that the authors did not include/measure that may be associated with exposure and outcome (caffeine use, work schedule) which would add bias</a:t>
            </a:r>
          </a:p>
          <a:p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477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5D30-2EB2-AD15-D498-A8978325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39" y="-26581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Model Comparisons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8D2E7B-E20D-FBB4-B4BE-702EB170D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767977"/>
              </p:ext>
            </p:extLst>
          </p:nvPr>
        </p:nvGraphicFramePr>
        <p:xfrm>
          <a:off x="0" y="704088"/>
          <a:ext cx="12191998" cy="4206240"/>
        </p:xfrm>
        <a:graphic>
          <a:graphicData uri="http://schemas.openxmlformats.org/drawingml/2006/table">
            <a:tbl>
              <a:tblPr/>
              <a:tblGrid>
                <a:gridCol w="1741714">
                  <a:extLst>
                    <a:ext uri="{9D8B030D-6E8A-4147-A177-3AD203B41FA5}">
                      <a16:colId xmlns:a16="http://schemas.microsoft.com/office/drawing/2014/main" val="71828346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45209537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4126504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6616462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6559752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51929911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55187404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bg1"/>
                          </a:solidFill>
                          <a:effectLst/>
                        </a:rPr>
                        <a:t>AIC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bg1"/>
                          </a:solidFill>
                          <a:effectLst/>
                        </a:rPr>
                        <a:t>BIC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bg1"/>
                          </a:solidFill>
                          <a:effectLst/>
                        </a:rPr>
                        <a:t>CV R²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bg1"/>
                          </a:solidFill>
                          <a:effectLst/>
                        </a:rPr>
                        <a:t>CV Accuracy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bg1"/>
                          </a:solidFill>
                          <a:effectLst/>
                        </a:rPr>
                        <a:t>CV AUC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bg1"/>
                          </a:solidFill>
                          <a:effectLst/>
                        </a:rPr>
                        <a:t>Interpretation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3647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</a:rPr>
                        <a:t>Linear OLS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</a:rPr>
                        <a:t>141.75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</a:rPr>
                        <a:t>146.12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</a:rPr>
                        <a:t>-2.69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</a:rPr>
                        <a:t>Very poor fit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57967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</a:rPr>
                        <a:t>Ridge Regression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</a:rPr>
                        <a:t>-2.69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</a:rPr>
                        <a:t>No improvement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08065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</a:rPr>
                        <a:t>Lasso Regression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</a:rPr>
                        <a:t>-2.68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</a:rPr>
                        <a:t>No improvement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15693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</a:rPr>
                        <a:t>Logistic Regression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</a:rPr>
                        <a:t>32.27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</a:rPr>
                        <a:t>36.63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</a:rPr>
                        <a:t>0.58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</a:rPr>
                        <a:t>0.60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</a:rPr>
                        <a:t>Barely better than random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9041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</a:rPr>
                        <a:t>Logistic Ridge (L2)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</a:rPr>
                        <a:t>0.60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</a:rPr>
                        <a:t>No improvement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012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</a:rPr>
                        <a:t>Logistic Lasso (L1)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</a:rPr>
                        <a:t>0.60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</a:rPr>
                        <a:t>No improvement</a:t>
                      </a:r>
                    </a:p>
                  </a:txBody>
                  <a:tcPr marL="99060" marR="99060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93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51B22D9-A299-52A8-C727-E315D0A9303D}"/>
              </a:ext>
            </a:extLst>
          </p:cNvPr>
          <p:cNvSpPr txBox="1"/>
          <p:nvPr/>
        </p:nvSpPr>
        <p:spPr>
          <a:xfrm>
            <a:off x="0" y="5070982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none of the models show strong predictive power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regularization does not improve performance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logistic model performs slightly better than chance but not strong classifier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linear models perform poorly</a:t>
            </a:r>
          </a:p>
        </p:txBody>
      </p:sp>
    </p:spTree>
    <p:extLst>
      <p:ext uri="{BB962C8B-B14F-4D97-AF65-F5344CB8AC3E}">
        <p14:creationId xmlns:p14="http://schemas.microsoft.com/office/powerpoint/2010/main" val="42231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2170</Words>
  <Application>Microsoft Office PowerPoint</Application>
  <PresentationFormat>Widescreen</PresentationFormat>
  <Paragraphs>220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Aptos</vt:lpstr>
      <vt:lpstr>Aptos Display</vt:lpstr>
      <vt:lpstr>Arial</vt:lpstr>
      <vt:lpstr>Courier New</vt:lpstr>
      <vt:lpstr>Times New Roman</vt:lpstr>
      <vt:lpstr>Office Theme</vt:lpstr>
      <vt:lpstr>Predicting Sleep Quality from Multimodal Wearable and Survey Data: Analysis of MMASH Dataset</vt:lpstr>
      <vt:lpstr>MMASH Dataset </vt:lpstr>
      <vt:lpstr>Data Collected</vt:lpstr>
      <vt:lpstr>Statistical Methods</vt:lpstr>
      <vt:lpstr>Statistical Analysis Results</vt:lpstr>
      <vt:lpstr>Statistical Analysis Results</vt:lpstr>
      <vt:lpstr>Statistical Analysis Results</vt:lpstr>
      <vt:lpstr>Statistical Analysis Results</vt:lpstr>
      <vt:lpstr>Model Comparisons</vt:lpstr>
      <vt:lpstr>Decision Tree Classifier</vt:lpstr>
      <vt:lpstr>XGBoost</vt:lpstr>
      <vt:lpstr>PowerPoint Presentation</vt:lpstr>
      <vt:lpstr>PowerPoint Presentation</vt:lpstr>
      <vt:lpstr>Correlation Matrix</vt:lpstr>
      <vt:lpstr>Key Takeaways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Mihir K</dc:creator>
  <cp:lastModifiedBy>Mihir K</cp:lastModifiedBy>
  <cp:revision>3</cp:revision>
  <dcterms:created xsi:type="dcterms:W3CDTF">2025-05-20T18:03:06Z</dcterms:created>
  <dcterms:modified xsi:type="dcterms:W3CDTF">2025-06-07T21:06:22Z</dcterms:modified>
</cp:coreProperties>
</file>