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9DB5D36-9621-4D28-9E89-3EFA45475F85}">
  <a:tblStyle styleId="{29DB5D36-9621-4D28-9E89-3EFA45475F8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112ca8d1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112ca8d1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6112ca8d1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112ca8d1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6d69a8c1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6d69a8c1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61c8a72c1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61c8a72c1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66fbe848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6fbe848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61c7a025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61c7a025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1c7a025f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1c7a025f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61c7a025f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61c7a025f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e860201dc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e860201dc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5e860201d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5e860201d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618549e92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618549e92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61112175fa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61112175fa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61112175fa_5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61112175fa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112ca8d19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112ca8d1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6112ca8d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6112ca8d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6112ca8d1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6112ca8d1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6112ca8d1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6112ca8d1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oi.org/10.1016/j.compbiomed.2024.109507" TargetMode="External"/><Relationship Id="rId4" Type="http://schemas.openxmlformats.org/officeDocument/2006/relationships/hyperlink" Target="https://doi.org/10.1038/s41597-022-01721-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369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1800">
                <a:solidFill>
                  <a:srgbClr val="212529"/>
                </a:solidFill>
                <a:latin typeface="Roboto"/>
                <a:ea typeface="Roboto"/>
                <a:cs typeface="Roboto"/>
                <a:sym typeface="Roboto"/>
              </a:rPr>
              <a:t>DermaMNIST CNN Multi-class classification</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rPr lang="en" sz="1800">
                <a:solidFill>
                  <a:srgbClr val="212529"/>
                </a:solidFill>
                <a:latin typeface="Roboto"/>
                <a:ea typeface="Roboto"/>
                <a:cs typeface="Roboto"/>
                <a:sym typeface="Roboto"/>
              </a:rPr>
              <a:t>Team</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a:p>
            <a:pPr indent="0" lvl="0" marL="0" rtl="0" algn="ctr">
              <a:spcBef>
                <a:spcPts val="0"/>
              </a:spcBef>
              <a:spcAft>
                <a:spcPts val="0"/>
              </a:spcAft>
              <a:buNone/>
            </a:pPr>
            <a:r>
              <a:t/>
            </a:r>
            <a:endParaRPr sz="1800">
              <a:solidFill>
                <a:srgbClr val="21252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232925" y="256550"/>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Methods - Model Training</a:t>
            </a:r>
            <a:endParaRPr/>
          </a:p>
        </p:txBody>
      </p:sp>
      <p:sp>
        <p:nvSpPr>
          <p:cNvPr id="110" name="Google Shape;110;p2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Training loop steps:</a:t>
            </a:r>
            <a:endParaRPr b="1"/>
          </a:p>
          <a:p>
            <a:pPr indent="-342900" lvl="0" marL="457200" rtl="0" algn="l">
              <a:spcBef>
                <a:spcPts val="1200"/>
              </a:spcBef>
              <a:spcAft>
                <a:spcPts val="0"/>
              </a:spcAft>
              <a:buSzPts val="1800"/>
              <a:buAutoNum type="arabicPeriod"/>
            </a:pPr>
            <a:r>
              <a:rPr lang="en"/>
              <a:t>Input image batch and labels</a:t>
            </a:r>
            <a:endParaRPr/>
          </a:p>
          <a:p>
            <a:pPr indent="-342900" lvl="0" marL="457200" rtl="0" algn="l">
              <a:spcBef>
                <a:spcPts val="0"/>
              </a:spcBef>
              <a:spcAft>
                <a:spcPts val="0"/>
              </a:spcAft>
              <a:buSzPts val="1800"/>
              <a:buAutoNum type="arabicPeriod"/>
            </a:pPr>
            <a:r>
              <a:rPr lang="en"/>
              <a:t>Predict probabilities for each class using CNN</a:t>
            </a:r>
            <a:endParaRPr/>
          </a:p>
          <a:p>
            <a:pPr indent="-342900" lvl="0" marL="457200" rtl="0" algn="l">
              <a:spcBef>
                <a:spcPts val="0"/>
              </a:spcBef>
              <a:spcAft>
                <a:spcPts val="0"/>
              </a:spcAft>
              <a:buSzPts val="1800"/>
              <a:buAutoNum type="arabicPeriod"/>
            </a:pPr>
            <a:r>
              <a:rPr lang="en"/>
              <a:t>Compute loss</a:t>
            </a:r>
            <a:endParaRPr/>
          </a:p>
          <a:p>
            <a:pPr indent="-342900" lvl="0" marL="457200" rtl="0" algn="l">
              <a:spcBef>
                <a:spcPts val="0"/>
              </a:spcBef>
              <a:spcAft>
                <a:spcPts val="0"/>
              </a:spcAft>
              <a:buSzPts val="1800"/>
              <a:buAutoNum type="arabicPeriod"/>
            </a:pPr>
            <a:r>
              <a:rPr lang="en"/>
              <a:t>Backpropagate to calculate gradients</a:t>
            </a:r>
            <a:endParaRPr/>
          </a:p>
          <a:p>
            <a:pPr indent="-342900" lvl="0" marL="457200" rtl="0" algn="l">
              <a:spcBef>
                <a:spcPts val="0"/>
              </a:spcBef>
              <a:spcAft>
                <a:spcPts val="0"/>
              </a:spcAft>
              <a:buSzPts val="1800"/>
              <a:buAutoNum type="arabicPeriod"/>
            </a:pPr>
            <a:r>
              <a:rPr lang="en"/>
              <a:t>Update model weights</a:t>
            </a:r>
            <a:endParaRPr/>
          </a:p>
          <a:p>
            <a:pPr indent="-342900" lvl="0" marL="457200" rtl="0" algn="l">
              <a:spcBef>
                <a:spcPts val="0"/>
              </a:spcBef>
              <a:spcAft>
                <a:spcPts val="0"/>
              </a:spcAft>
              <a:buSzPts val="1800"/>
              <a:buAutoNum type="arabicPeriod"/>
            </a:pPr>
            <a:r>
              <a:rPr lang="en"/>
              <a:t>Reset gradients</a:t>
            </a:r>
            <a:endParaRPr/>
          </a:p>
        </p:txBody>
      </p:sp>
      <p:sp>
        <p:nvSpPr>
          <p:cNvPr id="111" name="Google Shape;111;p22"/>
          <p:cNvSpPr txBox="1"/>
          <p:nvPr/>
        </p:nvSpPr>
        <p:spPr>
          <a:xfrm>
            <a:off x="59975" y="1738850"/>
            <a:ext cx="4391100" cy="197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Model Training Hyperparameters</a:t>
            </a:r>
            <a:endParaRPr b="1" sz="1800">
              <a:solidFill>
                <a:schemeClr val="dk2"/>
              </a:solidFill>
            </a:endParaRPr>
          </a:p>
          <a:p>
            <a:pPr indent="-342900" lvl="0" marL="457200" rtl="0" algn="l">
              <a:spcBef>
                <a:spcPts val="1000"/>
              </a:spcBef>
              <a:spcAft>
                <a:spcPts val="0"/>
              </a:spcAft>
              <a:buClr>
                <a:schemeClr val="dk2"/>
              </a:buClr>
              <a:buSzPts val="1800"/>
              <a:buChar char="-"/>
            </a:pPr>
            <a:r>
              <a:rPr b="1" lang="en" sz="1800">
                <a:solidFill>
                  <a:schemeClr val="dk2"/>
                </a:solidFill>
              </a:rPr>
              <a:t>Number of Epochs:</a:t>
            </a:r>
            <a:r>
              <a:rPr lang="en" sz="1800">
                <a:solidFill>
                  <a:schemeClr val="dk2"/>
                </a:solidFill>
              </a:rPr>
              <a:t> 10 epochs</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Optimizer:</a:t>
            </a:r>
            <a:r>
              <a:rPr lang="en" sz="1800">
                <a:solidFill>
                  <a:schemeClr val="dk2"/>
                </a:solidFill>
              </a:rPr>
              <a:t> SGD</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Batch Size:</a:t>
            </a:r>
            <a:r>
              <a:rPr lang="en" sz="1800">
                <a:solidFill>
                  <a:schemeClr val="dk2"/>
                </a:solidFill>
              </a:rPr>
              <a:t> 100 samples per batch</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Learning Rate: </a:t>
            </a:r>
            <a:r>
              <a:rPr lang="en" sz="1800">
                <a:solidFill>
                  <a:schemeClr val="dk2"/>
                </a:solidFill>
              </a:rPr>
              <a:t>0.01</a:t>
            </a:r>
            <a:endParaRPr sz="1800">
              <a:solidFill>
                <a:schemeClr val="dk2"/>
              </a:solidFill>
            </a:endParaRPr>
          </a:p>
          <a:p>
            <a:pPr indent="-342900" lvl="0" marL="457200" rtl="0" algn="l">
              <a:spcBef>
                <a:spcPts val="0"/>
              </a:spcBef>
              <a:spcAft>
                <a:spcPts val="0"/>
              </a:spcAft>
              <a:buClr>
                <a:schemeClr val="dk2"/>
              </a:buClr>
              <a:buSzPts val="1800"/>
              <a:buChar char="-"/>
            </a:pPr>
            <a:r>
              <a:rPr b="1" lang="en" sz="1800">
                <a:solidFill>
                  <a:schemeClr val="dk2"/>
                </a:solidFill>
              </a:rPr>
              <a:t>Loss Function:</a:t>
            </a:r>
            <a:r>
              <a:rPr lang="en" sz="1800">
                <a:solidFill>
                  <a:schemeClr val="dk2"/>
                </a:solidFill>
              </a:rPr>
              <a:t> Cross-Entropy Loss</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Model Evaluation</a:t>
            </a:r>
            <a:endParaRPr/>
          </a:p>
        </p:txBody>
      </p:sp>
      <p:sp>
        <p:nvSpPr>
          <p:cNvPr id="117" name="Google Shape;117;p23"/>
          <p:cNvSpPr txBox="1"/>
          <p:nvPr>
            <p:ph idx="1" type="body"/>
          </p:nvPr>
        </p:nvSpPr>
        <p:spPr>
          <a:xfrm>
            <a:off x="311700" y="1152475"/>
            <a:ext cx="8032800" cy="3416400"/>
          </a:xfrm>
          <a:prstGeom prst="rect">
            <a:avLst/>
          </a:prstGeom>
        </p:spPr>
        <p:txBody>
          <a:bodyPr anchorCtr="0" anchor="t" bIns="91425" lIns="91425" spcFirstLastPara="1" rIns="91425" wrap="square" tIns="91425">
            <a:normAutofit/>
          </a:bodyPr>
          <a:lstStyle/>
          <a:p>
            <a:pPr indent="-361950" lvl="0" marL="457200" rtl="0" algn="l">
              <a:spcBef>
                <a:spcPts val="0"/>
              </a:spcBef>
              <a:spcAft>
                <a:spcPts val="0"/>
              </a:spcAft>
              <a:buSzPts val="2100"/>
              <a:buAutoNum type="arabicPeriod"/>
            </a:pPr>
            <a:r>
              <a:rPr lang="en" sz="2100"/>
              <a:t>Set model to evaluation mode to disable dropout and batch norm updates</a:t>
            </a:r>
            <a:endParaRPr sz="2100"/>
          </a:p>
          <a:p>
            <a:pPr indent="-361950" lvl="0" marL="457200" rtl="0" algn="l">
              <a:spcBef>
                <a:spcPts val="0"/>
              </a:spcBef>
              <a:spcAft>
                <a:spcPts val="0"/>
              </a:spcAft>
              <a:buSzPts val="2100"/>
              <a:buAutoNum type="arabicPeriod"/>
            </a:pPr>
            <a:r>
              <a:rPr lang="en" sz="2100"/>
              <a:t>Obtain model outputs of test images from trained CNN</a:t>
            </a:r>
            <a:endParaRPr sz="2100"/>
          </a:p>
          <a:p>
            <a:pPr indent="-361950" lvl="0" marL="457200" rtl="0" algn="l">
              <a:spcBef>
                <a:spcPts val="0"/>
              </a:spcBef>
              <a:spcAft>
                <a:spcPts val="0"/>
              </a:spcAft>
              <a:buSzPts val="2100"/>
              <a:buAutoNum type="arabicPeriod"/>
            </a:pPr>
            <a:r>
              <a:rPr lang="en" sz="2100"/>
              <a:t>Compare predicted probability vs. binary true label for each class</a:t>
            </a:r>
            <a:endParaRPr sz="2100"/>
          </a:p>
          <a:p>
            <a:pPr indent="-361950" lvl="0" marL="457200" rtl="0" algn="l">
              <a:spcBef>
                <a:spcPts val="0"/>
              </a:spcBef>
              <a:spcAft>
                <a:spcPts val="0"/>
              </a:spcAft>
              <a:buSzPts val="2100"/>
              <a:buAutoNum type="arabicPeriod"/>
            </a:pPr>
            <a:r>
              <a:rPr lang="en" sz="2100"/>
              <a:t>Average AUCs across all valid classes for final AUC metric</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Class Distribution</a:t>
            </a:r>
            <a:endParaRPr/>
          </a:p>
        </p:txBody>
      </p:sp>
      <p:sp>
        <p:nvSpPr>
          <p:cNvPr id="123" name="Google Shape;123;p24"/>
          <p:cNvSpPr txBox="1"/>
          <p:nvPr>
            <p:ph idx="1" type="body"/>
          </p:nvPr>
        </p:nvSpPr>
        <p:spPr>
          <a:xfrm>
            <a:off x="311700" y="1017725"/>
            <a:ext cx="4933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t>The dataset has large class imbalances</a:t>
            </a:r>
            <a:endParaRPr sz="1500"/>
          </a:p>
          <a:p>
            <a:pPr indent="-323850" lvl="0" marL="457200" rtl="0" algn="l">
              <a:spcBef>
                <a:spcPts val="0"/>
              </a:spcBef>
              <a:spcAft>
                <a:spcPts val="0"/>
              </a:spcAft>
              <a:buSzPts val="1500"/>
              <a:buChar char="-"/>
            </a:pPr>
            <a:r>
              <a:rPr lang="en" sz="1500"/>
              <a:t>Melanocytic nevi accounts for  ⅔ of the data</a:t>
            </a:r>
            <a:endParaRPr sz="1500"/>
          </a:p>
          <a:p>
            <a:pPr indent="-323850" lvl="0" marL="457200" rtl="0" algn="l">
              <a:spcBef>
                <a:spcPts val="0"/>
              </a:spcBef>
              <a:spcAft>
                <a:spcPts val="0"/>
              </a:spcAft>
              <a:buSzPts val="1500"/>
              <a:buChar char="-"/>
            </a:pPr>
            <a:r>
              <a:rPr lang="en" sz="1500"/>
              <a:t>Remaining classes are underrepresented, particularly dermatofibroma &amp; vascular lesions</a:t>
            </a:r>
            <a:endParaRPr sz="1500"/>
          </a:p>
          <a:p>
            <a:pPr indent="0" lvl="0" marL="0" rtl="0" algn="l">
              <a:spcBef>
                <a:spcPts val="0"/>
              </a:spcBef>
              <a:spcAft>
                <a:spcPts val="0"/>
              </a:spcAft>
              <a:buNone/>
            </a:pPr>
            <a:r>
              <a:rPr lang="en" sz="1500"/>
              <a:t>Impact on learning:</a:t>
            </a:r>
            <a:endParaRPr sz="1500"/>
          </a:p>
          <a:p>
            <a:pPr indent="-323850" lvl="0" marL="457200" rtl="0" algn="l">
              <a:spcBef>
                <a:spcPts val="0"/>
              </a:spcBef>
              <a:spcAft>
                <a:spcPts val="0"/>
              </a:spcAft>
              <a:buSzPts val="1500"/>
              <a:buChar char="-"/>
            </a:pPr>
            <a:r>
              <a:rPr lang="en" sz="1500"/>
              <a:t>Model is biased toward majority class predictions</a:t>
            </a:r>
            <a:endParaRPr sz="1500"/>
          </a:p>
          <a:p>
            <a:pPr indent="-323850" lvl="0" marL="457200" rtl="0" algn="l">
              <a:spcBef>
                <a:spcPts val="0"/>
              </a:spcBef>
              <a:spcAft>
                <a:spcPts val="0"/>
              </a:spcAft>
              <a:buSzPts val="1500"/>
              <a:buChar char="-"/>
            </a:pPr>
            <a:r>
              <a:rPr lang="en" sz="1500"/>
              <a:t>During training, the loss function is dominated by the majority class, making it harder for the model to learn features from minority classes</a:t>
            </a:r>
            <a:endParaRPr sz="1500"/>
          </a:p>
        </p:txBody>
      </p:sp>
      <p:pic>
        <p:nvPicPr>
          <p:cNvPr id="124" name="Google Shape;124;p24" title="7c2cce33-84da-49aa-abe7-c3a6b5f7e862.png"/>
          <p:cNvPicPr preferRelativeResize="0"/>
          <p:nvPr/>
        </p:nvPicPr>
        <p:blipFill>
          <a:blip r:embed="rId3">
            <a:alphaModFix/>
          </a:blip>
          <a:stretch>
            <a:fillRect/>
          </a:stretch>
        </p:blipFill>
        <p:spPr>
          <a:xfrm>
            <a:off x="5517056" y="941526"/>
            <a:ext cx="3315245" cy="3416401"/>
          </a:xfrm>
          <a:prstGeom prst="rect">
            <a:avLst/>
          </a:prstGeom>
          <a:noFill/>
          <a:ln>
            <a:noFill/>
          </a:ln>
        </p:spPr>
      </p:pic>
      <p:sp>
        <p:nvSpPr>
          <p:cNvPr id="125" name="Google Shape;125;p24"/>
          <p:cNvSpPr txBox="1"/>
          <p:nvPr/>
        </p:nvSpPr>
        <p:spPr>
          <a:xfrm>
            <a:off x="5570425" y="4357925"/>
            <a:ext cx="3573600" cy="46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2"/>
                </a:solidFill>
              </a:rPr>
              <a:t>Subset of skin lesion imaging data used to train model on multi-class classification</a:t>
            </a:r>
            <a:endParaRPr sz="1000">
              <a:solidFill>
                <a:schemeClr val="dk2"/>
              </a:solidFill>
            </a:endParaRPr>
          </a:p>
        </p:txBody>
      </p:sp>
      <p:grpSp>
        <p:nvGrpSpPr>
          <p:cNvPr id="126" name="Google Shape;126;p24"/>
          <p:cNvGrpSpPr/>
          <p:nvPr/>
        </p:nvGrpSpPr>
        <p:grpSpPr>
          <a:xfrm>
            <a:off x="524625" y="3586424"/>
            <a:ext cx="4314401" cy="1291800"/>
            <a:chOff x="311700" y="2018574"/>
            <a:chExt cx="4314401" cy="1291800"/>
          </a:xfrm>
        </p:grpSpPr>
        <p:pic>
          <p:nvPicPr>
            <p:cNvPr id="127" name="Google Shape;127;p24" title="Screenshot 2025-06-10 at 3.19.26 AM.png"/>
            <p:cNvPicPr preferRelativeResize="0"/>
            <p:nvPr/>
          </p:nvPicPr>
          <p:blipFill>
            <a:blip r:embed="rId4">
              <a:alphaModFix/>
            </a:blip>
            <a:stretch>
              <a:fillRect/>
            </a:stretch>
          </p:blipFill>
          <p:spPr>
            <a:xfrm>
              <a:off x="311700" y="2018574"/>
              <a:ext cx="4314401" cy="1291800"/>
            </a:xfrm>
            <a:prstGeom prst="rect">
              <a:avLst/>
            </a:prstGeom>
            <a:noFill/>
            <a:ln>
              <a:noFill/>
            </a:ln>
          </p:spPr>
        </p:pic>
        <p:sp>
          <p:nvSpPr>
            <p:cNvPr id="128" name="Google Shape;128;p24"/>
            <p:cNvSpPr/>
            <p:nvPr/>
          </p:nvSpPr>
          <p:spPr>
            <a:xfrm>
              <a:off x="2439600" y="2968175"/>
              <a:ext cx="2132400" cy="162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292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findings</a:t>
            </a:r>
            <a:endParaRPr/>
          </a:p>
        </p:txBody>
      </p:sp>
      <p:sp>
        <p:nvSpPr>
          <p:cNvPr id="134" name="Google Shape;134;p25"/>
          <p:cNvSpPr txBox="1"/>
          <p:nvPr>
            <p:ph idx="1" type="body"/>
          </p:nvPr>
        </p:nvSpPr>
        <p:spPr>
          <a:xfrm>
            <a:off x="156900" y="849150"/>
            <a:ext cx="4415100" cy="40569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sz="1400"/>
              <a:t>Training loss trend show clear improvement over time (downward slope) → an indication that the model is successfully learning</a:t>
            </a:r>
            <a:endParaRPr sz="1400"/>
          </a:p>
          <a:p>
            <a:pPr indent="-317500" lvl="0" marL="457200" rtl="0" algn="l">
              <a:lnSpc>
                <a:spcPct val="115000"/>
              </a:lnSpc>
              <a:spcBef>
                <a:spcPts val="0"/>
              </a:spcBef>
              <a:spcAft>
                <a:spcPts val="0"/>
              </a:spcAft>
              <a:buSzPts val="1400"/>
              <a:buChar char="-"/>
            </a:pPr>
            <a:r>
              <a:rPr lang="en" sz="1400"/>
              <a:t>Model is able to discriminate fairly well between classes (</a:t>
            </a:r>
            <a:r>
              <a:rPr b="1" lang="en" sz="1400"/>
              <a:t>AUC: 0.838</a:t>
            </a:r>
            <a:r>
              <a:rPr lang="en" sz="1400"/>
              <a:t>) w/ an overall accuracy 0f 0.7</a:t>
            </a:r>
            <a:endParaRPr sz="1400"/>
          </a:p>
          <a:p>
            <a:pPr indent="-317500" lvl="0" marL="457200" rtl="0" algn="l">
              <a:lnSpc>
                <a:spcPct val="115000"/>
              </a:lnSpc>
              <a:spcBef>
                <a:spcPts val="0"/>
              </a:spcBef>
              <a:spcAft>
                <a:spcPts val="0"/>
              </a:spcAft>
              <a:buSzPts val="1400"/>
              <a:buChar char="-"/>
            </a:pPr>
            <a:r>
              <a:rPr lang="en" sz="1400"/>
              <a:t>As expected from the data imbalance, the model is </a:t>
            </a:r>
            <a:r>
              <a:rPr lang="en" sz="1400">
                <a:highlight>
                  <a:schemeClr val="lt2"/>
                </a:highlight>
              </a:rPr>
              <a:t>biased</a:t>
            </a:r>
            <a:r>
              <a:rPr lang="en" sz="1400"/>
              <a:t> → Analysis reveals that the model performs well on Melanocytic Nevi classes, but fails on underrepresented classes</a:t>
            </a:r>
            <a:endParaRPr sz="1400"/>
          </a:p>
          <a:p>
            <a:pPr indent="-317500" lvl="1" marL="914400" rtl="0" algn="l">
              <a:lnSpc>
                <a:spcPct val="115000"/>
              </a:lnSpc>
              <a:spcBef>
                <a:spcPts val="0"/>
              </a:spcBef>
              <a:spcAft>
                <a:spcPts val="0"/>
              </a:spcAft>
              <a:buSzPts val="1400"/>
              <a:buChar char="-"/>
            </a:pPr>
            <a:r>
              <a:rPr b="1" lang="en"/>
              <a:t>Melanocytic Nevi (67% of data): </a:t>
            </a:r>
            <a:r>
              <a:rPr lang="en"/>
              <a:t>High precision (0.74), very high recall (0.99)</a:t>
            </a:r>
            <a:endParaRPr/>
          </a:p>
          <a:p>
            <a:pPr indent="-317500" lvl="0" marL="914400" rtl="0" algn="l">
              <a:lnSpc>
                <a:spcPct val="115000"/>
              </a:lnSpc>
              <a:spcBef>
                <a:spcPts val="0"/>
              </a:spcBef>
              <a:spcAft>
                <a:spcPts val="0"/>
              </a:spcAft>
              <a:buSzPts val="1400"/>
              <a:buChar char="-"/>
            </a:pPr>
            <a:r>
              <a:rPr b="1" lang="en" sz="1400"/>
              <a:t>Melanoma &amp; Other Minority Classes: </a:t>
            </a:r>
            <a:r>
              <a:rPr lang="en" sz="1400"/>
              <a:t>Extremely low recall (Melanoma recall = 0.04), F1-scores of 0.00 for classes like actinic keratoses, dermatofibroma</a:t>
            </a:r>
            <a:br>
              <a:rPr lang="en" sz="1400"/>
            </a:br>
            <a:endParaRPr sz="1400"/>
          </a:p>
          <a:p>
            <a:pPr indent="0" lvl="0" marL="457200" rtl="0" algn="l">
              <a:lnSpc>
                <a:spcPct val="115000"/>
              </a:lnSpc>
              <a:spcBef>
                <a:spcPts val="1200"/>
              </a:spcBef>
              <a:spcAft>
                <a:spcPts val="1200"/>
              </a:spcAft>
              <a:buNone/>
            </a:pPr>
            <a:r>
              <a:t/>
            </a:r>
            <a:endParaRPr sz="1400"/>
          </a:p>
        </p:txBody>
      </p:sp>
      <p:pic>
        <p:nvPicPr>
          <p:cNvPr id="135" name="Google Shape;135;p25" title="bbef1578-c339-4d45-85f3-97457ecf0515.png"/>
          <p:cNvPicPr preferRelativeResize="0"/>
          <p:nvPr/>
        </p:nvPicPr>
        <p:blipFill>
          <a:blip r:embed="rId3">
            <a:alphaModFix/>
          </a:blip>
          <a:stretch>
            <a:fillRect/>
          </a:stretch>
        </p:blipFill>
        <p:spPr>
          <a:xfrm>
            <a:off x="5028225" y="241725"/>
            <a:ext cx="3676650" cy="2647950"/>
          </a:xfrm>
          <a:prstGeom prst="rect">
            <a:avLst/>
          </a:prstGeom>
          <a:noFill/>
          <a:ln>
            <a:noFill/>
          </a:ln>
        </p:spPr>
      </p:pic>
      <p:pic>
        <p:nvPicPr>
          <p:cNvPr id="136" name="Google Shape;136;p25" title="Screenshot 2025-06-10 at 8.34.56 AM.png"/>
          <p:cNvPicPr preferRelativeResize="0"/>
          <p:nvPr/>
        </p:nvPicPr>
        <p:blipFill>
          <a:blip r:embed="rId4">
            <a:alphaModFix/>
          </a:blip>
          <a:stretch>
            <a:fillRect/>
          </a:stretch>
        </p:blipFill>
        <p:spPr>
          <a:xfrm>
            <a:off x="4660775" y="3177374"/>
            <a:ext cx="4259151" cy="1557100"/>
          </a:xfrm>
          <a:prstGeom prst="rect">
            <a:avLst/>
          </a:prstGeom>
          <a:noFill/>
          <a:ln>
            <a:noFill/>
          </a:ln>
        </p:spPr>
      </p:pic>
      <p:sp>
        <p:nvSpPr>
          <p:cNvPr id="137" name="Google Shape;137;p25"/>
          <p:cNvSpPr/>
          <p:nvPr/>
        </p:nvSpPr>
        <p:spPr>
          <a:xfrm>
            <a:off x="6145775" y="3999475"/>
            <a:ext cx="2729400" cy="117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5"/>
          <p:cNvSpPr txBox="1"/>
          <p:nvPr/>
        </p:nvSpPr>
        <p:spPr>
          <a:xfrm>
            <a:off x="4887575" y="4829850"/>
            <a:ext cx="4166100" cy="19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t>Next Steps: </a:t>
            </a:r>
            <a:r>
              <a:rPr lang="en" sz="2500"/>
              <a:t>Improving model fairness &amp; performance</a:t>
            </a:r>
            <a:endParaRPr sz="2500"/>
          </a:p>
        </p:txBody>
      </p:sp>
      <p:sp>
        <p:nvSpPr>
          <p:cNvPr id="144" name="Google Shape;14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Mitigate class imbalance</a:t>
            </a:r>
            <a:endParaRPr/>
          </a:p>
          <a:p>
            <a:pPr indent="-317500" lvl="1" marL="914400" rtl="0" algn="l">
              <a:spcBef>
                <a:spcPts val="0"/>
              </a:spcBef>
              <a:spcAft>
                <a:spcPts val="0"/>
              </a:spcAft>
              <a:buSzPts val="1400"/>
              <a:buChar char="-"/>
            </a:pPr>
            <a:r>
              <a:rPr lang="en"/>
              <a:t>Apply class-weighted loss to penalize errors on underrepresented classes more heavily during training</a:t>
            </a:r>
            <a:endParaRPr/>
          </a:p>
          <a:p>
            <a:pPr indent="-317500" lvl="1" marL="914400" rtl="0" algn="l">
              <a:spcBef>
                <a:spcPts val="0"/>
              </a:spcBef>
              <a:spcAft>
                <a:spcPts val="0"/>
              </a:spcAft>
              <a:buSzPts val="1400"/>
              <a:buChar char="-"/>
            </a:pPr>
            <a:r>
              <a:rPr lang="en"/>
              <a:t>Oversample minority classes or augment data to balance training set w/o reducing total data volume ( → this risks information loss)</a:t>
            </a:r>
            <a:endParaRPr/>
          </a:p>
          <a:p>
            <a:pPr indent="-342900" lvl="0" marL="457200" rtl="0" algn="l">
              <a:spcBef>
                <a:spcPts val="0"/>
              </a:spcBef>
              <a:spcAft>
                <a:spcPts val="0"/>
              </a:spcAft>
              <a:buSzPts val="1800"/>
              <a:buChar char="-"/>
            </a:pPr>
            <a:r>
              <a:rPr lang="en"/>
              <a:t>Evaluation strategy</a:t>
            </a:r>
            <a:endParaRPr/>
          </a:p>
          <a:p>
            <a:pPr indent="-317500" lvl="1" marL="914400" rtl="0" algn="l">
              <a:spcBef>
                <a:spcPts val="0"/>
              </a:spcBef>
              <a:spcAft>
                <a:spcPts val="0"/>
              </a:spcAft>
              <a:buSzPts val="1400"/>
              <a:buChar char="-"/>
            </a:pPr>
            <a:r>
              <a:rPr lang="en"/>
              <a:t>Tune prediction thresholds to increase sensitivity on rare classes</a:t>
            </a:r>
            <a:endParaRPr/>
          </a:p>
          <a:p>
            <a:pPr indent="-342900" lvl="0" marL="457200" rtl="0" algn="l">
              <a:spcBef>
                <a:spcPts val="0"/>
              </a:spcBef>
              <a:spcAft>
                <a:spcPts val="0"/>
              </a:spcAft>
              <a:buSzPts val="1800"/>
              <a:buChar char="-"/>
            </a:pPr>
            <a:r>
              <a:rPr lang="en"/>
              <a:t>Enhance model training </a:t>
            </a:r>
            <a:endParaRPr/>
          </a:p>
          <a:p>
            <a:pPr indent="-317500" lvl="1" marL="914400" rtl="0" algn="l">
              <a:spcBef>
                <a:spcPts val="0"/>
              </a:spcBef>
              <a:spcAft>
                <a:spcPts val="0"/>
              </a:spcAft>
              <a:buSzPts val="1400"/>
              <a:buChar char="-"/>
            </a:pPr>
            <a:r>
              <a:rPr lang="en"/>
              <a:t>Experiment with lower learning rates or potentially gradient clipping to stabilize learning on rare classes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26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Decisions and Tradeoffs: Model Architecture</a:t>
            </a:r>
            <a:endParaRPr/>
          </a:p>
        </p:txBody>
      </p:sp>
      <p:sp>
        <p:nvSpPr>
          <p:cNvPr id="150" name="Google Shape;150;p27"/>
          <p:cNvSpPr txBox="1"/>
          <p:nvPr>
            <p:ph idx="1" type="body"/>
          </p:nvPr>
        </p:nvSpPr>
        <p:spPr>
          <a:xfrm>
            <a:off x="311700" y="909075"/>
            <a:ext cx="8520600" cy="394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CNNs?</a:t>
            </a:r>
            <a:endParaRPr/>
          </a:p>
          <a:p>
            <a:pPr indent="-342900" lvl="0" marL="457200" rtl="0" algn="l">
              <a:spcBef>
                <a:spcPts val="1200"/>
              </a:spcBef>
              <a:spcAft>
                <a:spcPts val="0"/>
              </a:spcAft>
              <a:buSzPts val="1800"/>
              <a:buChar char="●"/>
            </a:pPr>
            <a:r>
              <a:rPr lang="en"/>
              <a:t>Spatial locality (good at detecting edges/textures), translation invariance, </a:t>
            </a:r>
            <a:r>
              <a:rPr lang="en"/>
              <a:t>parameters</a:t>
            </a:r>
            <a:r>
              <a:rPr lang="en"/>
              <a:t> efficiency</a:t>
            </a:r>
            <a:endParaRPr/>
          </a:p>
          <a:p>
            <a:pPr indent="0" lvl="0" marL="0" rtl="0" algn="l">
              <a:spcBef>
                <a:spcPts val="1200"/>
              </a:spcBef>
              <a:spcAft>
                <a:spcPts val="0"/>
              </a:spcAft>
              <a:buNone/>
            </a:pPr>
            <a:r>
              <a:rPr lang="en"/>
              <a:t>Why not…</a:t>
            </a:r>
            <a:endParaRPr/>
          </a:p>
          <a:p>
            <a:pPr indent="0" lvl="0" marL="0" rtl="0" algn="l">
              <a:spcBef>
                <a:spcPts val="1200"/>
              </a:spcBef>
              <a:spcAft>
                <a:spcPts val="1200"/>
              </a:spcAft>
              <a:buNone/>
            </a:pPr>
            <a:r>
              <a:t/>
            </a:r>
            <a:endParaRPr/>
          </a:p>
        </p:txBody>
      </p:sp>
      <p:graphicFrame>
        <p:nvGraphicFramePr>
          <p:cNvPr id="151" name="Google Shape;151;p27"/>
          <p:cNvGraphicFramePr/>
          <p:nvPr/>
        </p:nvGraphicFramePr>
        <p:xfrm>
          <a:off x="466850" y="2762250"/>
          <a:ext cx="3000000" cy="3000000"/>
        </p:xfrm>
        <a:graphic>
          <a:graphicData uri="http://schemas.openxmlformats.org/drawingml/2006/table">
            <a:tbl>
              <a:tblPr>
                <a:noFill/>
                <a:tableStyleId>{29DB5D36-9621-4D28-9E89-3EFA45475F85}</a:tableStyleId>
              </a:tblPr>
              <a:tblGrid>
                <a:gridCol w="4105150"/>
                <a:gridCol w="4105150"/>
              </a:tblGrid>
              <a:tr h="614250">
                <a:tc>
                  <a:txBody>
                    <a:bodyPr/>
                    <a:lstStyle/>
                    <a:p>
                      <a:pPr indent="0" lvl="0" marL="0" rtl="0" algn="l">
                        <a:spcBef>
                          <a:spcPts val="0"/>
                        </a:spcBef>
                        <a:spcAft>
                          <a:spcPts val="0"/>
                        </a:spcAft>
                        <a:buNone/>
                      </a:pPr>
                      <a:r>
                        <a:rPr lang="en"/>
                        <a:t>Fully connected neural networks </a:t>
                      </a:r>
                      <a:endParaRPr/>
                    </a:p>
                  </a:txBody>
                  <a:tcPr marT="91425" marB="91425" marR="91425" marL="91425"/>
                </a:tc>
                <a:tc>
                  <a:txBody>
                    <a:bodyPr/>
                    <a:lstStyle/>
                    <a:p>
                      <a:pPr indent="0" lvl="0" marL="0" rtl="0" algn="l">
                        <a:spcBef>
                          <a:spcPts val="0"/>
                        </a:spcBef>
                        <a:spcAft>
                          <a:spcPts val="0"/>
                        </a:spcAft>
                        <a:buNone/>
                      </a:pPr>
                      <a:r>
                        <a:rPr lang="en"/>
                        <a:t>Loses spatial </a:t>
                      </a:r>
                      <a:r>
                        <a:rPr lang="en"/>
                        <a:t>information; requires much higher parameter count for image input</a:t>
                      </a:r>
                      <a:endParaRPr/>
                    </a:p>
                  </a:txBody>
                  <a:tcPr marT="91425" marB="91425" marR="91425" marL="91425"/>
                </a:tc>
              </a:tr>
              <a:tr h="614250">
                <a:tc>
                  <a:txBody>
                    <a:bodyPr/>
                    <a:lstStyle/>
                    <a:p>
                      <a:pPr indent="0" lvl="0" marL="0" rtl="0" algn="l">
                        <a:spcBef>
                          <a:spcPts val="0"/>
                        </a:spcBef>
                        <a:spcAft>
                          <a:spcPts val="0"/>
                        </a:spcAft>
                        <a:buNone/>
                      </a:pPr>
                      <a:r>
                        <a:rPr lang="en"/>
                        <a:t>RNNs/LSTMs</a:t>
                      </a:r>
                      <a:endParaRPr/>
                    </a:p>
                  </a:txBody>
                  <a:tcPr marT="91425" marB="91425" marR="91425" marL="91425"/>
                </a:tc>
                <a:tc>
                  <a:txBody>
                    <a:bodyPr/>
                    <a:lstStyle/>
                    <a:p>
                      <a:pPr indent="0" lvl="0" marL="0" rtl="0" algn="l">
                        <a:spcBef>
                          <a:spcPts val="0"/>
                        </a:spcBef>
                        <a:spcAft>
                          <a:spcPts val="0"/>
                        </a:spcAft>
                        <a:buNone/>
                      </a:pPr>
                      <a:r>
                        <a:rPr lang="en"/>
                        <a:t>Not suitable for image data, only for 2D sequences</a:t>
                      </a:r>
                      <a:endParaRPr/>
                    </a:p>
                  </a:txBody>
                  <a:tcPr marT="91425" marB="91425" marR="91425" marL="91425"/>
                </a:tc>
              </a:tr>
              <a:tr h="614250">
                <a:tc>
                  <a:txBody>
                    <a:bodyPr/>
                    <a:lstStyle/>
                    <a:p>
                      <a:pPr indent="0" lvl="0" marL="0" rtl="0" algn="l">
                        <a:spcBef>
                          <a:spcPts val="0"/>
                        </a:spcBef>
                        <a:spcAft>
                          <a:spcPts val="0"/>
                        </a:spcAft>
                        <a:buNone/>
                      </a:pPr>
                      <a:r>
                        <a:rPr lang="en"/>
                        <a:t>Transformers</a:t>
                      </a:r>
                      <a:endParaRPr/>
                    </a:p>
                  </a:txBody>
                  <a:tcPr marT="91425" marB="91425" marR="91425" marL="91425"/>
                </a:tc>
                <a:tc>
                  <a:txBody>
                    <a:bodyPr/>
                    <a:lstStyle/>
                    <a:p>
                      <a:pPr indent="0" lvl="0" marL="0" rtl="0" algn="l">
                        <a:spcBef>
                          <a:spcPts val="0"/>
                        </a:spcBef>
                        <a:spcAft>
                          <a:spcPts val="0"/>
                        </a:spcAft>
                        <a:buNone/>
                      </a:pPr>
                      <a:r>
                        <a:rPr lang="en"/>
                        <a:t>Overkill for 28x28 image; </a:t>
                      </a:r>
                      <a:r>
                        <a:rPr lang="en"/>
                        <a:t>requires</a:t>
                      </a:r>
                      <a:r>
                        <a:rPr lang="en"/>
                        <a:t> very large dataset and compute</a:t>
                      </a:r>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26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Decisions and Tradeoffs: Model Architecture</a:t>
            </a:r>
            <a:endParaRPr/>
          </a:p>
        </p:txBody>
      </p:sp>
      <p:graphicFrame>
        <p:nvGraphicFramePr>
          <p:cNvPr id="157" name="Google Shape;157;p28"/>
          <p:cNvGraphicFramePr/>
          <p:nvPr/>
        </p:nvGraphicFramePr>
        <p:xfrm>
          <a:off x="372813" y="1040150"/>
          <a:ext cx="3000000" cy="3000000"/>
        </p:xfrm>
        <a:graphic>
          <a:graphicData uri="http://schemas.openxmlformats.org/drawingml/2006/table">
            <a:tbl>
              <a:tblPr>
                <a:noFill/>
                <a:tableStyleId>{29DB5D36-9621-4D28-9E89-3EFA45475F85}</a:tableStyleId>
              </a:tblPr>
              <a:tblGrid>
                <a:gridCol w="2799450"/>
                <a:gridCol w="2799450"/>
                <a:gridCol w="2799450"/>
              </a:tblGrid>
              <a:tr h="701500">
                <a:tc>
                  <a:txBody>
                    <a:bodyPr/>
                    <a:lstStyle/>
                    <a:p>
                      <a:pPr indent="0" lvl="0" marL="0" rtl="0" algn="l">
                        <a:spcBef>
                          <a:spcPts val="0"/>
                        </a:spcBef>
                        <a:spcAft>
                          <a:spcPts val="0"/>
                        </a:spcAft>
                        <a:buNone/>
                      </a:pPr>
                      <a:r>
                        <a:rPr lang="en" sz="1800"/>
                        <a:t>Decision</a:t>
                      </a:r>
                      <a:endParaRPr sz="1800"/>
                    </a:p>
                  </a:txBody>
                  <a:tcPr marT="91425" marB="91425" marR="91425" marL="91425"/>
                </a:tc>
                <a:tc>
                  <a:txBody>
                    <a:bodyPr/>
                    <a:lstStyle/>
                    <a:p>
                      <a:pPr indent="0" lvl="0" marL="0" rtl="0" algn="l">
                        <a:spcBef>
                          <a:spcPts val="0"/>
                        </a:spcBef>
                        <a:spcAft>
                          <a:spcPts val="0"/>
                        </a:spcAft>
                        <a:buNone/>
                      </a:pPr>
                      <a:r>
                        <a:rPr lang="en" sz="1800"/>
                        <a:t>Benefit</a:t>
                      </a:r>
                      <a:endParaRPr sz="1800"/>
                    </a:p>
                  </a:txBody>
                  <a:tcPr marT="91425" marB="91425" marR="91425" marL="91425"/>
                </a:tc>
                <a:tc>
                  <a:txBody>
                    <a:bodyPr/>
                    <a:lstStyle/>
                    <a:p>
                      <a:pPr indent="0" lvl="0" marL="0" rtl="0" algn="l">
                        <a:spcBef>
                          <a:spcPts val="0"/>
                        </a:spcBef>
                        <a:spcAft>
                          <a:spcPts val="0"/>
                        </a:spcAft>
                        <a:buNone/>
                      </a:pPr>
                      <a:r>
                        <a:rPr lang="en" sz="1800"/>
                        <a:t>Trade-off</a:t>
                      </a:r>
                      <a:endParaRPr sz="1800"/>
                    </a:p>
                  </a:txBody>
                  <a:tcPr marT="91425" marB="91425" marR="91425" marL="91425"/>
                </a:tc>
              </a:tr>
              <a:tr h="675050">
                <a:tc>
                  <a:txBody>
                    <a:bodyPr/>
                    <a:lstStyle/>
                    <a:p>
                      <a:pPr indent="0" lvl="0" marL="0" rtl="0" algn="l">
                        <a:spcBef>
                          <a:spcPts val="0"/>
                        </a:spcBef>
                        <a:spcAft>
                          <a:spcPts val="0"/>
                        </a:spcAft>
                        <a:buNone/>
                      </a:pPr>
                      <a:r>
                        <a:rPr lang="en"/>
                        <a:t>4 convolutional layers with ReLU and BatchNorm </a:t>
                      </a:r>
                      <a:endParaRPr/>
                    </a:p>
                  </a:txBody>
                  <a:tcPr marT="91425" marB="91425" marR="91425" marL="91425"/>
                </a:tc>
                <a:tc>
                  <a:txBody>
                    <a:bodyPr/>
                    <a:lstStyle/>
                    <a:p>
                      <a:pPr indent="0" lvl="0" marL="0" rtl="0" algn="l">
                        <a:spcBef>
                          <a:spcPts val="0"/>
                        </a:spcBef>
                        <a:spcAft>
                          <a:spcPts val="0"/>
                        </a:spcAft>
                        <a:buNone/>
                      </a:pPr>
                      <a:r>
                        <a:rPr lang="en"/>
                        <a:t>Helps gradient flow and training stability; quick run time </a:t>
                      </a:r>
                      <a:endParaRPr/>
                    </a:p>
                  </a:txBody>
                  <a:tcPr marT="91425" marB="91425" marR="91425" marL="91425"/>
                </a:tc>
                <a:tc>
                  <a:txBody>
                    <a:bodyPr/>
                    <a:lstStyle/>
                    <a:p>
                      <a:pPr indent="0" lvl="0" marL="0" rtl="0" algn="l">
                        <a:spcBef>
                          <a:spcPts val="0"/>
                        </a:spcBef>
                        <a:spcAft>
                          <a:spcPts val="0"/>
                        </a:spcAft>
                        <a:buNone/>
                      </a:pPr>
                      <a:r>
                        <a:rPr lang="en"/>
                        <a:t>Manual tuning of architecture, less generalizable</a:t>
                      </a:r>
                      <a:endParaRPr/>
                    </a:p>
                  </a:txBody>
                  <a:tcPr marT="91425" marB="91425" marR="91425" marL="91425"/>
                </a:tc>
              </a:tr>
              <a:tr h="675050">
                <a:tc>
                  <a:txBody>
                    <a:bodyPr/>
                    <a:lstStyle/>
                    <a:p>
                      <a:pPr indent="0" lvl="0" marL="0" rtl="0" algn="l">
                        <a:spcBef>
                          <a:spcPts val="0"/>
                        </a:spcBef>
                        <a:spcAft>
                          <a:spcPts val="0"/>
                        </a:spcAft>
                        <a:buNone/>
                      </a:pPr>
                      <a:r>
                        <a:rPr lang="en"/>
                        <a:t>MaxPooling after some layers   </a:t>
                      </a:r>
                      <a:endParaRPr/>
                    </a:p>
                  </a:txBody>
                  <a:tcPr marT="91425" marB="91425" marR="91425" marL="91425"/>
                </a:tc>
                <a:tc>
                  <a:txBody>
                    <a:bodyPr/>
                    <a:lstStyle/>
                    <a:p>
                      <a:pPr indent="0" lvl="0" marL="0" rtl="0" algn="l">
                        <a:spcBef>
                          <a:spcPts val="0"/>
                        </a:spcBef>
                        <a:spcAft>
                          <a:spcPts val="0"/>
                        </a:spcAft>
                        <a:buNone/>
                      </a:pPr>
                      <a:r>
                        <a:rPr lang="en"/>
                        <a:t>Reduces spatial size and computation </a:t>
                      </a:r>
                      <a:endParaRPr/>
                    </a:p>
                  </a:txBody>
                  <a:tcPr marT="91425" marB="91425" marR="91425" marL="91425"/>
                </a:tc>
                <a:tc>
                  <a:txBody>
                    <a:bodyPr/>
                    <a:lstStyle/>
                    <a:p>
                      <a:pPr indent="0" lvl="0" marL="0" rtl="0" algn="l">
                        <a:spcBef>
                          <a:spcPts val="0"/>
                        </a:spcBef>
                        <a:spcAft>
                          <a:spcPts val="0"/>
                        </a:spcAft>
                        <a:buNone/>
                      </a:pPr>
                      <a:r>
                        <a:rPr lang="en"/>
                        <a:t>Risk of losing spatial information </a:t>
                      </a:r>
                      <a:endParaRPr/>
                    </a:p>
                  </a:txBody>
                  <a:tcPr marT="91425" marB="91425" marR="91425" marL="91425"/>
                </a:tc>
              </a:tr>
              <a:tr h="675050">
                <a:tc>
                  <a:txBody>
                    <a:bodyPr/>
                    <a:lstStyle/>
                    <a:p>
                      <a:pPr indent="0" lvl="0" marL="0" rtl="0" algn="l">
                        <a:spcBef>
                          <a:spcPts val="0"/>
                        </a:spcBef>
                        <a:spcAft>
                          <a:spcPts val="0"/>
                        </a:spcAft>
                        <a:buNone/>
                      </a:pPr>
                      <a:r>
                        <a:rPr lang="en"/>
                        <a:t>Fully connected layer: 64×4×4 → 128 → 128 → num_classes</a:t>
                      </a:r>
                      <a:endParaRPr/>
                    </a:p>
                  </a:txBody>
                  <a:tcPr marT="91425" marB="91425" marR="91425" marL="91425"/>
                </a:tc>
                <a:tc>
                  <a:txBody>
                    <a:bodyPr/>
                    <a:lstStyle/>
                    <a:p>
                      <a:pPr indent="0" lvl="0" marL="0" rtl="0" algn="l">
                        <a:spcBef>
                          <a:spcPts val="0"/>
                        </a:spcBef>
                        <a:spcAft>
                          <a:spcPts val="0"/>
                        </a:spcAft>
                        <a:buNone/>
                      </a:pPr>
                      <a:r>
                        <a:rPr lang="en"/>
                        <a:t>Appropriate capacity for this dataset</a:t>
                      </a:r>
                      <a:endParaRPr/>
                    </a:p>
                  </a:txBody>
                  <a:tcPr marT="91425" marB="91425" marR="91425" marL="91425"/>
                </a:tc>
                <a:tc>
                  <a:txBody>
                    <a:bodyPr/>
                    <a:lstStyle/>
                    <a:p>
                      <a:pPr indent="0" lvl="0" marL="0" rtl="0" algn="l">
                        <a:spcBef>
                          <a:spcPts val="0"/>
                        </a:spcBef>
                        <a:spcAft>
                          <a:spcPts val="0"/>
                        </a:spcAft>
                        <a:buNone/>
                      </a:pPr>
                      <a:r>
                        <a:rPr lang="en"/>
                        <a:t>Hardcoded spatial assumptions; no global pooling</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26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Decisions and Tradeoffs: Training Pipeline </a:t>
            </a:r>
            <a:endParaRPr/>
          </a:p>
        </p:txBody>
      </p:sp>
      <p:graphicFrame>
        <p:nvGraphicFramePr>
          <p:cNvPr id="163" name="Google Shape;163;p29"/>
          <p:cNvGraphicFramePr/>
          <p:nvPr/>
        </p:nvGraphicFramePr>
        <p:xfrm>
          <a:off x="372813" y="1040150"/>
          <a:ext cx="3000000" cy="3000000"/>
        </p:xfrm>
        <a:graphic>
          <a:graphicData uri="http://schemas.openxmlformats.org/drawingml/2006/table">
            <a:tbl>
              <a:tblPr>
                <a:noFill/>
                <a:tableStyleId>{29DB5D36-9621-4D28-9E89-3EFA45475F85}</a:tableStyleId>
              </a:tblPr>
              <a:tblGrid>
                <a:gridCol w="2799450"/>
                <a:gridCol w="2799450"/>
                <a:gridCol w="2799450"/>
              </a:tblGrid>
              <a:tr h="701500">
                <a:tc>
                  <a:txBody>
                    <a:bodyPr/>
                    <a:lstStyle/>
                    <a:p>
                      <a:pPr indent="0" lvl="0" marL="0" rtl="0" algn="l">
                        <a:spcBef>
                          <a:spcPts val="0"/>
                        </a:spcBef>
                        <a:spcAft>
                          <a:spcPts val="0"/>
                        </a:spcAft>
                        <a:buNone/>
                      </a:pPr>
                      <a:r>
                        <a:rPr lang="en" sz="1800"/>
                        <a:t>Decision</a:t>
                      </a:r>
                      <a:endParaRPr sz="1800"/>
                    </a:p>
                  </a:txBody>
                  <a:tcPr marT="91425" marB="91425" marR="91425" marL="91425"/>
                </a:tc>
                <a:tc>
                  <a:txBody>
                    <a:bodyPr/>
                    <a:lstStyle/>
                    <a:p>
                      <a:pPr indent="0" lvl="0" marL="0" rtl="0" algn="l">
                        <a:spcBef>
                          <a:spcPts val="0"/>
                        </a:spcBef>
                        <a:spcAft>
                          <a:spcPts val="0"/>
                        </a:spcAft>
                        <a:buNone/>
                      </a:pPr>
                      <a:r>
                        <a:rPr lang="en" sz="1800"/>
                        <a:t>Benefit</a:t>
                      </a:r>
                      <a:endParaRPr sz="1800"/>
                    </a:p>
                  </a:txBody>
                  <a:tcPr marT="91425" marB="91425" marR="91425" marL="91425"/>
                </a:tc>
                <a:tc>
                  <a:txBody>
                    <a:bodyPr/>
                    <a:lstStyle/>
                    <a:p>
                      <a:pPr indent="0" lvl="0" marL="0" rtl="0" algn="l">
                        <a:spcBef>
                          <a:spcPts val="0"/>
                        </a:spcBef>
                        <a:spcAft>
                          <a:spcPts val="0"/>
                        </a:spcAft>
                        <a:buNone/>
                      </a:pPr>
                      <a:r>
                        <a:rPr lang="en" sz="1800"/>
                        <a:t>Trade-off</a:t>
                      </a:r>
                      <a:endParaRPr sz="1800"/>
                    </a:p>
                  </a:txBody>
                  <a:tcPr marT="91425" marB="91425" marR="91425" marL="91425"/>
                </a:tc>
              </a:tr>
              <a:tr h="675050">
                <a:tc>
                  <a:txBody>
                    <a:bodyPr/>
                    <a:lstStyle/>
                    <a:p>
                      <a:pPr indent="0" lvl="0" marL="0" rtl="0" algn="l">
                        <a:spcBef>
                          <a:spcPts val="0"/>
                        </a:spcBef>
                        <a:spcAft>
                          <a:spcPts val="0"/>
                        </a:spcAft>
                        <a:buNone/>
                      </a:pPr>
                      <a:r>
                        <a:rPr lang="en"/>
                        <a:t>Optimizer: SDG with learning rate 0.01</a:t>
                      </a:r>
                      <a:endParaRPr/>
                    </a:p>
                  </a:txBody>
                  <a:tcPr marT="91425" marB="91425" marR="91425" marL="91425"/>
                </a:tc>
                <a:tc>
                  <a:txBody>
                    <a:bodyPr/>
                    <a:lstStyle/>
                    <a:p>
                      <a:pPr indent="0" lvl="0" marL="0" rtl="0" algn="l">
                        <a:spcBef>
                          <a:spcPts val="0"/>
                        </a:spcBef>
                        <a:spcAft>
                          <a:spcPts val="0"/>
                        </a:spcAft>
                        <a:buNone/>
                      </a:pPr>
                      <a:r>
                        <a:rPr lang="en"/>
                        <a:t>Simple and well-understood </a:t>
                      </a:r>
                      <a:endParaRPr/>
                    </a:p>
                  </a:txBody>
                  <a:tcPr marT="91425" marB="91425" marR="91425" marL="91425"/>
                </a:tc>
                <a:tc>
                  <a:txBody>
                    <a:bodyPr/>
                    <a:lstStyle/>
                    <a:p>
                      <a:pPr indent="0" lvl="0" marL="0" rtl="0" algn="l">
                        <a:spcBef>
                          <a:spcPts val="0"/>
                        </a:spcBef>
                        <a:spcAft>
                          <a:spcPts val="0"/>
                        </a:spcAft>
                        <a:buNone/>
                      </a:pPr>
                      <a:r>
                        <a:rPr lang="en"/>
                        <a:t>Slower convergence compared to other optimizers (Adam, etc.)</a:t>
                      </a:r>
                      <a:endParaRPr/>
                    </a:p>
                  </a:txBody>
                  <a:tcPr marT="91425" marB="91425" marR="91425" marL="91425"/>
                </a:tc>
              </a:tr>
              <a:tr h="675050">
                <a:tc>
                  <a:txBody>
                    <a:bodyPr/>
                    <a:lstStyle/>
                    <a:p>
                      <a:pPr indent="0" lvl="0" marL="0" rtl="0" algn="l">
                        <a:spcBef>
                          <a:spcPts val="0"/>
                        </a:spcBef>
                        <a:spcAft>
                          <a:spcPts val="0"/>
                        </a:spcAft>
                        <a:buNone/>
                      </a:pPr>
                      <a:r>
                        <a:rPr lang="en"/>
                        <a:t>10 epochs for training </a:t>
                      </a:r>
                      <a:endParaRPr/>
                    </a:p>
                  </a:txBody>
                  <a:tcPr marT="91425" marB="91425" marR="91425" marL="91425"/>
                </a:tc>
                <a:tc>
                  <a:txBody>
                    <a:bodyPr/>
                    <a:lstStyle/>
                    <a:p>
                      <a:pPr indent="0" lvl="0" marL="0" rtl="0" algn="l">
                        <a:spcBef>
                          <a:spcPts val="0"/>
                        </a:spcBef>
                        <a:spcAft>
                          <a:spcPts val="0"/>
                        </a:spcAft>
                        <a:buNone/>
                      </a:pPr>
                      <a:r>
                        <a:rPr lang="en"/>
                        <a:t>Reasonable “default” for this size data</a:t>
                      </a:r>
                      <a:endParaRPr/>
                    </a:p>
                  </a:txBody>
                  <a:tcPr marT="91425" marB="91425" marR="91425" marL="91425"/>
                </a:tc>
                <a:tc>
                  <a:txBody>
                    <a:bodyPr/>
                    <a:lstStyle/>
                    <a:p>
                      <a:pPr indent="0" lvl="0" marL="0" rtl="0" algn="l">
                        <a:spcBef>
                          <a:spcPts val="0"/>
                        </a:spcBef>
                        <a:spcAft>
                          <a:spcPts val="0"/>
                        </a:spcAft>
                        <a:buNone/>
                      </a:pPr>
                      <a:r>
                        <a:rPr lang="en"/>
                        <a:t>May be too few epochs for convergence </a:t>
                      </a:r>
                      <a:endParaRPr/>
                    </a:p>
                  </a:txBody>
                  <a:tcPr marT="91425" marB="91425" marR="91425" marL="91425"/>
                </a:tc>
              </a:tr>
              <a:tr h="675050">
                <a:tc>
                  <a:txBody>
                    <a:bodyPr/>
                    <a:lstStyle/>
                    <a:p>
                      <a:pPr indent="0" lvl="0" marL="0" rtl="0" algn="l">
                        <a:spcBef>
                          <a:spcPts val="0"/>
                        </a:spcBef>
                        <a:spcAft>
                          <a:spcPts val="0"/>
                        </a:spcAft>
                        <a:buNone/>
                      </a:pPr>
                      <a:r>
                        <a:rPr lang="en"/>
                        <a:t>Batch size of 100 </a:t>
                      </a:r>
                      <a:endParaRPr/>
                    </a:p>
                  </a:txBody>
                  <a:tcPr marT="91425" marB="91425" marR="91425" marL="91425"/>
                </a:tc>
                <a:tc>
                  <a:txBody>
                    <a:bodyPr/>
                    <a:lstStyle/>
                    <a:p>
                      <a:pPr indent="0" lvl="0" marL="0" rtl="0" algn="l">
                        <a:spcBef>
                          <a:spcPts val="0"/>
                        </a:spcBef>
                        <a:spcAft>
                          <a:spcPts val="0"/>
                        </a:spcAft>
                        <a:buNone/>
                      </a:pPr>
                      <a:r>
                        <a:rPr lang="en"/>
                        <a:t>Efficient memory usage, faster runtime </a:t>
                      </a:r>
                      <a:endParaRPr/>
                    </a:p>
                  </a:txBody>
                  <a:tcPr marT="91425" marB="91425" marR="91425" marL="91425"/>
                </a:tc>
                <a:tc>
                  <a:txBody>
                    <a:bodyPr/>
                    <a:lstStyle/>
                    <a:p>
                      <a:pPr indent="0" lvl="0" marL="0" rtl="0" algn="l">
                        <a:spcBef>
                          <a:spcPts val="0"/>
                        </a:spcBef>
                        <a:spcAft>
                          <a:spcPts val="0"/>
                        </a:spcAft>
                        <a:buNone/>
                      </a:pPr>
                      <a:r>
                        <a:rPr lang="en"/>
                        <a:t>Might not </a:t>
                      </a:r>
                      <a:r>
                        <a:rPr lang="en"/>
                        <a:t>completely</a:t>
                      </a:r>
                      <a:r>
                        <a:rPr lang="en"/>
                        <a:t> reduce gradient noise beneficial for generalization</a:t>
                      </a:r>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85750" lvl="0" marL="457200" rtl="0" algn="l">
              <a:spcBef>
                <a:spcPts val="0"/>
              </a:spcBef>
              <a:spcAft>
                <a:spcPts val="0"/>
              </a:spcAft>
              <a:buClr>
                <a:schemeClr val="dk1"/>
              </a:buClr>
              <a:buSzPts val="900"/>
              <a:buAutoNum type="arabicPeriod"/>
            </a:pPr>
            <a:r>
              <a:rPr lang="en" sz="900">
                <a:solidFill>
                  <a:schemeClr val="dk1"/>
                </a:solidFill>
              </a:rPr>
              <a:t>Chao Chen, Nor Ashidi Mat Isa, Xin Liu, A review of convolutional neural network based methods for medical image classification, Computers in Biology and Medicine, Volume 185, 2025, 109507, ISSN 0010-4825, </a:t>
            </a:r>
            <a:r>
              <a:rPr lang="en" sz="900" u="sng">
                <a:solidFill>
                  <a:schemeClr val="dk1"/>
                </a:solidFill>
                <a:hlinkClick r:id="rId3">
                  <a:extLst>
                    <a:ext uri="{A12FA001-AC4F-418D-AE19-62706E023703}">
                      <ahyp:hlinkClr val="tx"/>
                    </a:ext>
                  </a:extLst>
                </a:hlinkClick>
              </a:rPr>
              <a:t>https://doi.org/10.1016/j.compbiomed.2024.109507</a:t>
            </a:r>
            <a:r>
              <a:rPr lang="en" sz="900">
                <a:solidFill>
                  <a:schemeClr val="dk1"/>
                </a:solidFill>
              </a:rPr>
              <a:t>.</a:t>
            </a:r>
            <a:endParaRPr sz="900">
              <a:solidFill>
                <a:schemeClr val="dk1"/>
              </a:solidFill>
            </a:endParaRPr>
          </a:p>
          <a:p>
            <a:pPr indent="-285750" lvl="0" marL="457200" rtl="0" algn="l">
              <a:spcBef>
                <a:spcPts val="1000"/>
              </a:spcBef>
              <a:spcAft>
                <a:spcPts val="0"/>
              </a:spcAft>
              <a:buClr>
                <a:schemeClr val="dk1"/>
              </a:buClr>
              <a:buSzPts val="900"/>
              <a:buAutoNum type="arabicPeriod"/>
            </a:pPr>
            <a:r>
              <a:rPr lang="en" sz="900">
                <a:solidFill>
                  <a:schemeClr val="dk1"/>
                </a:solidFill>
                <a:highlight>
                  <a:srgbClr val="FFFFFF"/>
                </a:highlight>
              </a:rPr>
              <a:t>Jiancheng Yang, Rui Shi, Donglai Wei, Zequan Liu, Lin Zhao, Bilian Ke, Hanspeter Pfister, &amp; Bingbing Ni. (2024). [MedMNIST+] 18x Standardized Datasets for 2D and 3D Biomedical Image Classification with Multiple Size Options: 28 (MNIST-Like), 64, 128, and 224 (3.0) [Data set]. Zenodo. https://doi.org/10.5281/zenodo.10519652</a:t>
            </a:r>
            <a:endParaRPr sz="900">
              <a:solidFill>
                <a:schemeClr val="dk1"/>
              </a:solidFill>
            </a:endParaRPr>
          </a:p>
          <a:p>
            <a:pPr indent="-285750" lvl="0" marL="457200" rtl="0" algn="l">
              <a:spcBef>
                <a:spcPts val="1000"/>
              </a:spcBef>
              <a:spcAft>
                <a:spcPts val="0"/>
              </a:spcAft>
              <a:buClr>
                <a:schemeClr val="dk1"/>
              </a:buClr>
              <a:buSzPts val="900"/>
              <a:buAutoNum type="arabicPeriod"/>
            </a:pPr>
            <a:r>
              <a:rPr lang="en" sz="900">
                <a:solidFill>
                  <a:schemeClr val="dk1"/>
                </a:solidFill>
                <a:highlight>
                  <a:srgbClr val="FFFFFF"/>
                </a:highlight>
              </a:rPr>
              <a:t>Jiancheng Yang, Rui Shi, Donglai Wei, Zequan Liu, Lin Zhao, Bilian Ke, Hanspeter Pfister, Bingbing Ni. Yang, Jiancheng, et al. "MedMNIST v2-A large-scale lightweight benchmark for 2D and 3D biomedical image classification." Scientific Data, 2023.</a:t>
            </a:r>
            <a:endParaRPr sz="900">
              <a:solidFill>
                <a:schemeClr val="dk1"/>
              </a:solidFill>
              <a:highlight>
                <a:srgbClr val="FFFFFF"/>
              </a:highlight>
            </a:endParaRPr>
          </a:p>
          <a:p>
            <a:pPr indent="-285750" lvl="0" marL="457200" rtl="0" algn="l">
              <a:spcBef>
                <a:spcPts val="1000"/>
              </a:spcBef>
              <a:spcAft>
                <a:spcPts val="0"/>
              </a:spcAft>
              <a:buClr>
                <a:srgbClr val="1B1B1B"/>
              </a:buClr>
              <a:buSzPts val="900"/>
              <a:buAutoNum type="arabicPeriod"/>
            </a:pPr>
            <a:r>
              <a:rPr lang="en" sz="900">
                <a:solidFill>
                  <a:srgbClr val="1B1B1B"/>
                </a:solidFill>
                <a:highlight>
                  <a:srgbClr val="FFFFFF"/>
                </a:highlight>
              </a:rPr>
              <a:t>Sarvamangala DR, Kulkarni RV. Convolutional neural networks in medical image understanding: a survey. Evol Intell. 2022;15(1):1-22. doi: 10.1007/s12065-020-00540-3. Epub 2021 Jan 3. PMID: 33425040; PMCID: PMC7778711.</a:t>
            </a:r>
            <a:endParaRPr sz="900">
              <a:solidFill>
                <a:schemeClr val="dk1"/>
              </a:solidFill>
            </a:endParaRPr>
          </a:p>
          <a:p>
            <a:pPr indent="-285750" lvl="0" marL="457200" rtl="0" algn="l">
              <a:spcBef>
                <a:spcPts val="1000"/>
              </a:spcBef>
              <a:spcAft>
                <a:spcPts val="1000"/>
              </a:spcAft>
              <a:buClr>
                <a:schemeClr val="dk1"/>
              </a:buClr>
              <a:buSzPts val="900"/>
              <a:buAutoNum type="arabicPeriod"/>
            </a:pPr>
            <a:r>
              <a:rPr lang="en" sz="900">
                <a:solidFill>
                  <a:schemeClr val="dk1"/>
                </a:solidFill>
                <a:highlight>
                  <a:schemeClr val="lt1"/>
                </a:highlight>
              </a:rPr>
              <a:t>Yang, J., Shi, R., Wei, D., Liu, Z., Zhao, L., Ke, B., Pfister, H., &amp; Ni, B. (2023). MedMNIST v2: A large-scale lightweight benchmark for 2D and 3D biomedical image classification. Scientific Data, 10(1), 41.</a:t>
            </a:r>
            <a:r>
              <a:rPr lang="en" sz="900">
                <a:solidFill>
                  <a:schemeClr val="dk1"/>
                </a:solidFill>
                <a:highlight>
                  <a:schemeClr val="lt1"/>
                </a:highlight>
                <a:uFill>
                  <a:noFill/>
                </a:uFill>
                <a:hlinkClick r:id="rId4">
                  <a:extLst>
                    <a:ext uri="{A12FA001-AC4F-418D-AE19-62706E023703}">
                      <ahyp:hlinkClr val="tx"/>
                    </a:ext>
                  </a:extLst>
                </a:hlinkClick>
              </a:rPr>
              <a:t> https://doi.org/10.1038/s41597-022-01721-8</a:t>
            </a:r>
            <a:endParaRPr sz="9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146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Project Overview: Skin Lesion Classification with DermaMNIST</a:t>
            </a:r>
            <a:endParaRPr sz="2320"/>
          </a:p>
        </p:txBody>
      </p:sp>
      <p:sp>
        <p:nvSpPr>
          <p:cNvPr id="60" name="Google Shape;60;p14"/>
          <p:cNvSpPr txBox="1"/>
          <p:nvPr>
            <p:ph idx="1" type="body"/>
          </p:nvPr>
        </p:nvSpPr>
        <p:spPr>
          <a:xfrm>
            <a:off x="311700" y="912500"/>
            <a:ext cx="8520600" cy="35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1"/>
                </a:solidFill>
              </a:rPr>
              <a:t>Objective: </a:t>
            </a:r>
            <a:r>
              <a:rPr lang="en" sz="1300">
                <a:solidFill>
                  <a:schemeClr val="dk1"/>
                </a:solidFill>
              </a:rPr>
              <a:t>Develop a CNN model to classify dermatoscopic images into seven skin lesion categories using the DermaMNIST dataset.</a:t>
            </a:r>
            <a:endParaRPr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Goal: </a:t>
            </a:r>
            <a:r>
              <a:rPr lang="en" sz="1300">
                <a:solidFill>
                  <a:schemeClr val="dk1"/>
                </a:solidFill>
              </a:rPr>
              <a:t>Support dermatological diagnostics by enabling robust and reproducible image-based disease classification.</a:t>
            </a:r>
            <a:endParaRPr sz="1300">
              <a:solidFill>
                <a:schemeClr val="dk1"/>
              </a:solidFill>
            </a:endParaRPr>
          </a:p>
          <a:p>
            <a:pPr indent="0" lvl="0" marL="0" rtl="0" algn="l">
              <a:spcBef>
                <a:spcPts val="0"/>
              </a:spcBef>
              <a:spcAft>
                <a:spcPts val="0"/>
              </a:spcAft>
              <a:buNone/>
            </a:pPr>
            <a:r>
              <a:t/>
            </a:r>
            <a:endParaRPr b="1" sz="1300">
              <a:solidFill>
                <a:schemeClr val="dk1"/>
              </a:solidFill>
            </a:endParaRPr>
          </a:p>
          <a:p>
            <a:pPr indent="0" lvl="0" marL="0" rtl="0" algn="l">
              <a:spcBef>
                <a:spcPts val="0"/>
              </a:spcBef>
              <a:spcAft>
                <a:spcPts val="0"/>
              </a:spcAft>
              <a:buNone/>
            </a:pPr>
            <a:r>
              <a:rPr b="1" lang="en" sz="1300">
                <a:solidFill>
                  <a:schemeClr val="dk1"/>
                </a:solidFill>
              </a:rPr>
              <a:t>Dataset:</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Derived from the HAM10000 dataset via MedMNIST.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10,015 RGB images resized to 28×28 pixels.</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Pre-split into training (7,007), validation, and test (2,005) sets.</a:t>
            </a:r>
            <a:endParaRPr sz="1300">
              <a:solidFill>
                <a:schemeClr val="dk1"/>
              </a:solidFill>
            </a:endParaRPr>
          </a:p>
          <a:p>
            <a:pPr indent="0" lvl="0" marL="0" rtl="0" algn="l">
              <a:spcBef>
                <a:spcPts val="1200"/>
              </a:spcBef>
              <a:spcAft>
                <a:spcPts val="0"/>
              </a:spcAft>
              <a:buNone/>
            </a:pPr>
            <a:r>
              <a:rPr b="1" lang="en" sz="1300">
                <a:solidFill>
                  <a:schemeClr val="dk1"/>
                </a:solidFill>
              </a:rPr>
              <a:t>Data Handling:</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Images normalized from [0, 255] → [-1, 1] for stable training.</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Efficient loading via PyTorch </a:t>
            </a:r>
            <a:r>
              <a:rPr lang="en" sz="1300">
                <a:solidFill>
                  <a:srgbClr val="188038"/>
                </a:solidFill>
              </a:rPr>
              <a:t>DataLoader</a:t>
            </a:r>
            <a:r>
              <a:rPr lang="en" sz="1300">
                <a:solidFill>
                  <a:schemeClr val="dk1"/>
                </a:solidFill>
              </a:rPr>
              <a:t>.</a:t>
            </a:r>
            <a:endParaRPr b="1" sz="1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146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320"/>
              <a:t>Project Overview: Skin Lesion Classification with DermaMNIST</a:t>
            </a:r>
            <a:endParaRPr sz="2320"/>
          </a:p>
        </p:txBody>
      </p:sp>
      <p:sp>
        <p:nvSpPr>
          <p:cNvPr id="66" name="Google Shape;66;p15"/>
          <p:cNvSpPr txBox="1"/>
          <p:nvPr>
            <p:ph idx="1" type="body"/>
          </p:nvPr>
        </p:nvSpPr>
        <p:spPr>
          <a:xfrm>
            <a:off x="311700" y="719325"/>
            <a:ext cx="8520600" cy="4207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300">
                <a:solidFill>
                  <a:schemeClr val="dk1"/>
                </a:solidFill>
              </a:rPr>
              <a:t>Model:</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Custom CNN with convolutional + pooling layers for hierarchical feature extraction.</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Fully connected layers for multi-class classification across seven categories.</a:t>
            </a:r>
            <a:endParaRPr b="1"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300">
                <a:solidFill>
                  <a:schemeClr val="dk1"/>
                </a:solidFill>
              </a:rPr>
              <a:t>Training:</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Optimizer: SGD | Loss: Cross-Entropy | Epochs: 10 | Batch Size: 100 | LR: 0.01</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Metrics logged per epoch: Accuracy, AUC</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Evaluation:</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Performance evaluated on the test set.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Results analyzed using confusion matrices and per-class metrics.</a:t>
            </a:r>
            <a:endParaRPr sz="1300">
              <a:solidFill>
                <a:schemeClr val="dk1"/>
              </a:solidFill>
            </a:endParaRPr>
          </a:p>
          <a:p>
            <a:pPr indent="0" lvl="0" marL="0" rtl="0" algn="l">
              <a:spcBef>
                <a:spcPts val="1200"/>
              </a:spcBef>
              <a:spcAft>
                <a:spcPts val="0"/>
              </a:spcAft>
              <a:buClr>
                <a:schemeClr val="dk1"/>
              </a:buClr>
              <a:buSzPts val="1100"/>
              <a:buFont typeface="Arial"/>
              <a:buNone/>
            </a:pPr>
            <a:r>
              <a:rPr b="1" lang="en" sz="1300">
                <a:solidFill>
                  <a:schemeClr val="dk1"/>
                </a:solidFill>
              </a:rPr>
              <a:t>Expected Outcomes:</a:t>
            </a:r>
            <a:endParaRPr b="1" sz="1300">
              <a:solidFill>
                <a:schemeClr val="dk1"/>
              </a:solidFill>
            </a:endParaRPr>
          </a:p>
          <a:p>
            <a:pPr indent="-311150" lvl="0" marL="457200" rtl="0" algn="l">
              <a:spcBef>
                <a:spcPts val="1200"/>
              </a:spcBef>
              <a:spcAft>
                <a:spcPts val="0"/>
              </a:spcAft>
              <a:buClr>
                <a:schemeClr val="dk1"/>
              </a:buClr>
              <a:buSzPts val="1300"/>
              <a:buChar char="●"/>
            </a:pPr>
            <a:r>
              <a:rPr lang="en" sz="1300">
                <a:solidFill>
                  <a:schemeClr val="dk1"/>
                </a:solidFill>
              </a:rPr>
              <a:t>Establish baseline classification performance on DermaMNIST.</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Identify key challenges (e.g., class imbalance, visual similarity).</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Propose next steps such as data augmentation or deeper models.</a:t>
            </a:r>
            <a:endParaRPr b="1" sz="13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Description</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None/>
            </a:pPr>
            <a:r>
              <a:rPr lang="en" sz="1300">
                <a:solidFill>
                  <a:schemeClr val="dk1"/>
                </a:solidFill>
                <a:latin typeface="Times New Roman"/>
                <a:ea typeface="Times New Roman"/>
                <a:cs typeface="Times New Roman"/>
                <a:sym typeface="Times New Roman"/>
              </a:rPr>
              <a:t>MedMNIST is a comprehensive collection of biomedical image datasets designed to facilitate machine learning research and education. It is comprised of 12 datasets for 2D and 6 datasets for 3D, encompassing a variety of imaging modalities such as X-rays, CT scans, ultrasounds, and </a:t>
            </a:r>
            <a:r>
              <a:rPr lang="en" sz="1300">
                <a:solidFill>
                  <a:schemeClr val="dk1"/>
                </a:solidFill>
                <a:latin typeface="Times New Roman"/>
                <a:ea typeface="Times New Roman"/>
                <a:cs typeface="Times New Roman"/>
                <a:sym typeface="Times New Roman"/>
              </a:rPr>
              <a:t>dermatoscopic</a:t>
            </a:r>
            <a:r>
              <a:rPr lang="en" sz="1300">
                <a:solidFill>
                  <a:schemeClr val="dk1"/>
                </a:solidFill>
                <a:latin typeface="Times New Roman"/>
                <a:ea typeface="Times New Roman"/>
                <a:cs typeface="Times New Roman"/>
                <a:sym typeface="Times New Roman"/>
              </a:rPr>
              <a:t> images. Each dataset is preprocessed into uniform sizes, 28×28 for 2D images and 28×28×28 for 3D volumes, making them lightweight and accessible for rapid prototyping and algorithm benchmarking. MedMNIST supports diverse classification tasks, including binary, multi-class, ordinal regression, and multi-label classification, with dataset sizes ranging from 100 to 100,000 samples. Additionally, MedMNIST+ offers higher-resolution versions (64×64, 128×128, and 224×224 for 2D; 64×64×64 for 3D) to support the development of more complex models.</a:t>
            </a:r>
            <a:endParaRPr sz="13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lang="en" sz="1300">
                <a:solidFill>
                  <a:schemeClr val="dk1"/>
                </a:solidFill>
                <a:latin typeface="Times New Roman"/>
                <a:ea typeface="Times New Roman"/>
                <a:cs typeface="Times New Roman"/>
                <a:sym typeface="Times New Roman"/>
              </a:rPr>
              <a:t>DermaMNIST, a subset of MedMNIST, focuses on dermatological image classification. It is derived from the HAM10000 dataset, which contains 10,015 </a:t>
            </a:r>
            <a:r>
              <a:rPr lang="en" sz="1300">
                <a:solidFill>
                  <a:schemeClr val="dk1"/>
                </a:solidFill>
                <a:latin typeface="Times New Roman"/>
                <a:ea typeface="Times New Roman"/>
                <a:cs typeface="Times New Roman"/>
                <a:sym typeface="Times New Roman"/>
              </a:rPr>
              <a:t>dermatoscopic</a:t>
            </a:r>
            <a:r>
              <a:rPr lang="en" sz="1300">
                <a:solidFill>
                  <a:schemeClr val="dk1"/>
                </a:solidFill>
                <a:latin typeface="Times New Roman"/>
                <a:ea typeface="Times New Roman"/>
                <a:cs typeface="Times New Roman"/>
                <a:sym typeface="Times New Roman"/>
              </a:rPr>
              <a:t> images of pigmented skin lesions. These images are categorized into seven classes, including melanoma, basal cell carcinoma, and benign keratosis, among others. For consistency with the MedMNIST framework, the original images 600×450 pixels are resized to 28×28 pixels. The dataset is split into training, validation, and test sets in a 7:1:2 ratio. With its compact size and standardized format, DermaMNIST is particularly suitable for algorithm prototyping, and lightweight model evaluation in dermatological imaging.</a:t>
            </a:r>
            <a:endParaRPr sz="13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title="Screenshot 2025-06-03 at 4.13.08 PM.png"/>
          <p:cNvPicPr preferRelativeResize="0"/>
          <p:nvPr/>
        </p:nvPicPr>
        <p:blipFill>
          <a:blip r:embed="rId3">
            <a:alphaModFix/>
          </a:blip>
          <a:stretch>
            <a:fillRect/>
          </a:stretch>
        </p:blipFill>
        <p:spPr>
          <a:xfrm>
            <a:off x="152400" y="152400"/>
            <a:ext cx="8839199" cy="48256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Dependencies</a:t>
            </a:r>
            <a:endParaRPr/>
          </a:p>
        </p:txBody>
      </p:sp>
      <p:sp>
        <p:nvSpPr>
          <p:cNvPr id="83" name="Google Shape;8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Python version: 3.8+</a:t>
            </a:r>
            <a:endParaRPr/>
          </a:p>
          <a:p>
            <a:pPr indent="0" lvl="0" marL="0" rtl="0" algn="l">
              <a:spcBef>
                <a:spcPts val="1200"/>
              </a:spcBef>
              <a:spcAft>
                <a:spcPts val="0"/>
              </a:spcAft>
              <a:buNone/>
            </a:pPr>
            <a:r>
              <a:rPr lang="en"/>
              <a:t>Dataset: medmnist </a:t>
            </a:r>
            <a:endParaRPr/>
          </a:p>
          <a:p>
            <a:pPr indent="0" lvl="0" marL="0" rtl="0" algn="l">
              <a:spcBef>
                <a:spcPts val="1200"/>
              </a:spcBef>
              <a:spcAft>
                <a:spcPts val="0"/>
              </a:spcAft>
              <a:buNone/>
            </a:pPr>
            <a:r>
              <a:rPr lang="en"/>
              <a:t>To run the code, please ensure the following packages are installed:</a:t>
            </a:r>
            <a:endParaRPr/>
          </a:p>
          <a:p>
            <a:pPr indent="-325755" lvl="0" marL="457200" rtl="0" algn="l">
              <a:spcBef>
                <a:spcPts val="1200"/>
              </a:spcBef>
              <a:spcAft>
                <a:spcPts val="0"/>
              </a:spcAft>
              <a:buSzPct val="100000"/>
              <a:buChar char="-"/>
            </a:pPr>
            <a:r>
              <a:rPr lang="en"/>
              <a:t>Torch</a:t>
            </a:r>
            <a:endParaRPr/>
          </a:p>
          <a:p>
            <a:pPr indent="-325755" lvl="0" marL="457200" rtl="0" algn="l">
              <a:spcBef>
                <a:spcPts val="0"/>
              </a:spcBef>
              <a:spcAft>
                <a:spcPts val="0"/>
              </a:spcAft>
              <a:buSzPct val="100000"/>
              <a:buChar char="-"/>
            </a:pPr>
            <a:r>
              <a:rPr lang="en"/>
              <a:t>Torchvision</a:t>
            </a:r>
            <a:endParaRPr/>
          </a:p>
          <a:p>
            <a:pPr indent="-325755" lvl="0" marL="457200" rtl="0" algn="l">
              <a:spcBef>
                <a:spcPts val="0"/>
              </a:spcBef>
              <a:spcAft>
                <a:spcPts val="0"/>
              </a:spcAft>
              <a:buSzPct val="100000"/>
              <a:buChar char="-"/>
            </a:pPr>
            <a:r>
              <a:rPr lang="en"/>
              <a:t>Scikit-learn</a:t>
            </a:r>
            <a:endParaRPr/>
          </a:p>
          <a:p>
            <a:pPr indent="-325755" lvl="0" marL="457200" rtl="0" algn="l">
              <a:spcBef>
                <a:spcPts val="0"/>
              </a:spcBef>
              <a:spcAft>
                <a:spcPts val="0"/>
              </a:spcAft>
              <a:buSzPct val="100000"/>
              <a:buChar char="-"/>
            </a:pPr>
            <a:r>
              <a:rPr lang="en"/>
              <a:t>Numpy</a:t>
            </a:r>
            <a:endParaRPr/>
          </a:p>
          <a:p>
            <a:pPr indent="-325755" lvl="0" marL="457200" rtl="0" algn="l">
              <a:spcBef>
                <a:spcPts val="0"/>
              </a:spcBef>
              <a:spcAft>
                <a:spcPts val="0"/>
              </a:spcAft>
              <a:buSzPct val="100000"/>
              <a:buChar char="-"/>
            </a:pPr>
            <a:r>
              <a:rPr lang="en"/>
              <a:t>Pandas</a:t>
            </a:r>
            <a:endParaRPr/>
          </a:p>
          <a:p>
            <a:pPr indent="-325755" lvl="0" marL="457200" rtl="0" algn="l">
              <a:spcBef>
                <a:spcPts val="0"/>
              </a:spcBef>
              <a:spcAft>
                <a:spcPts val="0"/>
              </a:spcAft>
              <a:buSzPct val="100000"/>
              <a:buChar char="-"/>
            </a:pPr>
            <a:r>
              <a:rPr lang="en"/>
              <a:t>Matplotlib</a:t>
            </a:r>
            <a:endParaRPr/>
          </a:p>
          <a:p>
            <a:pPr indent="-325755" lvl="0" marL="457200" rtl="0" algn="l">
              <a:spcBef>
                <a:spcPts val="0"/>
              </a:spcBef>
              <a:spcAft>
                <a:spcPts val="0"/>
              </a:spcAft>
              <a:buSzPct val="100000"/>
              <a:buChar char="-"/>
            </a:pPr>
            <a:r>
              <a:rPr lang="en"/>
              <a:t>Medmnist (dermamnist)</a:t>
            </a:r>
            <a:endParaRPr/>
          </a:p>
          <a:p>
            <a:pPr indent="0" lvl="0" marL="0" rtl="0" algn="l">
              <a:spcBef>
                <a:spcPts val="1200"/>
              </a:spcBef>
              <a:spcAft>
                <a:spcPts val="1200"/>
              </a:spcAft>
              <a:buNone/>
            </a:pPr>
            <a:r>
              <a:rPr lang="en"/>
              <a:t>Run the code in the </a:t>
            </a:r>
            <a:r>
              <a:rPr lang="en"/>
              <a:t>Jupyter</a:t>
            </a:r>
            <a:r>
              <a:rPr lang="en"/>
              <a:t> Notebook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Data Pre-processing</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55600" lvl="0" marL="457200" rtl="0" algn="l">
              <a:spcBef>
                <a:spcPts val="0"/>
              </a:spcBef>
              <a:spcAft>
                <a:spcPts val="0"/>
              </a:spcAft>
              <a:buSzPts val="2000"/>
              <a:buAutoNum type="arabicPeriod"/>
            </a:pPr>
            <a:r>
              <a:rPr lang="en" sz="2000"/>
              <a:t>Split the dataset into training and testing sets</a:t>
            </a:r>
            <a:endParaRPr sz="2000"/>
          </a:p>
          <a:p>
            <a:pPr indent="-355600" lvl="1" marL="914400" rtl="0" algn="l">
              <a:spcBef>
                <a:spcPts val="0"/>
              </a:spcBef>
              <a:spcAft>
                <a:spcPts val="0"/>
              </a:spcAft>
              <a:buSzPts val="2000"/>
              <a:buChar char="○"/>
            </a:pPr>
            <a:r>
              <a:rPr lang="en" sz="2000"/>
              <a:t>Training: 7,007</a:t>
            </a:r>
            <a:endParaRPr sz="2000"/>
          </a:p>
          <a:p>
            <a:pPr indent="-355600" lvl="1" marL="914400" rtl="0" algn="l">
              <a:spcBef>
                <a:spcPts val="0"/>
              </a:spcBef>
              <a:spcAft>
                <a:spcPts val="0"/>
              </a:spcAft>
              <a:buSzPts val="2000"/>
              <a:buChar char="○"/>
            </a:pPr>
            <a:r>
              <a:rPr lang="en" sz="2000"/>
              <a:t>Testing: 2,005</a:t>
            </a:r>
            <a:endParaRPr sz="2000"/>
          </a:p>
          <a:p>
            <a:pPr indent="-355600" lvl="0" marL="457200" rtl="0" algn="l">
              <a:spcBef>
                <a:spcPts val="0"/>
              </a:spcBef>
              <a:spcAft>
                <a:spcPts val="0"/>
              </a:spcAft>
              <a:buSzPts val="2000"/>
              <a:buAutoNum type="arabicPeriod"/>
            </a:pPr>
            <a:r>
              <a:rPr lang="en" sz="2000"/>
              <a:t>Convert images to tensors</a:t>
            </a:r>
            <a:endParaRPr sz="2000"/>
          </a:p>
          <a:p>
            <a:pPr indent="-355600" lvl="1" marL="914400" rtl="0" algn="l">
              <a:spcBef>
                <a:spcPts val="0"/>
              </a:spcBef>
              <a:spcAft>
                <a:spcPts val="0"/>
              </a:spcAft>
              <a:buSzPts val="2000"/>
              <a:buChar char="○"/>
            </a:pPr>
            <a:r>
              <a:rPr lang="en" sz="2000"/>
              <a:t>Converting pixel values from [0, 255] to [0, 1]</a:t>
            </a:r>
            <a:endParaRPr sz="2000"/>
          </a:p>
          <a:p>
            <a:pPr indent="-355600" lvl="0" marL="457200" rtl="0" algn="l">
              <a:spcBef>
                <a:spcPts val="0"/>
              </a:spcBef>
              <a:spcAft>
                <a:spcPts val="0"/>
              </a:spcAft>
              <a:buSzPts val="2000"/>
              <a:buAutoNum type="arabicPeriod"/>
            </a:pPr>
            <a:r>
              <a:rPr lang="en" sz="2000"/>
              <a:t>Normalize tensors by rescaling from [0,1] to [-1, 1] to center image around 0.</a:t>
            </a:r>
            <a:endParaRPr sz="2000"/>
          </a:p>
          <a:p>
            <a:pPr indent="-355600" lvl="1" marL="914400" rtl="0" algn="l">
              <a:spcBef>
                <a:spcPts val="0"/>
              </a:spcBef>
              <a:spcAft>
                <a:spcPts val="0"/>
              </a:spcAft>
              <a:buSzPts val="2000"/>
              <a:buChar char="○"/>
            </a:pPr>
            <a:r>
              <a:rPr lang="en" sz="2000"/>
              <a:t>Make gradients </a:t>
            </a:r>
            <a:r>
              <a:rPr lang="en" sz="2000"/>
              <a:t>more stable</a:t>
            </a:r>
            <a:endParaRPr sz="2000"/>
          </a:p>
          <a:p>
            <a:pPr indent="-355600" lvl="1" marL="914400" rtl="0" algn="l">
              <a:spcBef>
                <a:spcPts val="0"/>
              </a:spcBef>
              <a:spcAft>
                <a:spcPts val="0"/>
              </a:spcAft>
              <a:buSzPts val="2000"/>
              <a:buChar char="○"/>
            </a:pPr>
            <a:r>
              <a:rPr lang="en" sz="2000"/>
              <a:t>Avoid bias due to undcentered inputs</a:t>
            </a:r>
            <a:endParaRPr sz="2000"/>
          </a:p>
          <a:p>
            <a:pPr indent="-355600" lvl="1" marL="914400" rtl="0" algn="l">
              <a:spcBef>
                <a:spcPts val="0"/>
              </a:spcBef>
              <a:spcAft>
                <a:spcPts val="0"/>
              </a:spcAft>
              <a:buSzPts val="2000"/>
              <a:buChar char="○"/>
            </a:pPr>
            <a:r>
              <a:rPr lang="en" sz="2000"/>
              <a:t>Helps layers operate more efficiently</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Convolutional Neural Network (CNN)</a:t>
            </a:r>
            <a:endParaRPr/>
          </a:p>
        </p:txBody>
      </p:sp>
      <p:sp>
        <p:nvSpPr>
          <p:cNvPr id="95" name="Google Shape;95;p20"/>
          <p:cNvSpPr txBox="1"/>
          <p:nvPr>
            <p:ph idx="1" type="body"/>
          </p:nvPr>
        </p:nvSpPr>
        <p:spPr>
          <a:xfrm>
            <a:off x="264800" y="1152475"/>
            <a:ext cx="38190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Why a Convolutional Neural Network?</a:t>
            </a:r>
            <a:endParaRPr/>
          </a:p>
          <a:p>
            <a:pPr indent="-317182" lvl="0" marL="457200" rtl="0" algn="l">
              <a:spcBef>
                <a:spcPts val="1200"/>
              </a:spcBef>
              <a:spcAft>
                <a:spcPts val="0"/>
              </a:spcAft>
              <a:buSzPct val="100000"/>
              <a:buChar char="-"/>
            </a:pPr>
            <a:r>
              <a:rPr lang="en"/>
              <a:t>Hierarchical feature learning that enables extraction of complex image features</a:t>
            </a:r>
            <a:endParaRPr/>
          </a:p>
          <a:p>
            <a:pPr indent="-317182" lvl="0" marL="457200" rtl="0" algn="l">
              <a:spcBef>
                <a:spcPts val="0"/>
              </a:spcBef>
              <a:spcAft>
                <a:spcPts val="0"/>
              </a:spcAft>
              <a:buSzPct val="100000"/>
              <a:buChar char="-"/>
            </a:pPr>
            <a:r>
              <a:rPr lang="en"/>
              <a:t>Computationally</a:t>
            </a:r>
            <a:r>
              <a:rPr lang="en"/>
              <a:t> </a:t>
            </a:r>
            <a:r>
              <a:rPr lang="en"/>
              <a:t>efficient</a:t>
            </a:r>
            <a:endParaRPr/>
          </a:p>
          <a:p>
            <a:pPr indent="-317182" lvl="0" marL="457200" rtl="0" algn="l">
              <a:spcBef>
                <a:spcPts val="0"/>
              </a:spcBef>
              <a:spcAft>
                <a:spcPts val="0"/>
              </a:spcAft>
              <a:buSzPct val="100000"/>
              <a:buChar char="-"/>
            </a:pPr>
            <a:r>
              <a:rPr lang="en"/>
              <a:t>Automatic feature extraction; does not need manual feature engineering</a:t>
            </a:r>
            <a:endParaRPr/>
          </a:p>
          <a:p>
            <a:pPr indent="0" lvl="0" marL="0" rtl="0" algn="l">
              <a:spcBef>
                <a:spcPts val="1200"/>
              </a:spcBef>
              <a:spcAft>
                <a:spcPts val="0"/>
              </a:spcAft>
              <a:buNone/>
            </a:pPr>
            <a:r>
              <a:rPr lang="en"/>
              <a:t>What is a CNN?</a:t>
            </a:r>
            <a:endParaRPr/>
          </a:p>
          <a:p>
            <a:pPr indent="-317182" lvl="0" marL="457200" rtl="0" algn="l">
              <a:spcBef>
                <a:spcPts val="1200"/>
              </a:spcBef>
              <a:spcAft>
                <a:spcPts val="0"/>
              </a:spcAft>
              <a:buSzPct val="100000"/>
              <a:buChar char="-"/>
            </a:pPr>
            <a:r>
              <a:rPr lang="en"/>
              <a:t>Type of feed-forward neural network that learns features via filter optimization</a:t>
            </a:r>
            <a:endParaRPr/>
          </a:p>
          <a:p>
            <a:pPr indent="-317182" lvl="0" marL="457200" rtl="0" algn="l">
              <a:spcBef>
                <a:spcPts val="0"/>
              </a:spcBef>
              <a:spcAft>
                <a:spcPts val="0"/>
              </a:spcAft>
              <a:buSzPct val="100000"/>
              <a:buChar char="-"/>
            </a:pPr>
            <a:r>
              <a:rPr lang="en"/>
              <a:t>Consists of input layer, hidden layers, and output layer</a:t>
            </a:r>
            <a:endParaRPr/>
          </a:p>
        </p:txBody>
      </p:sp>
      <p:pic>
        <p:nvPicPr>
          <p:cNvPr id="96" name="Google Shape;96;p20" title="The_Architecture_of_Convolutional_Neural_Networks_8263469ad1.png"/>
          <p:cNvPicPr preferRelativeResize="0"/>
          <p:nvPr/>
        </p:nvPicPr>
        <p:blipFill>
          <a:blip r:embed="rId3">
            <a:alphaModFix/>
          </a:blip>
          <a:stretch>
            <a:fillRect/>
          </a:stretch>
        </p:blipFill>
        <p:spPr>
          <a:xfrm>
            <a:off x="4311650" y="1437687"/>
            <a:ext cx="4673172" cy="22681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 - Our CNN Model</a:t>
            </a:r>
            <a:endParaRPr/>
          </a:p>
        </p:txBody>
      </p:sp>
      <p:sp>
        <p:nvSpPr>
          <p:cNvPr id="102" name="Google Shape;102;p21"/>
          <p:cNvSpPr txBox="1"/>
          <p:nvPr>
            <p:ph idx="1" type="body"/>
          </p:nvPr>
        </p:nvSpPr>
        <p:spPr>
          <a:xfrm>
            <a:off x="311700" y="1152475"/>
            <a:ext cx="8520600" cy="520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Input Layer:</a:t>
            </a:r>
            <a:r>
              <a:rPr lang="en"/>
              <a:t> 3-channel RGB dermatoscopic image (28 pixels x 28 pixels)</a:t>
            </a:r>
            <a:endParaRPr/>
          </a:p>
        </p:txBody>
      </p:sp>
      <p:graphicFrame>
        <p:nvGraphicFramePr>
          <p:cNvPr id="103" name="Google Shape;103;p21"/>
          <p:cNvGraphicFramePr/>
          <p:nvPr/>
        </p:nvGraphicFramePr>
        <p:xfrm>
          <a:off x="876300" y="1809750"/>
          <a:ext cx="3000000" cy="3000000"/>
        </p:xfrm>
        <a:graphic>
          <a:graphicData uri="http://schemas.openxmlformats.org/drawingml/2006/table">
            <a:tbl>
              <a:tblPr>
                <a:noFill/>
                <a:tableStyleId>{29DB5D36-9621-4D28-9E89-3EFA45475F85}</a:tableStyleId>
              </a:tblPr>
              <a:tblGrid>
                <a:gridCol w="2413000"/>
                <a:gridCol w="2413000"/>
                <a:gridCol w="2413000"/>
              </a:tblGrid>
              <a:tr h="381000">
                <a:tc>
                  <a:txBody>
                    <a:bodyPr/>
                    <a:lstStyle/>
                    <a:p>
                      <a:pPr indent="0" lvl="0" marL="0" rtl="0" algn="l">
                        <a:spcBef>
                          <a:spcPts val="0"/>
                        </a:spcBef>
                        <a:spcAft>
                          <a:spcPts val="0"/>
                        </a:spcAft>
                        <a:buNone/>
                      </a:pPr>
                      <a:r>
                        <a:rPr lang="en" sz="1000"/>
                        <a:t>Hidden Layer</a:t>
                      </a:r>
                      <a:endParaRPr sz="1000"/>
                    </a:p>
                  </a:txBody>
                  <a:tcPr marT="91425" marB="91425" marR="91425" marL="91425"/>
                </a:tc>
                <a:tc>
                  <a:txBody>
                    <a:bodyPr/>
                    <a:lstStyle/>
                    <a:p>
                      <a:pPr indent="0" lvl="0" marL="0" rtl="0" algn="l">
                        <a:spcBef>
                          <a:spcPts val="0"/>
                        </a:spcBef>
                        <a:spcAft>
                          <a:spcPts val="0"/>
                        </a:spcAft>
                        <a:buNone/>
                      </a:pPr>
                      <a:r>
                        <a:rPr lang="en" sz="1000"/>
                        <a:t>Operation Steps in Layer</a:t>
                      </a:r>
                      <a:endParaRPr sz="1000"/>
                    </a:p>
                  </a:txBody>
                  <a:tcPr marT="91425" marB="91425" marR="91425" marL="91425"/>
                </a:tc>
                <a:tc>
                  <a:txBody>
                    <a:bodyPr/>
                    <a:lstStyle/>
                    <a:p>
                      <a:pPr indent="0" lvl="0" marL="0" rtl="0" algn="l">
                        <a:spcBef>
                          <a:spcPts val="0"/>
                        </a:spcBef>
                        <a:spcAft>
                          <a:spcPts val="0"/>
                        </a:spcAft>
                        <a:buNone/>
                      </a:pPr>
                      <a:r>
                        <a:rPr lang="en" sz="1000"/>
                        <a:t>Output Channels</a:t>
                      </a:r>
                      <a:endParaRPr sz="1000"/>
                    </a:p>
                  </a:txBody>
                  <a:tcPr marT="91425" marB="91425" marR="91425" marL="91425"/>
                </a:tc>
              </a:tr>
              <a:tr h="381000">
                <a:tc>
                  <a:txBody>
                    <a:bodyPr/>
                    <a:lstStyle/>
                    <a:p>
                      <a:pPr indent="0" lvl="0" marL="0" rtl="0" algn="l">
                        <a:spcBef>
                          <a:spcPts val="0"/>
                        </a:spcBef>
                        <a:spcAft>
                          <a:spcPts val="0"/>
                        </a:spcAft>
                        <a:buNone/>
                      </a:pPr>
                      <a:r>
                        <a:rPr lang="en" sz="1000"/>
                        <a:t>Conv1</a:t>
                      </a:r>
                      <a:endParaRPr sz="1000"/>
                    </a:p>
                  </a:txBody>
                  <a:tcPr marT="91425" marB="91425" marR="91425" marL="91425"/>
                </a:tc>
                <a:tc>
                  <a:txBody>
                    <a:bodyPr/>
                    <a:lstStyle/>
                    <a:p>
                      <a:pPr indent="0" lvl="0" marL="0" rtl="0" algn="l">
                        <a:spcBef>
                          <a:spcPts val="0"/>
                        </a:spcBef>
                        <a:spcAft>
                          <a:spcPts val="0"/>
                        </a:spcAft>
                        <a:buNone/>
                      </a:pPr>
                      <a:r>
                        <a:rPr lang="en" sz="1000"/>
                        <a:t>3x3 Convolution + Batch Normalization + ReLu Activation Function</a:t>
                      </a:r>
                      <a:endParaRPr sz="1000"/>
                    </a:p>
                  </a:txBody>
                  <a:tcPr marT="91425" marB="91425" marR="91425" marL="91425"/>
                </a:tc>
                <a:tc>
                  <a:txBody>
                    <a:bodyPr/>
                    <a:lstStyle/>
                    <a:p>
                      <a:pPr indent="0" lvl="0" marL="0" rtl="0" algn="l">
                        <a:spcBef>
                          <a:spcPts val="0"/>
                        </a:spcBef>
                        <a:spcAft>
                          <a:spcPts val="0"/>
                        </a:spcAft>
                        <a:buNone/>
                      </a:pPr>
                      <a:r>
                        <a:rPr lang="en" sz="1000"/>
                        <a:t>16</a:t>
                      </a:r>
                      <a:endParaRPr sz="1000"/>
                    </a:p>
                  </a:txBody>
                  <a:tcPr marT="91425" marB="91425" marR="91425" marL="91425"/>
                </a:tc>
              </a:tr>
              <a:tr h="381000">
                <a:tc>
                  <a:txBody>
                    <a:bodyPr/>
                    <a:lstStyle/>
                    <a:p>
                      <a:pPr indent="0" lvl="0" marL="0" rtl="0" algn="l">
                        <a:spcBef>
                          <a:spcPts val="0"/>
                        </a:spcBef>
                        <a:spcAft>
                          <a:spcPts val="0"/>
                        </a:spcAft>
                        <a:buNone/>
                      </a:pPr>
                      <a:r>
                        <a:rPr lang="en" sz="1000"/>
                        <a:t>Conv2</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3x3 Convolution + Batch Normalization + ReLu Activation Function + Max Pooling Layer</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16</a:t>
                      </a:r>
                      <a:endParaRPr sz="1000"/>
                    </a:p>
                  </a:txBody>
                  <a:tcPr marT="91425" marB="91425" marR="91425" marL="91425"/>
                </a:tc>
              </a:tr>
              <a:tr h="381000">
                <a:tc>
                  <a:txBody>
                    <a:bodyPr/>
                    <a:lstStyle/>
                    <a:p>
                      <a:pPr indent="0" lvl="0" marL="0" rtl="0" algn="l">
                        <a:spcBef>
                          <a:spcPts val="0"/>
                        </a:spcBef>
                        <a:spcAft>
                          <a:spcPts val="0"/>
                        </a:spcAft>
                        <a:buNone/>
                      </a:pPr>
                      <a:r>
                        <a:rPr lang="en" sz="1000"/>
                        <a:t>Conv3</a:t>
                      </a:r>
                      <a:endParaRPr sz="10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 sz="1000">
                          <a:solidFill>
                            <a:schemeClr val="dk1"/>
                          </a:solidFill>
                        </a:rPr>
                        <a:t>3x3 Convolution + Batch Normalization</a:t>
                      </a:r>
                      <a:endParaRPr sz="1000">
                        <a:solidFill>
                          <a:schemeClr val="dk1"/>
                        </a:solidFill>
                      </a:endParaRPr>
                    </a:p>
                    <a:p>
                      <a:pPr indent="0" lvl="0" marL="0" rtl="0" algn="l">
                        <a:spcBef>
                          <a:spcPts val="0"/>
                        </a:spcBef>
                        <a:spcAft>
                          <a:spcPts val="0"/>
                        </a:spcAft>
                        <a:buNone/>
                      </a:pPr>
                      <a:r>
                        <a:rPr lang="en" sz="1000">
                          <a:solidFill>
                            <a:schemeClr val="dk1"/>
                          </a:solidFill>
                        </a:rPr>
                        <a:t>ReLu Activation Function</a:t>
                      </a:r>
                      <a:endParaRPr sz="1000"/>
                    </a:p>
                  </a:txBody>
                  <a:tcPr marT="91425" marB="91425" marR="91425" marL="91425"/>
                </a:tc>
                <a:tc>
                  <a:txBody>
                    <a:bodyPr/>
                    <a:lstStyle/>
                    <a:p>
                      <a:pPr indent="0" lvl="0" marL="0" rtl="0" algn="l">
                        <a:spcBef>
                          <a:spcPts val="0"/>
                        </a:spcBef>
                        <a:spcAft>
                          <a:spcPts val="0"/>
                        </a:spcAft>
                        <a:buNone/>
                      </a:pPr>
                      <a:r>
                        <a:rPr lang="en" sz="1000"/>
                        <a:t>64</a:t>
                      </a:r>
                      <a:endParaRPr sz="1000"/>
                    </a:p>
                  </a:txBody>
                  <a:tcPr marT="91425" marB="91425" marR="91425" marL="91425"/>
                </a:tc>
              </a:tr>
              <a:tr h="381000">
                <a:tc>
                  <a:txBody>
                    <a:bodyPr/>
                    <a:lstStyle/>
                    <a:p>
                      <a:pPr indent="0" lvl="0" marL="0" rtl="0" algn="l">
                        <a:spcBef>
                          <a:spcPts val="0"/>
                        </a:spcBef>
                        <a:spcAft>
                          <a:spcPts val="0"/>
                        </a:spcAft>
                        <a:buNone/>
                      </a:pPr>
                      <a:r>
                        <a:rPr lang="en" sz="1000"/>
                        <a:t>Conv4</a:t>
                      </a:r>
                      <a:endParaRPr sz="1000"/>
                    </a:p>
                  </a:txBody>
                  <a:tcPr marT="91425" marB="91425" marR="91425" marL="91425"/>
                </a:tc>
                <a:tc>
                  <a:txBody>
                    <a:bodyPr/>
                    <a:lstStyle/>
                    <a:p>
                      <a:pPr indent="0" lvl="0" marL="0" rtl="0" algn="l">
                        <a:spcBef>
                          <a:spcPts val="0"/>
                        </a:spcBef>
                        <a:spcAft>
                          <a:spcPts val="0"/>
                        </a:spcAft>
                        <a:buNone/>
                      </a:pPr>
                      <a:r>
                        <a:rPr lang="en" sz="1000">
                          <a:solidFill>
                            <a:schemeClr val="dk1"/>
                          </a:solidFill>
                        </a:rPr>
                        <a:t>3x3 Convolution + Batch Normalization + ReLu Activation Function + Max Pooling Layer</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t>64</a:t>
                      </a:r>
                      <a:endParaRPr sz="1000"/>
                    </a:p>
                  </a:txBody>
                  <a:tcPr marT="91425" marB="91425" marR="91425" marL="91425"/>
                </a:tc>
              </a:tr>
            </a:tbl>
          </a:graphicData>
        </a:graphic>
      </p:graphicFrame>
      <p:sp>
        <p:nvSpPr>
          <p:cNvPr id="104" name="Google Shape;104;p21"/>
          <p:cNvSpPr txBox="1"/>
          <p:nvPr/>
        </p:nvSpPr>
        <p:spPr>
          <a:xfrm>
            <a:off x="311700" y="4503275"/>
            <a:ext cx="7932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2"/>
                </a:solidFill>
              </a:rPr>
              <a:t>Output Layer:</a:t>
            </a:r>
            <a:r>
              <a:rPr lang="en" sz="1800">
                <a:solidFill>
                  <a:schemeClr val="dk2"/>
                </a:solidFill>
              </a:rPr>
              <a:t> Vector of </a:t>
            </a:r>
            <a:r>
              <a:rPr lang="en" sz="1800">
                <a:solidFill>
                  <a:schemeClr val="dk2"/>
                </a:solidFill>
              </a:rPr>
              <a:t>probabilities a</a:t>
            </a:r>
            <a:r>
              <a:rPr lang="en" sz="1800">
                <a:solidFill>
                  <a:schemeClr val="dk2"/>
                </a:solidFill>
              </a:rPr>
              <a:t>cross the 7 classes</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