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8" r:id="rId2"/>
    <p:sldId id="259" r:id="rId3"/>
    <p:sldId id="260" r:id="rId4"/>
    <p:sldId id="274" r:id="rId5"/>
    <p:sldId id="275" r:id="rId6"/>
    <p:sldId id="276" r:id="rId7"/>
    <p:sldId id="277" r:id="rId8"/>
    <p:sldId id="261" r:id="rId9"/>
    <p:sldId id="278" r:id="rId10"/>
    <p:sldId id="262" r:id="rId11"/>
    <p:sldId id="263" r:id="rId12"/>
    <p:sldId id="279" r:id="rId13"/>
    <p:sldId id="264" r:id="rId14"/>
    <p:sldId id="280" r:id="rId15"/>
    <p:sldId id="265" r:id="rId16"/>
    <p:sldId id="281" r:id="rId17"/>
    <p:sldId id="282" r:id="rId18"/>
    <p:sldId id="283" r:id="rId19"/>
    <p:sldId id="266" r:id="rId20"/>
    <p:sldId id="284" r:id="rId21"/>
    <p:sldId id="285" r:id="rId22"/>
    <p:sldId id="267" r:id="rId23"/>
    <p:sldId id="286" r:id="rId24"/>
    <p:sldId id="287" r:id="rId25"/>
    <p:sldId id="293" r:id="rId26"/>
    <p:sldId id="288" r:id="rId27"/>
    <p:sldId id="268" r:id="rId28"/>
    <p:sldId id="289" r:id="rId29"/>
    <p:sldId id="269" r:id="rId30"/>
    <p:sldId id="290" r:id="rId31"/>
    <p:sldId id="291"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270" r:id="rId45"/>
    <p:sldId id="292" r:id="rId46"/>
    <p:sldId id="306" r:id="rId47"/>
    <p:sldId id="307" r:id="rId48"/>
    <p:sldId id="308" r:id="rId49"/>
    <p:sldId id="309" r:id="rId50"/>
    <p:sldId id="310" r:id="rId51"/>
    <p:sldId id="271" r:id="rId52"/>
    <p:sldId id="311" r:id="rId53"/>
    <p:sldId id="312" r:id="rId54"/>
    <p:sldId id="313" r:id="rId55"/>
    <p:sldId id="314" r:id="rId56"/>
    <p:sldId id="272" r:id="rId57"/>
    <p:sldId id="315" r:id="rId58"/>
    <p:sldId id="273"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103" autoAdjust="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180B4E-40E2-457F-B12D-75E37AB7E122}" type="doc">
      <dgm:prSet loTypeId="urn:microsoft.com/office/officeart/2005/8/layout/bProcess3" loCatId="process" qsTypeId="urn:microsoft.com/office/officeart/2005/8/quickstyle/simple1" qsCatId="simple" csTypeId="urn:microsoft.com/office/officeart/2005/8/colors/accent3_5" csCatId="accent3" phldr="1"/>
      <dgm:spPr/>
      <dgm:t>
        <a:bodyPr/>
        <a:lstStyle/>
        <a:p>
          <a:endParaRPr lang="en-US"/>
        </a:p>
      </dgm:t>
    </dgm:pt>
    <dgm:pt modelId="{D1CA7524-D6D4-4031-8A9F-B5EEFC2660ED}">
      <dgm:prSet phldrT="[Text]"/>
      <dgm:spPr/>
      <dgm:t>
        <a:bodyPr/>
        <a:lstStyle/>
        <a:p>
          <a:r>
            <a:rPr lang="en-US"/>
            <a:t>1. Data Collection</a:t>
          </a:r>
        </a:p>
      </dgm:t>
    </dgm:pt>
    <dgm:pt modelId="{4721D251-88F0-4744-A8DE-092F1A20A07D}" type="parTrans" cxnId="{A404537E-FA75-42A5-A01D-FA24C89155EF}">
      <dgm:prSet/>
      <dgm:spPr/>
      <dgm:t>
        <a:bodyPr/>
        <a:lstStyle/>
        <a:p>
          <a:endParaRPr lang="en-US"/>
        </a:p>
      </dgm:t>
    </dgm:pt>
    <dgm:pt modelId="{3BFD3D3D-4A01-4CCF-B329-3F69D0698F18}" type="sibTrans" cxnId="{A404537E-FA75-42A5-A01D-FA24C89155EF}">
      <dgm:prSet/>
      <dgm:spPr/>
      <dgm:t>
        <a:bodyPr/>
        <a:lstStyle/>
        <a:p>
          <a:endParaRPr lang="en-US"/>
        </a:p>
      </dgm:t>
    </dgm:pt>
    <dgm:pt modelId="{7E99FBFC-B1CD-4721-85F1-2BE7C968D202}">
      <dgm:prSet phldrT="[Text]"/>
      <dgm:spPr/>
      <dgm:t>
        <a:bodyPr/>
        <a:lstStyle/>
        <a:p>
          <a:r>
            <a:rPr lang="en-US"/>
            <a:t>2. Labeling and Filtering</a:t>
          </a:r>
        </a:p>
      </dgm:t>
    </dgm:pt>
    <dgm:pt modelId="{25C02270-63C7-471B-A45D-BA7CE48A76D1}" type="parTrans" cxnId="{481AC2E3-065D-4283-824C-C75F926FAC61}">
      <dgm:prSet/>
      <dgm:spPr/>
      <dgm:t>
        <a:bodyPr/>
        <a:lstStyle/>
        <a:p>
          <a:endParaRPr lang="en-US"/>
        </a:p>
      </dgm:t>
    </dgm:pt>
    <dgm:pt modelId="{77D7D29A-1C1E-40F6-AAAA-DA9B2F45CB24}" type="sibTrans" cxnId="{481AC2E3-065D-4283-824C-C75F926FAC61}">
      <dgm:prSet/>
      <dgm:spPr/>
      <dgm:t>
        <a:bodyPr/>
        <a:lstStyle/>
        <a:p>
          <a:endParaRPr lang="en-US"/>
        </a:p>
      </dgm:t>
    </dgm:pt>
    <dgm:pt modelId="{2ABFB793-07BB-48E2-A96A-94F58FC1309B}">
      <dgm:prSet phldrT="[Text]"/>
      <dgm:spPr/>
      <dgm:t>
        <a:bodyPr/>
        <a:lstStyle/>
        <a:p>
          <a:r>
            <a:rPr lang="en-US"/>
            <a:t>3. Feature Preparation</a:t>
          </a:r>
        </a:p>
      </dgm:t>
    </dgm:pt>
    <dgm:pt modelId="{A6610711-A8A1-4656-A1DE-19482505B6FB}" type="parTrans" cxnId="{7D3E8B71-B36E-4059-8A11-BFEC84513030}">
      <dgm:prSet/>
      <dgm:spPr/>
      <dgm:t>
        <a:bodyPr/>
        <a:lstStyle/>
        <a:p>
          <a:endParaRPr lang="en-US"/>
        </a:p>
      </dgm:t>
    </dgm:pt>
    <dgm:pt modelId="{AF352AEA-2D3F-48E2-965B-BE0F31203492}" type="sibTrans" cxnId="{7D3E8B71-B36E-4059-8A11-BFEC84513030}">
      <dgm:prSet/>
      <dgm:spPr/>
      <dgm:t>
        <a:bodyPr/>
        <a:lstStyle/>
        <a:p>
          <a:endParaRPr lang="en-US"/>
        </a:p>
      </dgm:t>
    </dgm:pt>
    <dgm:pt modelId="{06FF739D-4C88-45B2-B445-C5CF8DBF267D}">
      <dgm:prSet phldrT="[Text]"/>
      <dgm:spPr/>
      <dgm:t>
        <a:bodyPr/>
        <a:lstStyle/>
        <a:p>
          <a:r>
            <a:rPr lang="en-US"/>
            <a:t>4. Development and Fine-tuning of Algorithms</a:t>
          </a:r>
        </a:p>
      </dgm:t>
    </dgm:pt>
    <dgm:pt modelId="{0AA43222-1D19-4155-BEB2-2D24E23A3801}" type="parTrans" cxnId="{3AE9E2FC-D7C0-40F8-B16C-CD3C5C49778D}">
      <dgm:prSet/>
      <dgm:spPr/>
      <dgm:t>
        <a:bodyPr/>
        <a:lstStyle/>
        <a:p>
          <a:endParaRPr lang="en-US"/>
        </a:p>
      </dgm:t>
    </dgm:pt>
    <dgm:pt modelId="{C655BCC1-FEEE-4AF9-A130-D147B05116FC}" type="sibTrans" cxnId="{3AE9E2FC-D7C0-40F8-B16C-CD3C5C49778D}">
      <dgm:prSet/>
      <dgm:spPr/>
      <dgm:t>
        <a:bodyPr/>
        <a:lstStyle/>
        <a:p>
          <a:endParaRPr lang="en-US"/>
        </a:p>
      </dgm:t>
    </dgm:pt>
    <dgm:pt modelId="{60228627-5ACA-4E7E-973C-E37C3C65D796}">
      <dgm:prSet phldrT="[Text]"/>
      <dgm:spPr/>
      <dgm:t>
        <a:bodyPr/>
        <a:lstStyle/>
        <a:p>
          <a:r>
            <a:rPr lang="en-US"/>
            <a:t>5. Training and Classification</a:t>
          </a:r>
        </a:p>
      </dgm:t>
    </dgm:pt>
    <dgm:pt modelId="{D4E2E5A6-BCA0-4C28-93C8-801572EC56E6}" type="parTrans" cxnId="{46C2957F-633D-4901-AA83-D7D24C74FA6F}">
      <dgm:prSet/>
      <dgm:spPr/>
      <dgm:t>
        <a:bodyPr/>
        <a:lstStyle/>
        <a:p>
          <a:endParaRPr lang="en-US"/>
        </a:p>
      </dgm:t>
    </dgm:pt>
    <dgm:pt modelId="{C284B5A7-5D99-4AC4-B403-B54FDB19A1A2}" type="sibTrans" cxnId="{46C2957F-633D-4901-AA83-D7D24C74FA6F}">
      <dgm:prSet/>
      <dgm:spPr/>
      <dgm:t>
        <a:bodyPr/>
        <a:lstStyle/>
        <a:p>
          <a:endParaRPr lang="en-US"/>
        </a:p>
      </dgm:t>
    </dgm:pt>
    <dgm:pt modelId="{56C92EF5-0DC9-4C25-90BB-AFE3D0711185}">
      <dgm:prSet phldrT="[Text]"/>
      <dgm:spPr/>
      <dgm:t>
        <a:bodyPr/>
        <a:lstStyle/>
        <a:p>
          <a:r>
            <a:rPr lang="en-US"/>
            <a:t>6. Evaluation of Algorithms</a:t>
          </a:r>
        </a:p>
      </dgm:t>
    </dgm:pt>
    <dgm:pt modelId="{63B5B1D3-93DC-4A09-BF8B-161814C565AB}" type="parTrans" cxnId="{A36ECDBF-F64D-43ED-961F-426DE3D9A070}">
      <dgm:prSet/>
      <dgm:spPr/>
      <dgm:t>
        <a:bodyPr/>
        <a:lstStyle/>
        <a:p>
          <a:endParaRPr lang="en-US"/>
        </a:p>
      </dgm:t>
    </dgm:pt>
    <dgm:pt modelId="{C7300BEF-53A7-4FD7-998D-F7155C0DA166}" type="sibTrans" cxnId="{A36ECDBF-F64D-43ED-961F-426DE3D9A070}">
      <dgm:prSet/>
      <dgm:spPr/>
      <dgm:t>
        <a:bodyPr/>
        <a:lstStyle/>
        <a:p>
          <a:endParaRPr lang="en-US"/>
        </a:p>
      </dgm:t>
    </dgm:pt>
    <dgm:pt modelId="{3C37E2F3-9022-4B5A-AEF9-A96890E31DFB}">
      <dgm:prSet phldrT="[Text]"/>
      <dgm:spPr/>
      <dgm:t>
        <a:bodyPr/>
        <a:lstStyle/>
        <a:p>
          <a:r>
            <a:rPr lang="en-US"/>
            <a:t>7. Comparison of Algorithms</a:t>
          </a:r>
        </a:p>
      </dgm:t>
    </dgm:pt>
    <dgm:pt modelId="{E3A46869-E292-430C-A73B-9109AC4F70D6}" type="parTrans" cxnId="{29358932-FD51-4C2D-A594-E8DAAA66624E}">
      <dgm:prSet/>
      <dgm:spPr/>
      <dgm:t>
        <a:bodyPr/>
        <a:lstStyle/>
        <a:p>
          <a:endParaRPr lang="en-US"/>
        </a:p>
      </dgm:t>
    </dgm:pt>
    <dgm:pt modelId="{AB329196-7BB1-4AF7-BE8A-FF1B4E119623}" type="sibTrans" cxnId="{29358932-FD51-4C2D-A594-E8DAAA66624E}">
      <dgm:prSet/>
      <dgm:spPr/>
      <dgm:t>
        <a:bodyPr/>
        <a:lstStyle/>
        <a:p>
          <a:endParaRPr lang="en-US"/>
        </a:p>
      </dgm:t>
    </dgm:pt>
    <dgm:pt modelId="{93929AB6-0E76-4888-83EE-5D896078D6C7}">
      <dgm:prSet phldrT="[Text]"/>
      <dgm:spPr/>
      <dgm:t>
        <a:bodyPr/>
        <a:lstStyle/>
        <a:p>
          <a:r>
            <a:rPr lang="en-US"/>
            <a:t>8. Conclusions</a:t>
          </a:r>
        </a:p>
      </dgm:t>
    </dgm:pt>
    <dgm:pt modelId="{537AEC79-7D86-48E1-AB3E-C768DE9705F1}" type="parTrans" cxnId="{E590D4D7-749B-4E93-ABE8-16C6B7F8C569}">
      <dgm:prSet/>
      <dgm:spPr/>
      <dgm:t>
        <a:bodyPr/>
        <a:lstStyle/>
        <a:p>
          <a:endParaRPr lang="en-US"/>
        </a:p>
      </dgm:t>
    </dgm:pt>
    <dgm:pt modelId="{63C7DF63-570F-45FC-A796-D54183D9C265}" type="sibTrans" cxnId="{E590D4D7-749B-4E93-ABE8-16C6B7F8C569}">
      <dgm:prSet/>
      <dgm:spPr/>
      <dgm:t>
        <a:bodyPr/>
        <a:lstStyle/>
        <a:p>
          <a:endParaRPr lang="en-US"/>
        </a:p>
      </dgm:t>
    </dgm:pt>
    <dgm:pt modelId="{E40CE9E7-6BE1-4051-BCA3-010CEC9BF6D8}" type="pres">
      <dgm:prSet presAssocID="{96180B4E-40E2-457F-B12D-75E37AB7E122}" presName="Name0" presStyleCnt="0">
        <dgm:presLayoutVars>
          <dgm:dir/>
          <dgm:resizeHandles val="exact"/>
        </dgm:presLayoutVars>
      </dgm:prSet>
      <dgm:spPr/>
      <dgm:t>
        <a:bodyPr/>
        <a:lstStyle/>
        <a:p>
          <a:endParaRPr lang="en-US"/>
        </a:p>
      </dgm:t>
    </dgm:pt>
    <dgm:pt modelId="{85AEE83C-0783-4D62-AD2B-98FCB269A104}" type="pres">
      <dgm:prSet presAssocID="{D1CA7524-D6D4-4031-8A9F-B5EEFC2660ED}" presName="node" presStyleLbl="node1" presStyleIdx="0" presStyleCnt="8">
        <dgm:presLayoutVars>
          <dgm:bulletEnabled val="1"/>
        </dgm:presLayoutVars>
      </dgm:prSet>
      <dgm:spPr/>
      <dgm:t>
        <a:bodyPr/>
        <a:lstStyle/>
        <a:p>
          <a:endParaRPr lang="en-US"/>
        </a:p>
      </dgm:t>
    </dgm:pt>
    <dgm:pt modelId="{C7B181C9-4763-4271-9C08-AE09A7EB9DBA}" type="pres">
      <dgm:prSet presAssocID="{3BFD3D3D-4A01-4CCF-B329-3F69D0698F18}" presName="sibTrans" presStyleLbl="sibTrans1D1" presStyleIdx="0" presStyleCnt="7"/>
      <dgm:spPr/>
      <dgm:t>
        <a:bodyPr/>
        <a:lstStyle/>
        <a:p>
          <a:endParaRPr lang="en-US"/>
        </a:p>
      </dgm:t>
    </dgm:pt>
    <dgm:pt modelId="{ADD7BDDD-03B4-463C-BBEE-94800DE74839}" type="pres">
      <dgm:prSet presAssocID="{3BFD3D3D-4A01-4CCF-B329-3F69D0698F18}" presName="connectorText" presStyleLbl="sibTrans1D1" presStyleIdx="0" presStyleCnt="7"/>
      <dgm:spPr/>
      <dgm:t>
        <a:bodyPr/>
        <a:lstStyle/>
        <a:p>
          <a:endParaRPr lang="en-US"/>
        </a:p>
      </dgm:t>
    </dgm:pt>
    <dgm:pt modelId="{12B73214-1918-4AA2-B341-F66BD1A548E4}" type="pres">
      <dgm:prSet presAssocID="{7E99FBFC-B1CD-4721-85F1-2BE7C968D202}" presName="node" presStyleLbl="node1" presStyleIdx="1" presStyleCnt="8">
        <dgm:presLayoutVars>
          <dgm:bulletEnabled val="1"/>
        </dgm:presLayoutVars>
      </dgm:prSet>
      <dgm:spPr/>
      <dgm:t>
        <a:bodyPr/>
        <a:lstStyle/>
        <a:p>
          <a:endParaRPr lang="en-US"/>
        </a:p>
      </dgm:t>
    </dgm:pt>
    <dgm:pt modelId="{FFC7CBDC-3740-4B7D-A602-3F06F1070DED}" type="pres">
      <dgm:prSet presAssocID="{77D7D29A-1C1E-40F6-AAAA-DA9B2F45CB24}" presName="sibTrans" presStyleLbl="sibTrans1D1" presStyleIdx="1" presStyleCnt="7"/>
      <dgm:spPr/>
      <dgm:t>
        <a:bodyPr/>
        <a:lstStyle/>
        <a:p>
          <a:endParaRPr lang="en-US"/>
        </a:p>
      </dgm:t>
    </dgm:pt>
    <dgm:pt modelId="{F87A68BA-0303-4EEB-8466-6D467DC0C34D}" type="pres">
      <dgm:prSet presAssocID="{77D7D29A-1C1E-40F6-AAAA-DA9B2F45CB24}" presName="connectorText" presStyleLbl="sibTrans1D1" presStyleIdx="1" presStyleCnt="7"/>
      <dgm:spPr/>
      <dgm:t>
        <a:bodyPr/>
        <a:lstStyle/>
        <a:p>
          <a:endParaRPr lang="en-US"/>
        </a:p>
      </dgm:t>
    </dgm:pt>
    <dgm:pt modelId="{EC23351E-38AA-4DE9-BE17-4C523428D100}" type="pres">
      <dgm:prSet presAssocID="{2ABFB793-07BB-48E2-A96A-94F58FC1309B}" presName="node" presStyleLbl="node1" presStyleIdx="2" presStyleCnt="8">
        <dgm:presLayoutVars>
          <dgm:bulletEnabled val="1"/>
        </dgm:presLayoutVars>
      </dgm:prSet>
      <dgm:spPr/>
      <dgm:t>
        <a:bodyPr/>
        <a:lstStyle/>
        <a:p>
          <a:endParaRPr lang="en-US"/>
        </a:p>
      </dgm:t>
    </dgm:pt>
    <dgm:pt modelId="{1D2EBDB6-5324-4389-9516-D3A257C91B46}" type="pres">
      <dgm:prSet presAssocID="{AF352AEA-2D3F-48E2-965B-BE0F31203492}" presName="sibTrans" presStyleLbl="sibTrans1D1" presStyleIdx="2" presStyleCnt="7"/>
      <dgm:spPr/>
      <dgm:t>
        <a:bodyPr/>
        <a:lstStyle/>
        <a:p>
          <a:endParaRPr lang="en-US"/>
        </a:p>
      </dgm:t>
    </dgm:pt>
    <dgm:pt modelId="{4605BB4A-AC05-417B-8EE5-63CB98987BCA}" type="pres">
      <dgm:prSet presAssocID="{AF352AEA-2D3F-48E2-965B-BE0F31203492}" presName="connectorText" presStyleLbl="sibTrans1D1" presStyleIdx="2" presStyleCnt="7"/>
      <dgm:spPr/>
      <dgm:t>
        <a:bodyPr/>
        <a:lstStyle/>
        <a:p>
          <a:endParaRPr lang="en-US"/>
        </a:p>
      </dgm:t>
    </dgm:pt>
    <dgm:pt modelId="{C237AB8C-9214-420C-9EC8-471603954259}" type="pres">
      <dgm:prSet presAssocID="{06FF739D-4C88-45B2-B445-C5CF8DBF267D}" presName="node" presStyleLbl="node1" presStyleIdx="3" presStyleCnt="8">
        <dgm:presLayoutVars>
          <dgm:bulletEnabled val="1"/>
        </dgm:presLayoutVars>
      </dgm:prSet>
      <dgm:spPr/>
      <dgm:t>
        <a:bodyPr/>
        <a:lstStyle/>
        <a:p>
          <a:endParaRPr lang="en-US"/>
        </a:p>
      </dgm:t>
    </dgm:pt>
    <dgm:pt modelId="{29ACFB2C-2219-4F2B-A60E-6A174826BDF7}" type="pres">
      <dgm:prSet presAssocID="{C655BCC1-FEEE-4AF9-A130-D147B05116FC}" presName="sibTrans" presStyleLbl="sibTrans1D1" presStyleIdx="3" presStyleCnt="7"/>
      <dgm:spPr/>
      <dgm:t>
        <a:bodyPr/>
        <a:lstStyle/>
        <a:p>
          <a:endParaRPr lang="en-US"/>
        </a:p>
      </dgm:t>
    </dgm:pt>
    <dgm:pt modelId="{2FD05B5E-D9EE-49F8-9DC9-28AA4720E70F}" type="pres">
      <dgm:prSet presAssocID="{C655BCC1-FEEE-4AF9-A130-D147B05116FC}" presName="connectorText" presStyleLbl="sibTrans1D1" presStyleIdx="3" presStyleCnt="7"/>
      <dgm:spPr/>
      <dgm:t>
        <a:bodyPr/>
        <a:lstStyle/>
        <a:p>
          <a:endParaRPr lang="en-US"/>
        </a:p>
      </dgm:t>
    </dgm:pt>
    <dgm:pt modelId="{D4E1CBA6-D7ED-40C0-A545-CEBE3B787EB4}" type="pres">
      <dgm:prSet presAssocID="{60228627-5ACA-4E7E-973C-E37C3C65D796}" presName="node" presStyleLbl="node1" presStyleIdx="4" presStyleCnt="8">
        <dgm:presLayoutVars>
          <dgm:bulletEnabled val="1"/>
        </dgm:presLayoutVars>
      </dgm:prSet>
      <dgm:spPr/>
      <dgm:t>
        <a:bodyPr/>
        <a:lstStyle/>
        <a:p>
          <a:endParaRPr lang="en-US"/>
        </a:p>
      </dgm:t>
    </dgm:pt>
    <dgm:pt modelId="{A75A99A7-BF0E-425A-9F55-D9E0450E7A18}" type="pres">
      <dgm:prSet presAssocID="{C284B5A7-5D99-4AC4-B403-B54FDB19A1A2}" presName="sibTrans" presStyleLbl="sibTrans1D1" presStyleIdx="4" presStyleCnt="7"/>
      <dgm:spPr/>
      <dgm:t>
        <a:bodyPr/>
        <a:lstStyle/>
        <a:p>
          <a:endParaRPr lang="en-US"/>
        </a:p>
      </dgm:t>
    </dgm:pt>
    <dgm:pt modelId="{4C57CD95-CA3C-4A41-90AB-3515E1ACFC18}" type="pres">
      <dgm:prSet presAssocID="{C284B5A7-5D99-4AC4-B403-B54FDB19A1A2}" presName="connectorText" presStyleLbl="sibTrans1D1" presStyleIdx="4" presStyleCnt="7"/>
      <dgm:spPr/>
      <dgm:t>
        <a:bodyPr/>
        <a:lstStyle/>
        <a:p>
          <a:endParaRPr lang="en-US"/>
        </a:p>
      </dgm:t>
    </dgm:pt>
    <dgm:pt modelId="{2515602F-20C8-4944-823E-61A97C479846}" type="pres">
      <dgm:prSet presAssocID="{56C92EF5-0DC9-4C25-90BB-AFE3D0711185}" presName="node" presStyleLbl="node1" presStyleIdx="5" presStyleCnt="8">
        <dgm:presLayoutVars>
          <dgm:bulletEnabled val="1"/>
        </dgm:presLayoutVars>
      </dgm:prSet>
      <dgm:spPr/>
      <dgm:t>
        <a:bodyPr/>
        <a:lstStyle/>
        <a:p>
          <a:endParaRPr lang="en-US"/>
        </a:p>
      </dgm:t>
    </dgm:pt>
    <dgm:pt modelId="{67DCCF87-BE4F-4F39-9F3A-0C7BD77C0564}" type="pres">
      <dgm:prSet presAssocID="{C7300BEF-53A7-4FD7-998D-F7155C0DA166}" presName="sibTrans" presStyleLbl="sibTrans1D1" presStyleIdx="5" presStyleCnt="7"/>
      <dgm:spPr/>
      <dgm:t>
        <a:bodyPr/>
        <a:lstStyle/>
        <a:p>
          <a:endParaRPr lang="en-US"/>
        </a:p>
      </dgm:t>
    </dgm:pt>
    <dgm:pt modelId="{E7DC9C86-05B3-4B54-9397-EDB3E95557F7}" type="pres">
      <dgm:prSet presAssocID="{C7300BEF-53A7-4FD7-998D-F7155C0DA166}" presName="connectorText" presStyleLbl="sibTrans1D1" presStyleIdx="5" presStyleCnt="7"/>
      <dgm:spPr/>
      <dgm:t>
        <a:bodyPr/>
        <a:lstStyle/>
        <a:p>
          <a:endParaRPr lang="en-US"/>
        </a:p>
      </dgm:t>
    </dgm:pt>
    <dgm:pt modelId="{AE531956-3F41-4F60-86DB-BC27A86229EB}" type="pres">
      <dgm:prSet presAssocID="{3C37E2F3-9022-4B5A-AEF9-A96890E31DFB}" presName="node" presStyleLbl="node1" presStyleIdx="6" presStyleCnt="8">
        <dgm:presLayoutVars>
          <dgm:bulletEnabled val="1"/>
        </dgm:presLayoutVars>
      </dgm:prSet>
      <dgm:spPr/>
      <dgm:t>
        <a:bodyPr/>
        <a:lstStyle/>
        <a:p>
          <a:endParaRPr lang="en-US"/>
        </a:p>
      </dgm:t>
    </dgm:pt>
    <dgm:pt modelId="{1E2BCE91-6562-46B8-90F6-6793BED963A9}" type="pres">
      <dgm:prSet presAssocID="{AB329196-7BB1-4AF7-BE8A-FF1B4E119623}" presName="sibTrans" presStyleLbl="sibTrans1D1" presStyleIdx="6" presStyleCnt="7"/>
      <dgm:spPr/>
      <dgm:t>
        <a:bodyPr/>
        <a:lstStyle/>
        <a:p>
          <a:endParaRPr lang="en-US"/>
        </a:p>
      </dgm:t>
    </dgm:pt>
    <dgm:pt modelId="{5CFAA9C5-7E0A-462B-8223-35C2ED482E89}" type="pres">
      <dgm:prSet presAssocID="{AB329196-7BB1-4AF7-BE8A-FF1B4E119623}" presName="connectorText" presStyleLbl="sibTrans1D1" presStyleIdx="6" presStyleCnt="7"/>
      <dgm:spPr/>
      <dgm:t>
        <a:bodyPr/>
        <a:lstStyle/>
        <a:p>
          <a:endParaRPr lang="en-US"/>
        </a:p>
      </dgm:t>
    </dgm:pt>
    <dgm:pt modelId="{58F7C644-265F-49B0-89E4-7036E5E48C8E}" type="pres">
      <dgm:prSet presAssocID="{93929AB6-0E76-4888-83EE-5D896078D6C7}" presName="node" presStyleLbl="node1" presStyleIdx="7" presStyleCnt="8">
        <dgm:presLayoutVars>
          <dgm:bulletEnabled val="1"/>
        </dgm:presLayoutVars>
      </dgm:prSet>
      <dgm:spPr/>
      <dgm:t>
        <a:bodyPr/>
        <a:lstStyle/>
        <a:p>
          <a:endParaRPr lang="en-US"/>
        </a:p>
      </dgm:t>
    </dgm:pt>
  </dgm:ptLst>
  <dgm:cxnLst>
    <dgm:cxn modelId="{3609351E-FDE1-411C-93A8-D97592510A2A}" type="presOf" srcId="{C655BCC1-FEEE-4AF9-A130-D147B05116FC}" destId="{29ACFB2C-2219-4F2B-A60E-6A174826BDF7}" srcOrd="0" destOrd="0" presId="urn:microsoft.com/office/officeart/2005/8/layout/bProcess3"/>
    <dgm:cxn modelId="{C8C35043-6864-43B7-AC44-6A799C39A67D}" type="presOf" srcId="{C284B5A7-5D99-4AC4-B403-B54FDB19A1A2}" destId="{4C57CD95-CA3C-4A41-90AB-3515E1ACFC18}" srcOrd="1" destOrd="0" presId="urn:microsoft.com/office/officeart/2005/8/layout/bProcess3"/>
    <dgm:cxn modelId="{B1782EB5-2252-4316-9F14-F22B3ACB3841}" type="presOf" srcId="{C7300BEF-53A7-4FD7-998D-F7155C0DA166}" destId="{67DCCF87-BE4F-4F39-9F3A-0C7BD77C0564}" srcOrd="0" destOrd="0" presId="urn:microsoft.com/office/officeart/2005/8/layout/bProcess3"/>
    <dgm:cxn modelId="{33FD1EFF-C9C8-439D-9BCF-D03848BEF8E4}" type="presOf" srcId="{C655BCC1-FEEE-4AF9-A130-D147B05116FC}" destId="{2FD05B5E-D9EE-49F8-9DC9-28AA4720E70F}" srcOrd="1" destOrd="0" presId="urn:microsoft.com/office/officeart/2005/8/layout/bProcess3"/>
    <dgm:cxn modelId="{6B62BCC0-330B-4BDD-BEF7-5EEEB96322EA}" type="presOf" srcId="{3BFD3D3D-4A01-4CCF-B329-3F69D0698F18}" destId="{C7B181C9-4763-4271-9C08-AE09A7EB9DBA}" srcOrd="0" destOrd="0" presId="urn:microsoft.com/office/officeart/2005/8/layout/bProcess3"/>
    <dgm:cxn modelId="{245E6337-58C2-4AED-9486-DA94F796CB25}" type="presOf" srcId="{AB329196-7BB1-4AF7-BE8A-FF1B4E119623}" destId="{5CFAA9C5-7E0A-462B-8223-35C2ED482E89}" srcOrd="1" destOrd="0" presId="urn:microsoft.com/office/officeart/2005/8/layout/bProcess3"/>
    <dgm:cxn modelId="{8A8BD1D1-A281-459A-8455-44A39D7606A4}" type="presOf" srcId="{77D7D29A-1C1E-40F6-AAAA-DA9B2F45CB24}" destId="{FFC7CBDC-3740-4B7D-A602-3F06F1070DED}" srcOrd="0" destOrd="0" presId="urn:microsoft.com/office/officeart/2005/8/layout/bProcess3"/>
    <dgm:cxn modelId="{7C1E1CB9-5723-48CD-B8AA-17E342F6564C}" type="presOf" srcId="{60228627-5ACA-4E7E-973C-E37C3C65D796}" destId="{D4E1CBA6-D7ED-40C0-A545-CEBE3B787EB4}" srcOrd="0" destOrd="0" presId="urn:microsoft.com/office/officeart/2005/8/layout/bProcess3"/>
    <dgm:cxn modelId="{A404537E-FA75-42A5-A01D-FA24C89155EF}" srcId="{96180B4E-40E2-457F-B12D-75E37AB7E122}" destId="{D1CA7524-D6D4-4031-8A9F-B5EEFC2660ED}" srcOrd="0" destOrd="0" parTransId="{4721D251-88F0-4744-A8DE-092F1A20A07D}" sibTransId="{3BFD3D3D-4A01-4CCF-B329-3F69D0698F18}"/>
    <dgm:cxn modelId="{187EDC02-E381-46C2-9749-5FB93BCE70D6}" type="presOf" srcId="{AF352AEA-2D3F-48E2-965B-BE0F31203492}" destId="{4605BB4A-AC05-417B-8EE5-63CB98987BCA}" srcOrd="1" destOrd="0" presId="urn:microsoft.com/office/officeart/2005/8/layout/bProcess3"/>
    <dgm:cxn modelId="{0B19DFDE-F56F-403F-9D4F-F9BBDACA05A3}" type="presOf" srcId="{D1CA7524-D6D4-4031-8A9F-B5EEFC2660ED}" destId="{85AEE83C-0783-4D62-AD2B-98FCB269A104}" srcOrd="0" destOrd="0" presId="urn:microsoft.com/office/officeart/2005/8/layout/bProcess3"/>
    <dgm:cxn modelId="{06645E5E-EA77-4A2D-B08D-4B001DF51ED7}" type="presOf" srcId="{2ABFB793-07BB-48E2-A96A-94F58FC1309B}" destId="{EC23351E-38AA-4DE9-BE17-4C523428D100}" srcOrd="0" destOrd="0" presId="urn:microsoft.com/office/officeart/2005/8/layout/bProcess3"/>
    <dgm:cxn modelId="{46C2957F-633D-4901-AA83-D7D24C74FA6F}" srcId="{96180B4E-40E2-457F-B12D-75E37AB7E122}" destId="{60228627-5ACA-4E7E-973C-E37C3C65D796}" srcOrd="4" destOrd="0" parTransId="{D4E2E5A6-BCA0-4C28-93C8-801572EC56E6}" sibTransId="{C284B5A7-5D99-4AC4-B403-B54FDB19A1A2}"/>
    <dgm:cxn modelId="{29358932-FD51-4C2D-A594-E8DAAA66624E}" srcId="{96180B4E-40E2-457F-B12D-75E37AB7E122}" destId="{3C37E2F3-9022-4B5A-AEF9-A96890E31DFB}" srcOrd="6" destOrd="0" parTransId="{E3A46869-E292-430C-A73B-9109AC4F70D6}" sibTransId="{AB329196-7BB1-4AF7-BE8A-FF1B4E119623}"/>
    <dgm:cxn modelId="{9E8C624E-9E49-416B-AE05-BDCF4FE15936}" type="presOf" srcId="{96180B4E-40E2-457F-B12D-75E37AB7E122}" destId="{E40CE9E7-6BE1-4051-BCA3-010CEC9BF6D8}" srcOrd="0" destOrd="0" presId="urn:microsoft.com/office/officeart/2005/8/layout/bProcess3"/>
    <dgm:cxn modelId="{DED0BCB2-E53A-4A45-AD77-7D73226DFBC3}" type="presOf" srcId="{AB329196-7BB1-4AF7-BE8A-FF1B4E119623}" destId="{1E2BCE91-6562-46B8-90F6-6793BED963A9}" srcOrd="0" destOrd="0" presId="urn:microsoft.com/office/officeart/2005/8/layout/bProcess3"/>
    <dgm:cxn modelId="{7D3E8B71-B36E-4059-8A11-BFEC84513030}" srcId="{96180B4E-40E2-457F-B12D-75E37AB7E122}" destId="{2ABFB793-07BB-48E2-A96A-94F58FC1309B}" srcOrd="2" destOrd="0" parTransId="{A6610711-A8A1-4656-A1DE-19482505B6FB}" sibTransId="{AF352AEA-2D3F-48E2-965B-BE0F31203492}"/>
    <dgm:cxn modelId="{E590D4D7-749B-4E93-ABE8-16C6B7F8C569}" srcId="{96180B4E-40E2-457F-B12D-75E37AB7E122}" destId="{93929AB6-0E76-4888-83EE-5D896078D6C7}" srcOrd="7" destOrd="0" parTransId="{537AEC79-7D86-48E1-AB3E-C768DE9705F1}" sibTransId="{63C7DF63-570F-45FC-A796-D54183D9C265}"/>
    <dgm:cxn modelId="{481AC2E3-065D-4283-824C-C75F926FAC61}" srcId="{96180B4E-40E2-457F-B12D-75E37AB7E122}" destId="{7E99FBFC-B1CD-4721-85F1-2BE7C968D202}" srcOrd="1" destOrd="0" parTransId="{25C02270-63C7-471B-A45D-BA7CE48A76D1}" sibTransId="{77D7D29A-1C1E-40F6-AAAA-DA9B2F45CB24}"/>
    <dgm:cxn modelId="{ACE423E9-7BBC-4556-B35C-0F3FC89BF524}" type="presOf" srcId="{7E99FBFC-B1CD-4721-85F1-2BE7C968D202}" destId="{12B73214-1918-4AA2-B341-F66BD1A548E4}" srcOrd="0" destOrd="0" presId="urn:microsoft.com/office/officeart/2005/8/layout/bProcess3"/>
    <dgm:cxn modelId="{3AE9E2FC-D7C0-40F8-B16C-CD3C5C49778D}" srcId="{96180B4E-40E2-457F-B12D-75E37AB7E122}" destId="{06FF739D-4C88-45B2-B445-C5CF8DBF267D}" srcOrd="3" destOrd="0" parTransId="{0AA43222-1D19-4155-BEB2-2D24E23A3801}" sibTransId="{C655BCC1-FEEE-4AF9-A130-D147B05116FC}"/>
    <dgm:cxn modelId="{A36ECDBF-F64D-43ED-961F-426DE3D9A070}" srcId="{96180B4E-40E2-457F-B12D-75E37AB7E122}" destId="{56C92EF5-0DC9-4C25-90BB-AFE3D0711185}" srcOrd="5" destOrd="0" parTransId="{63B5B1D3-93DC-4A09-BF8B-161814C565AB}" sibTransId="{C7300BEF-53A7-4FD7-998D-F7155C0DA166}"/>
    <dgm:cxn modelId="{DE66FEE3-2508-48A7-BC04-B069C409ACEA}" type="presOf" srcId="{93929AB6-0E76-4888-83EE-5D896078D6C7}" destId="{58F7C644-265F-49B0-89E4-7036E5E48C8E}" srcOrd="0" destOrd="0" presId="urn:microsoft.com/office/officeart/2005/8/layout/bProcess3"/>
    <dgm:cxn modelId="{EF781225-4568-4C1A-90F4-97BE4382D410}" type="presOf" srcId="{AF352AEA-2D3F-48E2-965B-BE0F31203492}" destId="{1D2EBDB6-5324-4389-9516-D3A257C91B46}" srcOrd="0" destOrd="0" presId="urn:microsoft.com/office/officeart/2005/8/layout/bProcess3"/>
    <dgm:cxn modelId="{E810247D-CBB6-4BDD-B70B-338AFB15DF95}" type="presOf" srcId="{3C37E2F3-9022-4B5A-AEF9-A96890E31DFB}" destId="{AE531956-3F41-4F60-86DB-BC27A86229EB}" srcOrd="0" destOrd="0" presId="urn:microsoft.com/office/officeart/2005/8/layout/bProcess3"/>
    <dgm:cxn modelId="{E96D232F-1BBA-4B72-A61F-909776516747}" type="presOf" srcId="{3BFD3D3D-4A01-4CCF-B329-3F69D0698F18}" destId="{ADD7BDDD-03B4-463C-BBEE-94800DE74839}" srcOrd="1" destOrd="0" presId="urn:microsoft.com/office/officeart/2005/8/layout/bProcess3"/>
    <dgm:cxn modelId="{25070F17-978A-4D0A-B293-0DB48AE6FB6A}" type="presOf" srcId="{56C92EF5-0DC9-4C25-90BB-AFE3D0711185}" destId="{2515602F-20C8-4944-823E-61A97C479846}" srcOrd="0" destOrd="0" presId="urn:microsoft.com/office/officeart/2005/8/layout/bProcess3"/>
    <dgm:cxn modelId="{7DA31482-A446-4147-8789-27A21E5D6955}" type="presOf" srcId="{77D7D29A-1C1E-40F6-AAAA-DA9B2F45CB24}" destId="{F87A68BA-0303-4EEB-8466-6D467DC0C34D}" srcOrd="1" destOrd="0" presId="urn:microsoft.com/office/officeart/2005/8/layout/bProcess3"/>
    <dgm:cxn modelId="{26F087D5-C0A7-4113-A737-1234D07A859A}" type="presOf" srcId="{06FF739D-4C88-45B2-B445-C5CF8DBF267D}" destId="{C237AB8C-9214-420C-9EC8-471603954259}" srcOrd="0" destOrd="0" presId="urn:microsoft.com/office/officeart/2005/8/layout/bProcess3"/>
    <dgm:cxn modelId="{48E82A86-689D-463E-AE7D-5A504026B6DB}" type="presOf" srcId="{C7300BEF-53A7-4FD7-998D-F7155C0DA166}" destId="{E7DC9C86-05B3-4B54-9397-EDB3E95557F7}" srcOrd="1" destOrd="0" presId="urn:microsoft.com/office/officeart/2005/8/layout/bProcess3"/>
    <dgm:cxn modelId="{265081F3-9D92-4EA9-AF38-B452BA009475}" type="presOf" srcId="{C284B5A7-5D99-4AC4-B403-B54FDB19A1A2}" destId="{A75A99A7-BF0E-425A-9F55-D9E0450E7A18}" srcOrd="0" destOrd="0" presId="urn:microsoft.com/office/officeart/2005/8/layout/bProcess3"/>
    <dgm:cxn modelId="{34491EA8-906F-49E8-B962-4C25AD1B3457}" type="presParOf" srcId="{E40CE9E7-6BE1-4051-BCA3-010CEC9BF6D8}" destId="{85AEE83C-0783-4D62-AD2B-98FCB269A104}" srcOrd="0" destOrd="0" presId="urn:microsoft.com/office/officeart/2005/8/layout/bProcess3"/>
    <dgm:cxn modelId="{D5FDE085-9039-482D-A714-28147872968C}" type="presParOf" srcId="{E40CE9E7-6BE1-4051-BCA3-010CEC9BF6D8}" destId="{C7B181C9-4763-4271-9C08-AE09A7EB9DBA}" srcOrd="1" destOrd="0" presId="urn:microsoft.com/office/officeart/2005/8/layout/bProcess3"/>
    <dgm:cxn modelId="{40316B11-3D4D-41B5-A21E-48EA0A95A945}" type="presParOf" srcId="{C7B181C9-4763-4271-9C08-AE09A7EB9DBA}" destId="{ADD7BDDD-03B4-463C-BBEE-94800DE74839}" srcOrd="0" destOrd="0" presId="urn:microsoft.com/office/officeart/2005/8/layout/bProcess3"/>
    <dgm:cxn modelId="{1680C7F8-8C26-484B-8603-ACE26502451F}" type="presParOf" srcId="{E40CE9E7-6BE1-4051-BCA3-010CEC9BF6D8}" destId="{12B73214-1918-4AA2-B341-F66BD1A548E4}" srcOrd="2" destOrd="0" presId="urn:microsoft.com/office/officeart/2005/8/layout/bProcess3"/>
    <dgm:cxn modelId="{32E9D45F-3FDC-475E-B15C-0B03EB047532}" type="presParOf" srcId="{E40CE9E7-6BE1-4051-BCA3-010CEC9BF6D8}" destId="{FFC7CBDC-3740-4B7D-A602-3F06F1070DED}" srcOrd="3" destOrd="0" presId="urn:microsoft.com/office/officeart/2005/8/layout/bProcess3"/>
    <dgm:cxn modelId="{0B552472-07B2-4D52-A4BC-7D73924FBD44}" type="presParOf" srcId="{FFC7CBDC-3740-4B7D-A602-3F06F1070DED}" destId="{F87A68BA-0303-4EEB-8466-6D467DC0C34D}" srcOrd="0" destOrd="0" presId="urn:microsoft.com/office/officeart/2005/8/layout/bProcess3"/>
    <dgm:cxn modelId="{102DC59E-ED3D-4C0A-B077-F5F2722B2338}" type="presParOf" srcId="{E40CE9E7-6BE1-4051-BCA3-010CEC9BF6D8}" destId="{EC23351E-38AA-4DE9-BE17-4C523428D100}" srcOrd="4" destOrd="0" presId="urn:microsoft.com/office/officeart/2005/8/layout/bProcess3"/>
    <dgm:cxn modelId="{BEA86840-3E33-4A1C-BA4F-1D22E1E55AEE}" type="presParOf" srcId="{E40CE9E7-6BE1-4051-BCA3-010CEC9BF6D8}" destId="{1D2EBDB6-5324-4389-9516-D3A257C91B46}" srcOrd="5" destOrd="0" presId="urn:microsoft.com/office/officeart/2005/8/layout/bProcess3"/>
    <dgm:cxn modelId="{E1894342-1435-4791-805A-2F3F58732A2D}" type="presParOf" srcId="{1D2EBDB6-5324-4389-9516-D3A257C91B46}" destId="{4605BB4A-AC05-417B-8EE5-63CB98987BCA}" srcOrd="0" destOrd="0" presId="urn:microsoft.com/office/officeart/2005/8/layout/bProcess3"/>
    <dgm:cxn modelId="{1BB29818-8443-451D-BDD2-B54AC8A36BBE}" type="presParOf" srcId="{E40CE9E7-6BE1-4051-BCA3-010CEC9BF6D8}" destId="{C237AB8C-9214-420C-9EC8-471603954259}" srcOrd="6" destOrd="0" presId="urn:microsoft.com/office/officeart/2005/8/layout/bProcess3"/>
    <dgm:cxn modelId="{EB306A8D-956A-4F94-8425-E8A57BDBFAB1}" type="presParOf" srcId="{E40CE9E7-6BE1-4051-BCA3-010CEC9BF6D8}" destId="{29ACFB2C-2219-4F2B-A60E-6A174826BDF7}" srcOrd="7" destOrd="0" presId="urn:microsoft.com/office/officeart/2005/8/layout/bProcess3"/>
    <dgm:cxn modelId="{F16810C5-C319-450B-8381-AB274AE4531C}" type="presParOf" srcId="{29ACFB2C-2219-4F2B-A60E-6A174826BDF7}" destId="{2FD05B5E-D9EE-49F8-9DC9-28AA4720E70F}" srcOrd="0" destOrd="0" presId="urn:microsoft.com/office/officeart/2005/8/layout/bProcess3"/>
    <dgm:cxn modelId="{04EF822C-3682-432B-85BD-E926D806F87D}" type="presParOf" srcId="{E40CE9E7-6BE1-4051-BCA3-010CEC9BF6D8}" destId="{D4E1CBA6-D7ED-40C0-A545-CEBE3B787EB4}" srcOrd="8" destOrd="0" presId="urn:microsoft.com/office/officeart/2005/8/layout/bProcess3"/>
    <dgm:cxn modelId="{F85998B2-CB12-4FA7-B2EC-1316C5D9CBCF}" type="presParOf" srcId="{E40CE9E7-6BE1-4051-BCA3-010CEC9BF6D8}" destId="{A75A99A7-BF0E-425A-9F55-D9E0450E7A18}" srcOrd="9" destOrd="0" presId="urn:microsoft.com/office/officeart/2005/8/layout/bProcess3"/>
    <dgm:cxn modelId="{C56FC5E7-75FB-4AC8-AFE4-B49736B70DDC}" type="presParOf" srcId="{A75A99A7-BF0E-425A-9F55-D9E0450E7A18}" destId="{4C57CD95-CA3C-4A41-90AB-3515E1ACFC18}" srcOrd="0" destOrd="0" presId="urn:microsoft.com/office/officeart/2005/8/layout/bProcess3"/>
    <dgm:cxn modelId="{1DB9AEFB-DB9C-4C2B-9C68-087507EE43E3}" type="presParOf" srcId="{E40CE9E7-6BE1-4051-BCA3-010CEC9BF6D8}" destId="{2515602F-20C8-4944-823E-61A97C479846}" srcOrd="10" destOrd="0" presId="urn:microsoft.com/office/officeart/2005/8/layout/bProcess3"/>
    <dgm:cxn modelId="{01415175-F15D-4192-B530-BD3AFECC7B67}" type="presParOf" srcId="{E40CE9E7-6BE1-4051-BCA3-010CEC9BF6D8}" destId="{67DCCF87-BE4F-4F39-9F3A-0C7BD77C0564}" srcOrd="11" destOrd="0" presId="urn:microsoft.com/office/officeart/2005/8/layout/bProcess3"/>
    <dgm:cxn modelId="{4AEDE805-AC63-4826-8855-BD17EAD35092}" type="presParOf" srcId="{67DCCF87-BE4F-4F39-9F3A-0C7BD77C0564}" destId="{E7DC9C86-05B3-4B54-9397-EDB3E95557F7}" srcOrd="0" destOrd="0" presId="urn:microsoft.com/office/officeart/2005/8/layout/bProcess3"/>
    <dgm:cxn modelId="{0BCF4D00-98BE-4A26-8EB5-8CCD183CBEDA}" type="presParOf" srcId="{E40CE9E7-6BE1-4051-BCA3-010CEC9BF6D8}" destId="{AE531956-3F41-4F60-86DB-BC27A86229EB}" srcOrd="12" destOrd="0" presId="urn:microsoft.com/office/officeart/2005/8/layout/bProcess3"/>
    <dgm:cxn modelId="{90118291-10B6-4786-B275-DE63C20B5236}" type="presParOf" srcId="{E40CE9E7-6BE1-4051-BCA3-010CEC9BF6D8}" destId="{1E2BCE91-6562-46B8-90F6-6793BED963A9}" srcOrd="13" destOrd="0" presId="urn:microsoft.com/office/officeart/2005/8/layout/bProcess3"/>
    <dgm:cxn modelId="{7FA6C66B-0B94-427E-8671-430BF3C5CC2B}" type="presParOf" srcId="{1E2BCE91-6562-46B8-90F6-6793BED963A9}" destId="{5CFAA9C5-7E0A-462B-8223-35C2ED482E89}" srcOrd="0" destOrd="0" presId="urn:microsoft.com/office/officeart/2005/8/layout/bProcess3"/>
    <dgm:cxn modelId="{CDFAC4E1-45BB-42B4-B3DE-549B9EC65C88}" type="presParOf" srcId="{E40CE9E7-6BE1-4051-BCA3-010CEC9BF6D8}" destId="{58F7C644-265F-49B0-89E4-7036E5E48C8E}" srcOrd="1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E78448-F889-45AB-BEBA-D6333EE36F3C}" type="doc">
      <dgm:prSet loTypeId="urn:microsoft.com/office/officeart/2005/8/layout/hierarchy6" loCatId="hierarchy" qsTypeId="urn:microsoft.com/office/officeart/2005/8/quickstyle/simple1" qsCatId="simple" csTypeId="urn:microsoft.com/office/officeart/2005/8/colors/accent0_1" csCatId="mainScheme" phldr="1"/>
      <dgm:spPr/>
      <dgm:t>
        <a:bodyPr/>
        <a:lstStyle/>
        <a:p>
          <a:endParaRPr lang="en-US"/>
        </a:p>
      </dgm:t>
    </dgm:pt>
    <dgm:pt modelId="{4722BEF5-4064-439F-B671-4A4E9F0C3C2F}">
      <dgm:prSet phldrT="[Text]"/>
      <dgm:spPr/>
      <dgm:t>
        <a:bodyPr/>
        <a:lstStyle/>
        <a:p>
          <a:r>
            <a:rPr lang="en-US" dirty="0" smtClean="0"/>
            <a:t>Machine Learning</a:t>
          </a:r>
          <a:endParaRPr lang="en-US" dirty="0"/>
        </a:p>
      </dgm:t>
    </dgm:pt>
    <dgm:pt modelId="{401665BF-3A79-4D3E-8401-EBDF08F430F2}" type="parTrans" cxnId="{6B1FB317-AF24-45FE-ADCF-6CECC26CF3E4}">
      <dgm:prSet/>
      <dgm:spPr/>
      <dgm:t>
        <a:bodyPr/>
        <a:lstStyle/>
        <a:p>
          <a:endParaRPr lang="en-US"/>
        </a:p>
      </dgm:t>
    </dgm:pt>
    <dgm:pt modelId="{42AA3909-5C2B-4F57-B812-56A3DE7CB3A6}" type="sibTrans" cxnId="{6B1FB317-AF24-45FE-ADCF-6CECC26CF3E4}">
      <dgm:prSet/>
      <dgm:spPr/>
      <dgm:t>
        <a:bodyPr/>
        <a:lstStyle/>
        <a:p>
          <a:endParaRPr lang="en-US"/>
        </a:p>
      </dgm:t>
    </dgm:pt>
    <dgm:pt modelId="{480AF962-11D2-4DD8-9AEB-936284ACBAF6}">
      <dgm:prSet phldrT="[Text]"/>
      <dgm:spPr/>
      <dgm:t>
        <a:bodyPr/>
        <a:lstStyle/>
        <a:p>
          <a:r>
            <a:rPr lang="en-US" dirty="0" smtClean="0"/>
            <a:t>Supervised</a:t>
          </a:r>
          <a:endParaRPr lang="en-US" dirty="0"/>
        </a:p>
      </dgm:t>
    </dgm:pt>
    <dgm:pt modelId="{30E36EFD-B0C2-47E4-AF40-C4BB89DD2C7A}" type="parTrans" cxnId="{55BD8B85-8F12-4CF4-8E0C-331093AD7140}">
      <dgm:prSet/>
      <dgm:spPr/>
      <dgm:t>
        <a:bodyPr/>
        <a:lstStyle/>
        <a:p>
          <a:endParaRPr lang="en-US"/>
        </a:p>
      </dgm:t>
    </dgm:pt>
    <dgm:pt modelId="{B8778C9A-3542-4CBB-887B-EBD1CD66255C}" type="sibTrans" cxnId="{55BD8B85-8F12-4CF4-8E0C-331093AD7140}">
      <dgm:prSet/>
      <dgm:spPr/>
      <dgm:t>
        <a:bodyPr/>
        <a:lstStyle/>
        <a:p>
          <a:endParaRPr lang="en-US"/>
        </a:p>
      </dgm:t>
    </dgm:pt>
    <dgm:pt modelId="{A2DC0529-DE7C-4AF7-BD91-C230C1ED2BAA}">
      <dgm:prSet phldrT="[Text]"/>
      <dgm:spPr/>
      <dgm:t>
        <a:bodyPr/>
        <a:lstStyle/>
        <a:p>
          <a:r>
            <a:rPr lang="en-US" dirty="0" smtClean="0"/>
            <a:t>Unsupervised</a:t>
          </a:r>
          <a:endParaRPr lang="en-US" dirty="0"/>
        </a:p>
      </dgm:t>
    </dgm:pt>
    <dgm:pt modelId="{BA0E1A9E-325B-4880-8DD3-831A1006986B}" type="parTrans" cxnId="{CB9B76FC-47BE-4C1F-BEA5-15AA0E3FEAF4}">
      <dgm:prSet/>
      <dgm:spPr/>
      <dgm:t>
        <a:bodyPr/>
        <a:lstStyle/>
        <a:p>
          <a:endParaRPr lang="en-US"/>
        </a:p>
      </dgm:t>
    </dgm:pt>
    <dgm:pt modelId="{D65D6C0E-4091-4DE5-899C-F18C4051F66D}" type="sibTrans" cxnId="{CB9B76FC-47BE-4C1F-BEA5-15AA0E3FEAF4}">
      <dgm:prSet/>
      <dgm:spPr/>
      <dgm:t>
        <a:bodyPr/>
        <a:lstStyle/>
        <a:p>
          <a:endParaRPr lang="en-US"/>
        </a:p>
      </dgm:t>
    </dgm:pt>
    <dgm:pt modelId="{B4CEC00C-99AF-4059-A7A2-5C02CCD0EF49}">
      <dgm:prSet phldrT="[Text]"/>
      <dgm:spPr/>
      <dgm:t>
        <a:bodyPr/>
        <a:lstStyle/>
        <a:p>
          <a:r>
            <a:rPr lang="en-US" dirty="0" smtClean="0"/>
            <a:t>Reinforcement</a:t>
          </a:r>
          <a:endParaRPr lang="en-US" dirty="0"/>
        </a:p>
      </dgm:t>
    </dgm:pt>
    <dgm:pt modelId="{0E5150FD-C719-49EC-8D7B-5C1DD7741088}" type="parTrans" cxnId="{3F21C131-E53D-44F8-85FE-7A8EE3589279}">
      <dgm:prSet/>
      <dgm:spPr/>
      <dgm:t>
        <a:bodyPr/>
        <a:lstStyle/>
        <a:p>
          <a:endParaRPr lang="en-US"/>
        </a:p>
      </dgm:t>
    </dgm:pt>
    <dgm:pt modelId="{E79C8A28-0CF2-485B-882A-5822589195F1}" type="sibTrans" cxnId="{3F21C131-E53D-44F8-85FE-7A8EE3589279}">
      <dgm:prSet/>
      <dgm:spPr/>
      <dgm:t>
        <a:bodyPr/>
        <a:lstStyle/>
        <a:p>
          <a:endParaRPr lang="en-US"/>
        </a:p>
      </dgm:t>
    </dgm:pt>
    <dgm:pt modelId="{D934F83F-EF2B-4174-BA58-DE8F68329BC6}">
      <dgm:prSet phldrT="[Text]"/>
      <dgm:spPr>
        <a:solidFill>
          <a:schemeClr val="accent1">
            <a:lumMod val="20000"/>
            <a:lumOff val="80000"/>
          </a:schemeClr>
        </a:solidFill>
      </dgm:spPr>
      <dgm:t>
        <a:bodyPr/>
        <a:lstStyle/>
        <a:p>
          <a:r>
            <a:rPr lang="en-US" dirty="0" smtClean="0"/>
            <a:t>Classification</a:t>
          </a:r>
          <a:endParaRPr lang="en-US" dirty="0"/>
        </a:p>
      </dgm:t>
    </dgm:pt>
    <dgm:pt modelId="{BB1006A6-F227-4C2A-8223-242BD6274381}" type="parTrans" cxnId="{48596144-4336-41D5-8A27-64CBD8CE476F}">
      <dgm:prSet/>
      <dgm:spPr/>
      <dgm:t>
        <a:bodyPr/>
        <a:lstStyle/>
        <a:p>
          <a:endParaRPr lang="en-US"/>
        </a:p>
      </dgm:t>
    </dgm:pt>
    <dgm:pt modelId="{FC8AEE98-9BA5-4677-B551-AF3A54DF67D0}" type="sibTrans" cxnId="{48596144-4336-41D5-8A27-64CBD8CE476F}">
      <dgm:prSet/>
      <dgm:spPr/>
      <dgm:t>
        <a:bodyPr/>
        <a:lstStyle/>
        <a:p>
          <a:endParaRPr lang="en-US"/>
        </a:p>
      </dgm:t>
    </dgm:pt>
    <dgm:pt modelId="{F0F6EE76-4795-4E72-9B3E-3C29120A125E}">
      <dgm:prSet phldrT="[Text]"/>
      <dgm:spPr/>
      <dgm:t>
        <a:bodyPr/>
        <a:lstStyle/>
        <a:p>
          <a:r>
            <a:rPr lang="en-US" dirty="0" smtClean="0"/>
            <a:t>Regression</a:t>
          </a:r>
          <a:endParaRPr lang="en-US" dirty="0"/>
        </a:p>
      </dgm:t>
    </dgm:pt>
    <dgm:pt modelId="{FFC5914F-6A01-4DD4-A8D7-AD2340463C25}" type="parTrans" cxnId="{D4F1523B-2ACB-454D-9091-A27E7C3EE071}">
      <dgm:prSet/>
      <dgm:spPr/>
      <dgm:t>
        <a:bodyPr/>
        <a:lstStyle/>
        <a:p>
          <a:endParaRPr lang="en-US"/>
        </a:p>
      </dgm:t>
    </dgm:pt>
    <dgm:pt modelId="{550E15F9-1701-4781-8115-06585BF45F4C}" type="sibTrans" cxnId="{D4F1523B-2ACB-454D-9091-A27E7C3EE071}">
      <dgm:prSet/>
      <dgm:spPr/>
      <dgm:t>
        <a:bodyPr/>
        <a:lstStyle/>
        <a:p>
          <a:endParaRPr lang="en-US"/>
        </a:p>
      </dgm:t>
    </dgm:pt>
    <dgm:pt modelId="{18A063E9-F60D-4005-AA12-26A3A471EEC5}" type="pres">
      <dgm:prSet presAssocID="{EAE78448-F889-45AB-BEBA-D6333EE36F3C}" presName="mainComposite" presStyleCnt="0">
        <dgm:presLayoutVars>
          <dgm:chPref val="1"/>
          <dgm:dir/>
          <dgm:animOne val="branch"/>
          <dgm:animLvl val="lvl"/>
          <dgm:resizeHandles val="exact"/>
        </dgm:presLayoutVars>
      </dgm:prSet>
      <dgm:spPr/>
      <dgm:t>
        <a:bodyPr/>
        <a:lstStyle/>
        <a:p>
          <a:endParaRPr lang="en-US"/>
        </a:p>
      </dgm:t>
    </dgm:pt>
    <dgm:pt modelId="{28BD736E-D429-400A-B55D-A754BDF9E556}" type="pres">
      <dgm:prSet presAssocID="{EAE78448-F889-45AB-BEBA-D6333EE36F3C}" presName="hierFlow" presStyleCnt="0"/>
      <dgm:spPr/>
    </dgm:pt>
    <dgm:pt modelId="{D7C831C4-E217-49DE-97B4-168EDC550734}" type="pres">
      <dgm:prSet presAssocID="{EAE78448-F889-45AB-BEBA-D6333EE36F3C}" presName="hierChild1" presStyleCnt="0">
        <dgm:presLayoutVars>
          <dgm:chPref val="1"/>
          <dgm:animOne val="branch"/>
          <dgm:animLvl val="lvl"/>
        </dgm:presLayoutVars>
      </dgm:prSet>
      <dgm:spPr/>
    </dgm:pt>
    <dgm:pt modelId="{AABB0CE2-F52D-4078-B12F-D41D1916E6DB}" type="pres">
      <dgm:prSet presAssocID="{4722BEF5-4064-439F-B671-4A4E9F0C3C2F}" presName="Name14" presStyleCnt="0"/>
      <dgm:spPr/>
    </dgm:pt>
    <dgm:pt modelId="{2B931D36-87E8-4347-AC0D-42DA46B629B4}" type="pres">
      <dgm:prSet presAssocID="{4722BEF5-4064-439F-B671-4A4E9F0C3C2F}" presName="level1Shape" presStyleLbl="node0" presStyleIdx="0" presStyleCnt="1">
        <dgm:presLayoutVars>
          <dgm:chPref val="3"/>
        </dgm:presLayoutVars>
      </dgm:prSet>
      <dgm:spPr/>
      <dgm:t>
        <a:bodyPr/>
        <a:lstStyle/>
        <a:p>
          <a:endParaRPr lang="en-US"/>
        </a:p>
      </dgm:t>
    </dgm:pt>
    <dgm:pt modelId="{05A06B0D-6327-4A40-A772-314E6C8203FF}" type="pres">
      <dgm:prSet presAssocID="{4722BEF5-4064-439F-B671-4A4E9F0C3C2F}" presName="hierChild2" presStyleCnt="0"/>
      <dgm:spPr/>
    </dgm:pt>
    <dgm:pt modelId="{641269CB-489C-44ED-B395-3187A2C8F48A}" type="pres">
      <dgm:prSet presAssocID="{30E36EFD-B0C2-47E4-AF40-C4BB89DD2C7A}" presName="Name19" presStyleLbl="parChTrans1D2" presStyleIdx="0" presStyleCnt="3"/>
      <dgm:spPr/>
      <dgm:t>
        <a:bodyPr/>
        <a:lstStyle/>
        <a:p>
          <a:endParaRPr lang="en-US"/>
        </a:p>
      </dgm:t>
    </dgm:pt>
    <dgm:pt modelId="{D1427668-7AAB-44C5-BA78-E30C60A84FD8}" type="pres">
      <dgm:prSet presAssocID="{480AF962-11D2-4DD8-9AEB-936284ACBAF6}" presName="Name21" presStyleCnt="0"/>
      <dgm:spPr/>
    </dgm:pt>
    <dgm:pt modelId="{847E7475-C65F-4DD9-AD0E-9638ABCA06F5}" type="pres">
      <dgm:prSet presAssocID="{480AF962-11D2-4DD8-9AEB-936284ACBAF6}" presName="level2Shape" presStyleLbl="node2" presStyleIdx="0" presStyleCnt="3"/>
      <dgm:spPr/>
      <dgm:t>
        <a:bodyPr/>
        <a:lstStyle/>
        <a:p>
          <a:endParaRPr lang="en-US"/>
        </a:p>
      </dgm:t>
    </dgm:pt>
    <dgm:pt modelId="{CB18C5EF-6062-4B0E-9BCF-A5FD8F41464D}" type="pres">
      <dgm:prSet presAssocID="{480AF962-11D2-4DD8-9AEB-936284ACBAF6}" presName="hierChild3" presStyleCnt="0"/>
      <dgm:spPr/>
    </dgm:pt>
    <dgm:pt modelId="{F4B41BDF-BFE2-444C-8413-1C5AB6A0F6ED}" type="pres">
      <dgm:prSet presAssocID="{BB1006A6-F227-4C2A-8223-242BD6274381}" presName="Name19" presStyleLbl="parChTrans1D3" presStyleIdx="0" presStyleCnt="2"/>
      <dgm:spPr/>
      <dgm:t>
        <a:bodyPr/>
        <a:lstStyle/>
        <a:p>
          <a:endParaRPr lang="en-US"/>
        </a:p>
      </dgm:t>
    </dgm:pt>
    <dgm:pt modelId="{FBAF183A-7FF6-4416-9219-0DD1B05592E7}" type="pres">
      <dgm:prSet presAssocID="{D934F83F-EF2B-4174-BA58-DE8F68329BC6}" presName="Name21" presStyleCnt="0"/>
      <dgm:spPr/>
    </dgm:pt>
    <dgm:pt modelId="{33607216-329F-4CD7-A044-C475CB225770}" type="pres">
      <dgm:prSet presAssocID="{D934F83F-EF2B-4174-BA58-DE8F68329BC6}" presName="level2Shape" presStyleLbl="node3" presStyleIdx="0" presStyleCnt="2"/>
      <dgm:spPr/>
      <dgm:t>
        <a:bodyPr/>
        <a:lstStyle/>
        <a:p>
          <a:endParaRPr lang="en-US"/>
        </a:p>
      </dgm:t>
    </dgm:pt>
    <dgm:pt modelId="{B5D77484-5E0F-4F3B-A455-98ED77821972}" type="pres">
      <dgm:prSet presAssocID="{D934F83F-EF2B-4174-BA58-DE8F68329BC6}" presName="hierChild3" presStyleCnt="0"/>
      <dgm:spPr/>
    </dgm:pt>
    <dgm:pt modelId="{A279D7C6-4D32-49FD-9F5E-A33180364C09}" type="pres">
      <dgm:prSet presAssocID="{FFC5914F-6A01-4DD4-A8D7-AD2340463C25}" presName="Name19" presStyleLbl="parChTrans1D3" presStyleIdx="1" presStyleCnt="2"/>
      <dgm:spPr/>
      <dgm:t>
        <a:bodyPr/>
        <a:lstStyle/>
        <a:p>
          <a:endParaRPr lang="en-US"/>
        </a:p>
      </dgm:t>
    </dgm:pt>
    <dgm:pt modelId="{A00C7063-E31E-41A3-B608-B8D3FB4F6BFC}" type="pres">
      <dgm:prSet presAssocID="{F0F6EE76-4795-4E72-9B3E-3C29120A125E}" presName="Name21" presStyleCnt="0"/>
      <dgm:spPr/>
    </dgm:pt>
    <dgm:pt modelId="{460E5211-0695-4779-AC5D-83A11478630C}" type="pres">
      <dgm:prSet presAssocID="{F0F6EE76-4795-4E72-9B3E-3C29120A125E}" presName="level2Shape" presStyleLbl="node3" presStyleIdx="1" presStyleCnt="2"/>
      <dgm:spPr/>
      <dgm:t>
        <a:bodyPr/>
        <a:lstStyle/>
        <a:p>
          <a:endParaRPr lang="en-US"/>
        </a:p>
      </dgm:t>
    </dgm:pt>
    <dgm:pt modelId="{FA5E0118-56D2-441C-9F0B-0ADB56D3A84E}" type="pres">
      <dgm:prSet presAssocID="{F0F6EE76-4795-4E72-9B3E-3C29120A125E}" presName="hierChild3" presStyleCnt="0"/>
      <dgm:spPr/>
    </dgm:pt>
    <dgm:pt modelId="{A8F8C78E-AF1A-4AD0-89F0-8B1EA66778E9}" type="pres">
      <dgm:prSet presAssocID="{BA0E1A9E-325B-4880-8DD3-831A1006986B}" presName="Name19" presStyleLbl="parChTrans1D2" presStyleIdx="1" presStyleCnt="3"/>
      <dgm:spPr/>
      <dgm:t>
        <a:bodyPr/>
        <a:lstStyle/>
        <a:p>
          <a:endParaRPr lang="en-US"/>
        </a:p>
      </dgm:t>
    </dgm:pt>
    <dgm:pt modelId="{46CD9DF3-5523-42EA-8633-6D3AE5BE0E54}" type="pres">
      <dgm:prSet presAssocID="{A2DC0529-DE7C-4AF7-BD91-C230C1ED2BAA}" presName="Name21" presStyleCnt="0"/>
      <dgm:spPr/>
    </dgm:pt>
    <dgm:pt modelId="{57F05F48-E832-4373-BCA3-CE95908E0AC4}" type="pres">
      <dgm:prSet presAssocID="{A2DC0529-DE7C-4AF7-BD91-C230C1ED2BAA}" presName="level2Shape" presStyleLbl="node2" presStyleIdx="1" presStyleCnt="3"/>
      <dgm:spPr/>
      <dgm:t>
        <a:bodyPr/>
        <a:lstStyle/>
        <a:p>
          <a:endParaRPr lang="en-US"/>
        </a:p>
      </dgm:t>
    </dgm:pt>
    <dgm:pt modelId="{3E9FD148-98BD-474F-86D0-1A683705BF7E}" type="pres">
      <dgm:prSet presAssocID="{A2DC0529-DE7C-4AF7-BD91-C230C1ED2BAA}" presName="hierChild3" presStyleCnt="0"/>
      <dgm:spPr/>
    </dgm:pt>
    <dgm:pt modelId="{7DD3FF68-F3B1-40F9-86C2-10B945CE0208}" type="pres">
      <dgm:prSet presAssocID="{0E5150FD-C719-49EC-8D7B-5C1DD7741088}" presName="Name19" presStyleLbl="parChTrans1D2" presStyleIdx="2" presStyleCnt="3"/>
      <dgm:spPr/>
      <dgm:t>
        <a:bodyPr/>
        <a:lstStyle/>
        <a:p>
          <a:endParaRPr lang="en-US"/>
        </a:p>
      </dgm:t>
    </dgm:pt>
    <dgm:pt modelId="{9FA8F7CC-C23B-46BD-8E0E-E369DD8FF4B6}" type="pres">
      <dgm:prSet presAssocID="{B4CEC00C-99AF-4059-A7A2-5C02CCD0EF49}" presName="Name21" presStyleCnt="0"/>
      <dgm:spPr/>
    </dgm:pt>
    <dgm:pt modelId="{BA264957-8C59-40C4-A02A-4CCD4C23121A}" type="pres">
      <dgm:prSet presAssocID="{B4CEC00C-99AF-4059-A7A2-5C02CCD0EF49}" presName="level2Shape" presStyleLbl="node2" presStyleIdx="2" presStyleCnt="3"/>
      <dgm:spPr/>
      <dgm:t>
        <a:bodyPr/>
        <a:lstStyle/>
        <a:p>
          <a:endParaRPr lang="en-US"/>
        </a:p>
      </dgm:t>
    </dgm:pt>
    <dgm:pt modelId="{5911C17A-CBEE-4A62-94DA-A49F91557F3C}" type="pres">
      <dgm:prSet presAssocID="{B4CEC00C-99AF-4059-A7A2-5C02CCD0EF49}" presName="hierChild3" presStyleCnt="0"/>
      <dgm:spPr/>
    </dgm:pt>
    <dgm:pt modelId="{0856B1DC-9BBA-40AF-A24F-2CE288812DAB}" type="pres">
      <dgm:prSet presAssocID="{EAE78448-F889-45AB-BEBA-D6333EE36F3C}" presName="bgShapesFlow" presStyleCnt="0"/>
      <dgm:spPr/>
    </dgm:pt>
  </dgm:ptLst>
  <dgm:cxnLst>
    <dgm:cxn modelId="{CB9B76FC-47BE-4C1F-BEA5-15AA0E3FEAF4}" srcId="{4722BEF5-4064-439F-B671-4A4E9F0C3C2F}" destId="{A2DC0529-DE7C-4AF7-BD91-C230C1ED2BAA}" srcOrd="1" destOrd="0" parTransId="{BA0E1A9E-325B-4880-8DD3-831A1006986B}" sibTransId="{D65D6C0E-4091-4DE5-899C-F18C4051F66D}"/>
    <dgm:cxn modelId="{AA7EF0DC-058F-4051-8749-D55ACDA74045}" type="presOf" srcId="{D934F83F-EF2B-4174-BA58-DE8F68329BC6}" destId="{33607216-329F-4CD7-A044-C475CB225770}" srcOrd="0" destOrd="0" presId="urn:microsoft.com/office/officeart/2005/8/layout/hierarchy6"/>
    <dgm:cxn modelId="{7A67A880-EEEB-4C81-8DF2-FF2226B35678}" type="presOf" srcId="{EAE78448-F889-45AB-BEBA-D6333EE36F3C}" destId="{18A063E9-F60D-4005-AA12-26A3A471EEC5}" srcOrd="0" destOrd="0" presId="urn:microsoft.com/office/officeart/2005/8/layout/hierarchy6"/>
    <dgm:cxn modelId="{48E94658-272B-47A6-912B-2E51B9ADB859}" type="presOf" srcId="{4722BEF5-4064-439F-B671-4A4E9F0C3C2F}" destId="{2B931D36-87E8-4347-AC0D-42DA46B629B4}" srcOrd="0" destOrd="0" presId="urn:microsoft.com/office/officeart/2005/8/layout/hierarchy6"/>
    <dgm:cxn modelId="{C2D8EBDA-AE8F-4A5F-8A66-FBE0443A74D4}" type="presOf" srcId="{B4CEC00C-99AF-4059-A7A2-5C02CCD0EF49}" destId="{BA264957-8C59-40C4-A02A-4CCD4C23121A}" srcOrd="0" destOrd="0" presId="urn:microsoft.com/office/officeart/2005/8/layout/hierarchy6"/>
    <dgm:cxn modelId="{6B1FB317-AF24-45FE-ADCF-6CECC26CF3E4}" srcId="{EAE78448-F889-45AB-BEBA-D6333EE36F3C}" destId="{4722BEF5-4064-439F-B671-4A4E9F0C3C2F}" srcOrd="0" destOrd="0" parTransId="{401665BF-3A79-4D3E-8401-EBDF08F430F2}" sibTransId="{42AA3909-5C2B-4F57-B812-56A3DE7CB3A6}"/>
    <dgm:cxn modelId="{0A5CBFBC-BFEF-4992-B0A6-3A6ED061B85D}" type="presOf" srcId="{480AF962-11D2-4DD8-9AEB-936284ACBAF6}" destId="{847E7475-C65F-4DD9-AD0E-9638ABCA06F5}" srcOrd="0" destOrd="0" presId="urn:microsoft.com/office/officeart/2005/8/layout/hierarchy6"/>
    <dgm:cxn modelId="{55BD8B85-8F12-4CF4-8E0C-331093AD7140}" srcId="{4722BEF5-4064-439F-B671-4A4E9F0C3C2F}" destId="{480AF962-11D2-4DD8-9AEB-936284ACBAF6}" srcOrd="0" destOrd="0" parTransId="{30E36EFD-B0C2-47E4-AF40-C4BB89DD2C7A}" sibTransId="{B8778C9A-3542-4CBB-887B-EBD1CD66255C}"/>
    <dgm:cxn modelId="{3F21C131-E53D-44F8-85FE-7A8EE3589279}" srcId="{4722BEF5-4064-439F-B671-4A4E9F0C3C2F}" destId="{B4CEC00C-99AF-4059-A7A2-5C02CCD0EF49}" srcOrd="2" destOrd="0" parTransId="{0E5150FD-C719-49EC-8D7B-5C1DD7741088}" sibTransId="{E79C8A28-0CF2-485B-882A-5822589195F1}"/>
    <dgm:cxn modelId="{D4F1523B-2ACB-454D-9091-A27E7C3EE071}" srcId="{480AF962-11D2-4DD8-9AEB-936284ACBAF6}" destId="{F0F6EE76-4795-4E72-9B3E-3C29120A125E}" srcOrd="1" destOrd="0" parTransId="{FFC5914F-6A01-4DD4-A8D7-AD2340463C25}" sibTransId="{550E15F9-1701-4781-8115-06585BF45F4C}"/>
    <dgm:cxn modelId="{669B3499-C8DD-4E98-859D-771AF9BDB441}" type="presOf" srcId="{BB1006A6-F227-4C2A-8223-242BD6274381}" destId="{F4B41BDF-BFE2-444C-8413-1C5AB6A0F6ED}" srcOrd="0" destOrd="0" presId="urn:microsoft.com/office/officeart/2005/8/layout/hierarchy6"/>
    <dgm:cxn modelId="{643F4214-3B94-4122-9A48-1DA0A9500790}" type="presOf" srcId="{BA0E1A9E-325B-4880-8DD3-831A1006986B}" destId="{A8F8C78E-AF1A-4AD0-89F0-8B1EA66778E9}" srcOrd="0" destOrd="0" presId="urn:microsoft.com/office/officeart/2005/8/layout/hierarchy6"/>
    <dgm:cxn modelId="{2FD296D5-CD85-483B-B565-D52F12B11BC8}" type="presOf" srcId="{A2DC0529-DE7C-4AF7-BD91-C230C1ED2BAA}" destId="{57F05F48-E832-4373-BCA3-CE95908E0AC4}" srcOrd="0" destOrd="0" presId="urn:microsoft.com/office/officeart/2005/8/layout/hierarchy6"/>
    <dgm:cxn modelId="{91329788-924C-4C35-A4E5-88B64D9F93F7}" type="presOf" srcId="{F0F6EE76-4795-4E72-9B3E-3C29120A125E}" destId="{460E5211-0695-4779-AC5D-83A11478630C}" srcOrd="0" destOrd="0" presId="urn:microsoft.com/office/officeart/2005/8/layout/hierarchy6"/>
    <dgm:cxn modelId="{1E4C474B-C14B-44D8-8558-0B5D59751883}" type="presOf" srcId="{FFC5914F-6A01-4DD4-A8D7-AD2340463C25}" destId="{A279D7C6-4D32-49FD-9F5E-A33180364C09}" srcOrd="0" destOrd="0" presId="urn:microsoft.com/office/officeart/2005/8/layout/hierarchy6"/>
    <dgm:cxn modelId="{6404A172-6396-48D7-94D5-DE1CEC29DBBB}" type="presOf" srcId="{0E5150FD-C719-49EC-8D7B-5C1DD7741088}" destId="{7DD3FF68-F3B1-40F9-86C2-10B945CE0208}" srcOrd="0" destOrd="0" presId="urn:microsoft.com/office/officeart/2005/8/layout/hierarchy6"/>
    <dgm:cxn modelId="{48596144-4336-41D5-8A27-64CBD8CE476F}" srcId="{480AF962-11D2-4DD8-9AEB-936284ACBAF6}" destId="{D934F83F-EF2B-4174-BA58-DE8F68329BC6}" srcOrd="0" destOrd="0" parTransId="{BB1006A6-F227-4C2A-8223-242BD6274381}" sibTransId="{FC8AEE98-9BA5-4677-B551-AF3A54DF67D0}"/>
    <dgm:cxn modelId="{E654093B-29CC-42DA-81FB-69153A9E56FC}" type="presOf" srcId="{30E36EFD-B0C2-47E4-AF40-C4BB89DD2C7A}" destId="{641269CB-489C-44ED-B395-3187A2C8F48A}" srcOrd="0" destOrd="0" presId="urn:microsoft.com/office/officeart/2005/8/layout/hierarchy6"/>
    <dgm:cxn modelId="{72EDB636-E750-4DD0-B6D6-A762E996B93C}" type="presParOf" srcId="{18A063E9-F60D-4005-AA12-26A3A471EEC5}" destId="{28BD736E-D429-400A-B55D-A754BDF9E556}" srcOrd="0" destOrd="0" presId="urn:microsoft.com/office/officeart/2005/8/layout/hierarchy6"/>
    <dgm:cxn modelId="{783EA841-4231-463E-AD45-6F081A506C25}" type="presParOf" srcId="{28BD736E-D429-400A-B55D-A754BDF9E556}" destId="{D7C831C4-E217-49DE-97B4-168EDC550734}" srcOrd="0" destOrd="0" presId="urn:microsoft.com/office/officeart/2005/8/layout/hierarchy6"/>
    <dgm:cxn modelId="{D9D29B3D-BE7E-430E-AB87-E4D41B811EE2}" type="presParOf" srcId="{D7C831C4-E217-49DE-97B4-168EDC550734}" destId="{AABB0CE2-F52D-4078-B12F-D41D1916E6DB}" srcOrd="0" destOrd="0" presId="urn:microsoft.com/office/officeart/2005/8/layout/hierarchy6"/>
    <dgm:cxn modelId="{9BC73638-C240-4293-844A-88E7A7C37BC6}" type="presParOf" srcId="{AABB0CE2-F52D-4078-B12F-D41D1916E6DB}" destId="{2B931D36-87E8-4347-AC0D-42DA46B629B4}" srcOrd="0" destOrd="0" presId="urn:microsoft.com/office/officeart/2005/8/layout/hierarchy6"/>
    <dgm:cxn modelId="{0B533FDD-845B-405E-9CE7-D955FAF7B823}" type="presParOf" srcId="{AABB0CE2-F52D-4078-B12F-D41D1916E6DB}" destId="{05A06B0D-6327-4A40-A772-314E6C8203FF}" srcOrd="1" destOrd="0" presId="urn:microsoft.com/office/officeart/2005/8/layout/hierarchy6"/>
    <dgm:cxn modelId="{46B79724-414A-46FA-85BE-897956FE3EA2}" type="presParOf" srcId="{05A06B0D-6327-4A40-A772-314E6C8203FF}" destId="{641269CB-489C-44ED-B395-3187A2C8F48A}" srcOrd="0" destOrd="0" presId="urn:microsoft.com/office/officeart/2005/8/layout/hierarchy6"/>
    <dgm:cxn modelId="{B561136C-26E3-4353-BC7B-3927ADC79D1F}" type="presParOf" srcId="{05A06B0D-6327-4A40-A772-314E6C8203FF}" destId="{D1427668-7AAB-44C5-BA78-E30C60A84FD8}" srcOrd="1" destOrd="0" presId="urn:microsoft.com/office/officeart/2005/8/layout/hierarchy6"/>
    <dgm:cxn modelId="{0396C7A7-22E2-4105-952E-C1A8516BE028}" type="presParOf" srcId="{D1427668-7AAB-44C5-BA78-E30C60A84FD8}" destId="{847E7475-C65F-4DD9-AD0E-9638ABCA06F5}" srcOrd="0" destOrd="0" presId="urn:microsoft.com/office/officeart/2005/8/layout/hierarchy6"/>
    <dgm:cxn modelId="{8CE8B1CE-3304-4DB0-A957-ED6504312556}" type="presParOf" srcId="{D1427668-7AAB-44C5-BA78-E30C60A84FD8}" destId="{CB18C5EF-6062-4B0E-9BCF-A5FD8F41464D}" srcOrd="1" destOrd="0" presId="urn:microsoft.com/office/officeart/2005/8/layout/hierarchy6"/>
    <dgm:cxn modelId="{F3F67F30-6AE5-438D-9726-93DEC72A53C9}" type="presParOf" srcId="{CB18C5EF-6062-4B0E-9BCF-A5FD8F41464D}" destId="{F4B41BDF-BFE2-444C-8413-1C5AB6A0F6ED}" srcOrd="0" destOrd="0" presId="urn:microsoft.com/office/officeart/2005/8/layout/hierarchy6"/>
    <dgm:cxn modelId="{47160BE7-7832-4C3E-8A3F-F573E66C8F81}" type="presParOf" srcId="{CB18C5EF-6062-4B0E-9BCF-A5FD8F41464D}" destId="{FBAF183A-7FF6-4416-9219-0DD1B05592E7}" srcOrd="1" destOrd="0" presId="urn:microsoft.com/office/officeart/2005/8/layout/hierarchy6"/>
    <dgm:cxn modelId="{97D15E41-B931-40E0-B971-3F7968F58498}" type="presParOf" srcId="{FBAF183A-7FF6-4416-9219-0DD1B05592E7}" destId="{33607216-329F-4CD7-A044-C475CB225770}" srcOrd="0" destOrd="0" presId="urn:microsoft.com/office/officeart/2005/8/layout/hierarchy6"/>
    <dgm:cxn modelId="{3B5F2577-1D14-4C97-A099-E05DC17FD7D0}" type="presParOf" srcId="{FBAF183A-7FF6-4416-9219-0DD1B05592E7}" destId="{B5D77484-5E0F-4F3B-A455-98ED77821972}" srcOrd="1" destOrd="0" presId="urn:microsoft.com/office/officeart/2005/8/layout/hierarchy6"/>
    <dgm:cxn modelId="{4361ACAA-AD01-46A3-B0AC-8BC1E0D075F7}" type="presParOf" srcId="{CB18C5EF-6062-4B0E-9BCF-A5FD8F41464D}" destId="{A279D7C6-4D32-49FD-9F5E-A33180364C09}" srcOrd="2" destOrd="0" presId="urn:microsoft.com/office/officeart/2005/8/layout/hierarchy6"/>
    <dgm:cxn modelId="{4365C524-9987-4B30-BD66-8251F1B51421}" type="presParOf" srcId="{CB18C5EF-6062-4B0E-9BCF-A5FD8F41464D}" destId="{A00C7063-E31E-41A3-B608-B8D3FB4F6BFC}" srcOrd="3" destOrd="0" presId="urn:microsoft.com/office/officeart/2005/8/layout/hierarchy6"/>
    <dgm:cxn modelId="{C47DCE9A-6D60-481E-8996-B81B5FC8DA1F}" type="presParOf" srcId="{A00C7063-E31E-41A3-B608-B8D3FB4F6BFC}" destId="{460E5211-0695-4779-AC5D-83A11478630C}" srcOrd="0" destOrd="0" presId="urn:microsoft.com/office/officeart/2005/8/layout/hierarchy6"/>
    <dgm:cxn modelId="{3D9452F4-2C08-4B8E-AA99-7CB21A8FE9A9}" type="presParOf" srcId="{A00C7063-E31E-41A3-B608-B8D3FB4F6BFC}" destId="{FA5E0118-56D2-441C-9F0B-0ADB56D3A84E}" srcOrd="1" destOrd="0" presId="urn:microsoft.com/office/officeart/2005/8/layout/hierarchy6"/>
    <dgm:cxn modelId="{DBF8B5F3-6376-4720-8BC5-1F267AFA113F}" type="presParOf" srcId="{05A06B0D-6327-4A40-A772-314E6C8203FF}" destId="{A8F8C78E-AF1A-4AD0-89F0-8B1EA66778E9}" srcOrd="2" destOrd="0" presId="urn:microsoft.com/office/officeart/2005/8/layout/hierarchy6"/>
    <dgm:cxn modelId="{4E0D9628-80FB-4B04-B8BF-E0FD02C141AF}" type="presParOf" srcId="{05A06B0D-6327-4A40-A772-314E6C8203FF}" destId="{46CD9DF3-5523-42EA-8633-6D3AE5BE0E54}" srcOrd="3" destOrd="0" presId="urn:microsoft.com/office/officeart/2005/8/layout/hierarchy6"/>
    <dgm:cxn modelId="{3CA53BA4-C7AF-4106-887C-B55E7FA8CB5C}" type="presParOf" srcId="{46CD9DF3-5523-42EA-8633-6D3AE5BE0E54}" destId="{57F05F48-E832-4373-BCA3-CE95908E0AC4}" srcOrd="0" destOrd="0" presId="urn:microsoft.com/office/officeart/2005/8/layout/hierarchy6"/>
    <dgm:cxn modelId="{FD8ED348-8551-4A44-BF09-4D6204F54B6F}" type="presParOf" srcId="{46CD9DF3-5523-42EA-8633-6D3AE5BE0E54}" destId="{3E9FD148-98BD-474F-86D0-1A683705BF7E}" srcOrd="1" destOrd="0" presId="urn:microsoft.com/office/officeart/2005/8/layout/hierarchy6"/>
    <dgm:cxn modelId="{7825B22D-FA7D-4C22-A969-D4772D801174}" type="presParOf" srcId="{05A06B0D-6327-4A40-A772-314E6C8203FF}" destId="{7DD3FF68-F3B1-40F9-86C2-10B945CE0208}" srcOrd="4" destOrd="0" presId="urn:microsoft.com/office/officeart/2005/8/layout/hierarchy6"/>
    <dgm:cxn modelId="{6CA59F02-87F1-4564-93F0-23911A6B5C0E}" type="presParOf" srcId="{05A06B0D-6327-4A40-A772-314E6C8203FF}" destId="{9FA8F7CC-C23B-46BD-8E0E-E369DD8FF4B6}" srcOrd="5" destOrd="0" presId="urn:microsoft.com/office/officeart/2005/8/layout/hierarchy6"/>
    <dgm:cxn modelId="{4AA3997A-9B57-4A05-9074-C4BB61DB96FA}" type="presParOf" srcId="{9FA8F7CC-C23B-46BD-8E0E-E369DD8FF4B6}" destId="{BA264957-8C59-40C4-A02A-4CCD4C23121A}" srcOrd="0" destOrd="0" presId="urn:microsoft.com/office/officeart/2005/8/layout/hierarchy6"/>
    <dgm:cxn modelId="{16E23515-9425-4AE7-88F7-26DCF4110CEA}" type="presParOf" srcId="{9FA8F7CC-C23B-46BD-8E0E-E369DD8FF4B6}" destId="{5911C17A-CBEE-4A62-94DA-A49F91557F3C}" srcOrd="1" destOrd="0" presId="urn:microsoft.com/office/officeart/2005/8/layout/hierarchy6"/>
    <dgm:cxn modelId="{E3E0C487-7E23-4532-B146-EF277B662BDE}" type="presParOf" srcId="{18A063E9-F60D-4005-AA12-26A3A471EEC5}" destId="{0856B1DC-9BBA-40AF-A24F-2CE288812DAB}"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CA8F4B-F966-4502-B8F8-F44EC46F913C}" type="doc">
      <dgm:prSet loTypeId="urn:microsoft.com/office/officeart/2005/8/layout/process4" loCatId="process" qsTypeId="urn:microsoft.com/office/officeart/2005/8/quickstyle/simple1" qsCatId="simple" csTypeId="urn:microsoft.com/office/officeart/2005/8/colors/accent3_4" csCatId="accent3" phldr="1"/>
      <dgm:spPr/>
      <dgm:t>
        <a:bodyPr/>
        <a:lstStyle/>
        <a:p>
          <a:endParaRPr lang="en-US"/>
        </a:p>
      </dgm:t>
    </dgm:pt>
    <dgm:pt modelId="{91150BC7-4769-46FA-B0B7-DA04E37CDBF8}">
      <dgm:prSet phldrT="[Text]"/>
      <dgm:spPr/>
      <dgm:t>
        <a:bodyPr/>
        <a:lstStyle/>
        <a:p>
          <a:r>
            <a:rPr lang="en-US" dirty="0" smtClean="0"/>
            <a:t>Feature Manager (JAVA)</a:t>
          </a:r>
          <a:endParaRPr lang="en-US" dirty="0"/>
        </a:p>
      </dgm:t>
    </dgm:pt>
    <dgm:pt modelId="{E25AD857-A4C5-4D3B-AB09-114F4FB02242}" type="parTrans" cxnId="{054C3B50-C501-4A89-A3C1-C6932D16166E}">
      <dgm:prSet/>
      <dgm:spPr/>
      <dgm:t>
        <a:bodyPr/>
        <a:lstStyle/>
        <a:p>
          <a:endParaRPr lang="en-US"/>
        </a:p>
      </dgm:t>
    </dgm:pt>
    <dgm:pt modelId="{9FFFE89B-8AC7-4361-BCB7-59C07ACCF9F5}" type="sibTrans" cxnId="{054C3B50-C501-4A89-A3C1-C6932D16166E}">
      <dgm:prSet/>
      <dgm:spPr/>
      <dgm:t>
        <a:bodyPr/>
        <a:lstStyle/>
        <a:p>
          <a:endParaRPr lang="en-US"/>
        </a:p>
      </dgm:t>
    </dgm:pt>
    <dgm:pt modelId="{2CE6B1AD-CE1D-45A0-9C76-37F476BFC97A}">
      <dgm:prSet phldrT="[Text]"/>
      <dgm:spPr/>
      <dgm:t>
        <a:bodyPr/>
        <a:lstStyle/>
        <a:p>
          <a:r>
            <a:rPr lang="en-US" dirty="0" smtClean="0"/>
            <a:t>Parses Raw Data</a:t>
          </a:r>
          <a:endParaRPr lang="en-US" dirty="0"/>
        </a:p>
      </dgm:t>
    </dgm:pt>
    <dgm:pt modelId="{C3DE1F05-C6DF-4EF8-A880-72EBA9870F80}" type="parTrans" cxnId="{160E4312-2456-4623-892B-753A4500DE8D}">
      <dgm:prSet/>
      <dgm:spPr/>
      <dgm:t>
        <a:bodyPr/>
        <a:lstStyle/>
        <a:p>
          <a:endParaRPr lang="en-US"/>
        </a:p>
      </dgm:t>
    </dgm:pt>
    <dgm:pt modelId="{42AD1371-D3AD-4B7C-B116-D7FADCCE8E32}" type="sibTrans" cxnId="{160E4312-2456-4623-892B-753A4500DE8D}">
      <dgm:prSet/>
      <dgm:spPr/>
      <dgm:t>
        <a:bodyPr/>
        <a:lstStyle/>
        <a:p>
          <a:endParaRPr lang="en-US"/>
        </a:p>
      </dgm:t>
    </dgm:pt>
    <dgm:pt modelId="{A144DFC0-8374-457B-8406-244B2DF3F0F8}">
      <dgm:prSet phldrT="[Text]"/>
      <dgm:spPr/>
      <dgm:t>
        <a:bodyPr/>
        <a:lstStyle/>
        <a:p>
          <a:r>
            <a:rPr lang="en-US" dirty="0" smtClean="0"/>
            <a:t>Machine Learning Models  (SCIKIT- LEARN PYTHON)</a:t>
          </a:r>
          <a:endParaRPr lang="en-US" dirty="0"/>
        </a:p>
      </dgm:t>
    </dgm:pt>
    <dgm:pt modelId="{BFA6B2C4-F506-4D71-8F73-7040C2E18069}" type="parTrans" cxnId="{B4F8D6F0-D9C9-4AC8-8148-D8807F0AEEBB}">
      <dgm:prSet/>
      <dgm:spPr/>
      <dgm:t>
        <a:bodyPr/>
        <a:lstStyle/>
        <a:p>
          <a:endParaRPr lang="en-US"/>
        </a:p>
      </dgm:t>
    </dgm:pt>
    <dgm:pt modelId="{EDC2FAEB-81D3-46F7-B8BE-EACC50C6F220}" type="sibTrans" cxnId="{B4F8D6F0-D9C9-4AC8-8148-D8807F0AEEBB}">
      <dgm:prSet/>
      <dgm:spPr/>
      <dgm:t>
        <a:bodyPr/>
        <a:lstStyle/>
        <a:p>
          <a:endParaRPr lang="en-US"/>
        </a:p>
      </dgm:t>
    </dgm:pt>
    <dgm:pt modelId="{8E96F7B0-1F1D-4EC3-9B88-14DD4CEBBC1A}">
      <dgm:prSet phldrT="[Text]"/>
      <dgm:spPr/>
      <dgm:t>
        <a:bodyPr/>
        <a:lstStyle/>
        <a:p>
          <a:r>
            <a:rPr lang="en-US" dirty="0" smtClean="0"/>
            <a:t>Parses Training Datasets</a:t>
          </a:r>
          <a:endParaRPr lang="en-US" dirty="0"/>
        </a:p>
      </dgm:t>
    </dgm:pt>
    <dgm:pt modelId="{B5878CA5-35F6-41EC-BA07-F3585C8B9384}" type="parTrans" cxnId="{898E9F08-DAEF-4392-AD37-FC59CF550D4C}">
      <dgm:prSet/>
      <dgm:spPr/>
      <dgm:t>
        <a:bodyPr/>
        <a:lstStyle/>
        <a:p>
          <a:endParaRPr lang="en-US"/>
        </a:p>
      </dgm:t>
    </dgm:pt>
    <dgm:pt modelId="{E19D54EC-7FF7-4598-B63A-E4BDE14B9BCC}" type="sibTrans" cxnId="{898E9F08-DAEF-4392-AD37-FC59CF550D4C}">
      <dgm:prSet/>
      <dgm:spPr/>
      <dgm:t>
        <a:bodyPr/>
        <a:lstStyle/>
        <a:p>
          <a:endParaRPr lang="en-US"/>
        </a:p>
      </dgm:t>
    </dgm:pt>
    <dgm:pt modelId="{81745B6A-2BBF-4CAA-9D13-A209568BE0FF}">
      <dgm:prSet phldrT="[Text]"/>
      <dgm:spPr/>
      <dgm:t>
        <a:bodyPr/>
        <a:lstStyle/>
        <a:p>
          <a:r>
            <a:rPr lang="en-US" dirty="0" smtClean="0"/>
            <a:t>Presentation (HTML,CSS,PHP)</a:t>
          </a:r>
          <a:endParaRPr lang="en-US" dirty="0"/>
        </a:p>
      </dgm:t>
    </dgm:pt>
    <dgm:pt modelId="{E0EDBDE7-E37B-4CDF-B0EB-4E6043DEF25F}" type="parTrans" cxnId="{458231AB-6788-4E1C-A7FF-4371695A3600}">
      <dgm:prSet/>
      <dgm:spPr/>
      <dgm:t>
        <a:bodyPr/>
        <a:lstStyle/>
        <a:p>
          <a:endParaRPr lang="en-US"/>
        </a:p>
      </dgm:t>
    </dgm:pt>
    <dgm:pt modelId="{78A7E5FE-A1BA-4280-91F0-20D0943144E5}" type="sibTrans" cxnId="{458231AB-6788-4E1C-A7FF-4371695A3600}">
      <dgm:prSet/>
      <dgm:spPr/>
      <dgm:t>
        <a:bodyPr/>
        <a:lstStyle/>
        <a:p>
          <a:endParaRPr lang="en-US"/>
        </a:p>
      </dgm:t>
    </dgm:pt>
    <dgm:pt modelId="{2369D0D1-F4E0-42A7-98E2-DFB9E2FD7319}">
      <dgm:prSet phldrT="[Text]"/>
      <dgm:spPr/>
      <dgm:t>
        <a:bodyPr/>
        <a:lstStyle/>
        <a:p>
          <a:r>
            <a:rPr lang="en-US" dirty="0" smtClean="0"/>
            <a:t>Parses Model Output</a:t>
          </a:r>
          <a:endParaRPr lang="en-US" dirty="0"/>
        </a:p>
      </dgm:t>
    </dgm:pt>
    <dgm:pt modelId="{FAD78D11-7B3C-4224-8D2D-CBDF8AA768CC}" type="parTrans" cxnId="{593EDB7C-469D-4E59-B5CB-B1C143AFB204}">
      <dgm:prSet/>
      <dgm:spPr/>
      <dgm:t>
        <a:bodyPr/>
        <a:lstStyle/>
        <a:p>
          <a:endParaRPr lang="en-US"/>
        </a:p>
      </dgm:t>
    </dgm:pt>
    <dgm:pt modelId="{14A30D55-817E-4CF3-A1E9-330BF417C3F0}" type="sibTrans" cxnId="{593EDB7C-469D-4E59-B5CB-B1C143AFB204}">
      <dgm:prSet/>
      <dgm:spPr/>
      <dgm:t>
        <a:bodyPr/>
        <a:lstStyle/>
        <a:p>
          <a:endParaRPr lang="en-US"/>
        </a:p>
      </dgm:t>
    </dgm:pt>
    <dgm:pt modelId="{4D315200-9909-4028-93F6-88C27FB81BF5}">
      <dgm:prSet phldrT="[Text]"/>
      <dgm:spPr/>
      <dgm:t>
        <a:bodyPr/>
        <a:lstStyle/>
        <a:p>
          <a:r>
            <a:rPr lang="en-US" dirty="0" smtClean="0"/>
            <a:t>Trains/Tests Classifiers</a:t>
          </a:r>
          <a:endParaRPr lang="en-US" dirty="0"/>
        </a:p>
      </dgm:t>
    </dgm:pt>
    <dgm:pt modelId="{CFFAF7EC-D776-4CAC-9461-39A86C9DAF0B}" type="parTrans" cxnId="{BE78F075-CBA0-49A6-A710-C0BA25CB85F8}">
      <dgm:prSet/>
      <dgm:spPr/>
      <dgm:t>
        <a:bodyPr/>
        <a:lstStyle/>
        <a:p>
          <a:endParaRPr lang="en-US"/>
        </a:p>
      </dgm:t>
    </dgm:pt>
    <dgm:pt modelId="{DB6D5861-F265-492E-9381-50AEBDA24EC2}" type="sibTrans" cxnId="{BE78F075-CBA0-49A6-A710-C0BA25CB85F8}">
      <dgm:prSet/>
      <dgm:spPr/>
      <dgm:t>
        <a:bodyPr/>
        <a:lstStyle/>
        <a:p>
          <a:endParaRPr lang="en-US"/>
        </a:p>
      </dgm:t>
    </dgm:pt>
    <dgm:pt modelId="{0C02B5D3-031C-4CE9-8B31-9BAB8D60DECF}">
      <dgm:prSet phldrT="[Text]"/>
      <dgm:spPr/>
      <dgm:t>
        <a:bodyPr/>
        <a:lstStyle/>
        <a:p>
          <a:r>
            <a:rPr lang="en-US" dirty="0" smtClean="0"/>
            <a:t>Exports Metrics and Feature Importance</a:t>
          </a:r>
          <a:endParaRPr lang="en-US" dirty="0"/>
        </a:p>
      </dgm:t>
    </dgm:pt>
    <dgm:pt modelId="{3681DD95-34B3-45D9-A6C6-B893307E3EA5}" type="sibTrans" cxnId="{FCB18E3B-CF63-432E-BC54-A0E35F0292F2}">
      <dgm:prSet/>
      <dgm:spPr/>
      <dgm:t>
        <a:bodyPr/>
        <a:lstStyle/>
        <a:p>
          <a:endParaRPr lang="en-US"/>
        </a:p>
      </dgm:t>
    </dgm:pt>
    <dgm:pt modelId="{1FAFB567-0AA7-44BB-97F0-EDBC06372C31}" type="parTrans" cxnId="{FCB18E3B-CF63-432E-BC54-A0E35F0292F2}">
      <dgm:prSet/>
      <dgm:spPr/>
      <dgm:t>
        <a:bodyPr/>
        <a:lstStyle/>
        <a:p>
          <a:endParaRPr lang="en-US"/>
        </a:p>
      </dgm:t>
    </dgm:pt>
    <dgm:pt modelId="{55419602-1A8D-4CC7-9446-176A38FB4661}">
      <dgm:prSet phldrT="[Text]"/>
      <dgm:spPr/>
      <dgm:t>
        <a:bodyPr/>
        <a:lstStyle/>
        <a:p>
          <a:r>
            <a:rPr lang="en-US" dirty="0" smtClean="0"/>
            <a:t>Exports Training Features</a:t>
          </a:r>
          <a:endParaRPr lang="en-US" dirty="0"/>
        </a:p>
      </dgm:t>
    </dgm:pt>
    <dgm:pt modelId="{8EFFC9FD-F231-4BCC-839C-E416C064E2FD}" type="parTrans" cxnId="{7023A93C-5A1F-4011-BA36-9C38B2DD5E9A}">
      <dgm:prSet/>
      <dgm:spPr/>
      <dgm:t>
        <a:bodyPr/>
        <a:lstStyle/>
        <a:p>
          <a:endParaRPr lang="en-US"/>
        </a:p>
      </dgm:t>
    </dgm:pt>
    <dgm:pt modelId="{CC90703E-E77B-4E6D-BC8B-2B214533CB4B}" type="sibTrans" cxnId="{7023A93C-5A1F-4011-BA36-9C38B2DD5E9A}">
      <dgm:prSet/>
      <dgm:spPr/>
      <dgm:t>
        <a:bodyPr/>
        <a:lstStyle/>
        <a:p>
          <a:endParaRPr lang="en-US"/>
        </a:p>
      </dgm:t>
    </dgm:pt>
    <dgm:pt modelId="{43DFA063-88C3-48EE-8B91-7DBD279E9C3B}">
      <dgm:prSet phldrT="[Text]"/>
      <dgm:spPr/>
      <dgm:t>
        <a:bodyPr/>
        <a:lstStyle/>
        <a:p>
          <a:r>
            <a:rPr lang="en-US" dirty="0" smtClean="0"/>
            <a:t>Parses User Input</a:t>
          </a:r>
          <a:endParaRPr lang="en-US" dirty="0"/>
        </a:p>
      </dgm:t>
    </dgm:pt>
    <dgm:pt modelId="{BE6E8197-56EC-4383-B17E-8D481EB8EB65}" type="parTrans" cxnId="{E2397EDD-FB5C-4D88-AD6C-1C7A876E3B0B}">
      <dgm:prSet/>
      <dgm:spPr/>
      <dgm:t>
        <a:bodyPr/>
        <a:lstStyle/>
        <a:p>
          <a:endParaRPr lang="en-US"/>
        </a:p>
      </dgm:t>
    </dgm:pt>
    <dgm:pt modelId="{5E5DEC00-BFDC-459D-8F91-D5B7AC621019}" type="sibTrans" cxnId="{E2397EDD-FB5C-4D88-AD6C-1C7A876E3B0B}">
      <dgm:prSet/>
      <dgm:spPr/>
      <dgm:t>
        <a:bodyPr/>
        <a:lstStyle/>
        <a:p>
          <a:endParaRPr lang="en-US"/>
        </a:p>
      </dgm:t>
    </dgm:pt>
    <dgm:pt modelId="{45516660-0672-4E4D-87CF-2B8C0FF30597}">
      <dgm:prSet phldrT="[Text]"/>
      <dgm:spPr/>
      <dgm:t>
        <a:bodyPr/>
        <a:lstStyle/>
        <a:p>
          <a:r>
            <a:rPr lang="en-US" dirty="0" smtClean="0"/>
            <a:t>Presents Results</a:t>
          </a:r>
          <a:endParaRPr lang="en-US" dirty="0"/>
        </a:p>
      </dgm:t>
    </dgm:pt>
    <dgm:pt modelId="{283E59F2-27EE-4BBC-A63C-88F94898F33D}" type="parTrans" cxnId="{8349D510-A594-464F-AF8D-C0D22179CBBF}">
      <dgm:prSet/>
      <dgm:spPr/>
      <dgm:t>
        <a:bodyPr/>
        <a:lstStyle/>
        <a:p>
          <a:endParaRPr lang="en-US"/>
        </a:p>
      </dgm:t>
    </dgm:pt>
    <dgm:pt modelId="{D211BFE4-7C6D-4F9B-95B5-83A409A36C0B}" type="sibTrans" cxnId="{8349D510-A594-464F-AF8D-C0D22179CBBF}">
      <dgm:prSet/>
      <dgm:spPr/>
      <dgm:t>
        <a:bodyPr/>
        <a:lstStyle/>
        <a:p>
          <a:endParaRPr lang="en-US"/>
        </a:p>
      </dgm:t>
    </dgm:pt>
    <dgm:pt modelId="{6B2CA716-D50B-470E-83EF-7FCE001FB636}" type="pres">
      <dgm:prSet presAssocID="{86CA8F4B-F966-4502-B8F8-F44EC46F913C}" presName="Name0" presStyleCnt="0">
        <dgm:presLayoutVars>
          <dgm:dir/>
          <dgm:animLvl val="lvl"/>
          <dgm:resizeHandles val="exact"/>
        </dgm:presLayoutVars>
      </dgm:prSet>
      <dgm:spPr/>
      <dgm:t>
        <a:bodyPr/>
        <a:lstStyle/>
        <a:p>
          <a:endParaRPr lang="en-US"/>
        </a:p>
      </dgm:t>
    </dgm:pt>
    <dgm:pt modelId="{30B383BB-C4BD-44CB-95BA-CF17815C006F}" type="pres">
      <dgm:prSet presAssocID="{81745B6A-2BBF-4CAA-9D13-A209568BE0FF}" presName="boxAndChildren" presStyleCnt="0"/>
      <dgm:spPr/>
    </dgm:pt>
    <dgm:pt modelId="{28DAA757-D50F-4A79-B75F-85D5B16635FE}" type="pres">
      <dgm:prSet presAssocID="{81745B6A-2BBF-4CAA-9D13-A209568BE0FF}" presName="parentTextBox" presStyleLbl="node1" presStyleIdx="0" presStyleCnt="3"/>
      <dgm:spPr/>
      <dgm:t>
        <a:bodyPr/>
        <a:lstStyle/>
        <a:p>
          <a:endParaRPr lang="en-US"/>
        </a:p>
      </dgm:t>
    </dgm:pt>
    <dgm:pt modelId="{2AD74E4B-97D3-46FB-8A0A-F9177503F5ED}" type="pres">
      <dgm:prSet presAssocID="{81745B6A-2BBF-4CAA-9D13-A209568BE0FF}" presName="entireBox" presStyleLbl="node1" presStyleIdx="0" presStyleCnt="3"/>
      <dgm:spPr/>
      <dgm:t>
        <a:bodyPr/>
        <a:lstStyle/>
        <a:p>
          <a:endParaRPr lang="en-US"/>
        </a:p>
      </dgm:t>
    </dgm:pt>
    <dgm:pt modelId="{326F311C-7371-4EDD-A77F-4BC2CE05BB12}" type="pres">
      <dgm:prSet presAssocID="{81745B6A-2BBF-4CAA-9D13-A209568BE0FF}" presName="descendantBox" presStyleCnt="0"/>
      <dgm:spPr/>
    </dgm:pt>
    <dgm:pt modelId="{37DB50D3-A82A-4617-AA78-8B6EFCE9F132}" type="pres">
      <dgm:prSet presAssocID="{2369D0D1-F4E0-42A7-98E2-DFB9E2FD7319}" presName="childTextBox" presStyleLbl="fgAccFollowNode1" presStyleIdx="0" presStyleCnt="8">
        <dgm:presLayoutVars>
          <dgm:bulletEnabled val="1"/>
        </dgm:presLayoutVars>
      </dgm:prSet>
      <dgm:spPr/>
      <dgm:t>
        <a:bodyPr/>
        <a:lstStyle/>
        <a:p>
          <a:endParaRPr lang="en-US"/>
        </a:p>
      </dgm:t>
    </dgm:pt>
    <dgm:pt modelId="{D64B15CD-ED5A-4898-AED7-0EB2BC12A00B}" type="pres">
      <dgm:prSet presAssocID="{43DFA063-88C3-48EE-8B91-7DBD279E9C3B}" presName="childTextBox" presStyleLbl="fgAccFollowNode1" presStyleIdx="1" presStyleCnt="8">
        <dgm:presLayoutVars>
          <dgm:bulletEnabled val="1"/>
        </dgm:presLayoutVars>
      </dgm:prSet>
      <dgm:spPr/>
      <dgm:t>
        <a:bodyPr/>
        <a:lstStyle/>
        <a:p>
          <a:endParaRPr lang="en-US"/>
        </a:p>
      </dgm:t>
    </dgm:pt>
    <dgm:pt modelId="{91E0D046-98B1-4612-BC07-682A790B7C87}" type="pres">
      <dgm:prSet presAssocID="{45516660-0672-4E4D-87CF-2B8C0FF30597}" presName="childTextBox" presStyleLbl="fgAccFollowNode1" presStyleIdx="2" presStyleCnt="8">
        <dgm:presLayoutVars>
          <dgm:bulletEnabled val="1"/>
        </dgm:presLayoutVars>
      </dgm:prSet>
      <dgm:spPr/>
      <dgm:t>
        <a:bodyPr/>
        <a:lstStyle/>
        <a:p>
          <a:endParaRPr lang="en-US"/>
        </a:p>
      </dgm:t>
    </dgm:pt>
    <dgm:pt modelId="{308D3386-1098-4548-B9DF-8278FA914D98}" type="pres">
      <dgm:prSet presAssocID="{EDC2FAEB-81D3-46F7-B8BE-EACC50C6F220}" presName="sp" presStyleCnt="0"/>
      <dgm:spPr/>
    </dgm:pt>
    <dgm:pt modelId="{BB620403-9C71-46EF-AC0D-978DAE95047D}" type="pres">
      <dgm:prSet presAssocID="{A144DFC0-8374-457B-8406-244B2DF3F0F8}" presName="arrowAndChildren" presStyleCnt="0"/>
      <dgm:spPr/>
    </dgm:pt>
    <dgm:pt modelId="{BBB19F1D-1CFB-48AE-8C2E-147F0BEFFD07}" type="pres">
      <dgm:prSet presAssocID="{A144DFC0-8374-457B-8406-244B2DF3F0F8}" presName="parentTextArrow" presStyleLbl="node1" presStyleIdx="0" presStyleCnt="3"/>
      <dgm:spPr/>
      <dgm:t>
        <a:bodyPr/>
        <a:lstStyle/>
        <a:p>
          <a:endParaRPr lang="en-US"/>
        </a:p>
      </dgm:t>
    </dgm:pt>
    <dgm:pt modelId="{404DB92C-6E38-400F-B4C1-CF064C96805D}" type="pres">
      <dgm:prSet presAssocID="{A144DFC0-8374-457B-8406-244B2DF3F0F8}" presName="arrow" presStyleLbl="node1" presStyleIdx="1" presStyleCnt="3"/>
      <dgm:spPr/>
      <dgm:t>
        <a:bodyPr/>
        <a:lstStyle/>
        <a:p>
          <a:endParaRPr lang="en-US"/>
        </a:p>
      </dgm:t>
    </dgm:pt>
    <dgm:pt modelId="{0B550E88-182C-4B86-BC3C-0840C01C0C71}" type="pres">
      <dgm:prSet presAssocID="{A144DFC0-8374-457B-8406-244B2DF3F0F8}" presName="descendantArrow" presStyleCnt="0"/>
      <dgm:spPr/>
    </dgm:pt>
    <dgm:pt modelId="{9680534E-A157-4F46-BF6E-C82336736696}" type="pres">
      <dgm:prSet presAssocID="{8E96F7B0-1F1D-4EC3-9B88-14DD4CEBBC1A}" presName="childTextArrow" presStyleLbl="fgAccFollowNode1" presStyleIdx="3" presStyleCnt="8">
        <dgm:presLayoutVars>
          <dgm:bulletEnabled val="1"/>
        </dgm:presLayoutVars>
      </dgm:prSet>
      <dgm:spPr/>
      <dgm:t>
        <a:bodyPr/>
        <a:lstStyle/>
        <a:p>
          <a:endParaRPr lang="en-US"/>
        </a:p>
      </dgm:t>
    </dgm:pt>
    <dgm:pt modelId="{4DE24C60-88A8-4826-B355-2A1D0705064E}" type="pres">
      <dgm:prSet presAssocID="{4D315200-9909-4028-93F6-88C27FB81BF5}" presName="childTextArrow" presStyleLbl="fgAccFollowNode1" presStyleIdx="4" presStyleCnt="8">
        <dgm:presLayoutVars>
          <dgm:bulletEnabled val="1"/>
        </dgm:presLayoutVars>
      </dgm:prSet>
      <dgm:spPr/>
      <dgm:t>
        <a:bodyPr/>
        <a:lstStyle/>
        <a:p>
          <a:endParaRPr lang="en-US"/>
        </a:p>
      </dgm:t>
    </dgm:pt>
    <dgm:pt modelId="{9400FE79-413A-40C2-8F62-2E03FEA91110}" type="pres">
      <dgm:prSet presAssocID="{0C02B5D3-031C-4CE9-8B31-9BAB8D60DECF}" presName="childTextArrow" presStyleLbl="fgAccFollowNode1" presStyleIdx="5" presStyleCnt="8">
        <dgm:presLayoutVars>
          <dgm:bulletEnabled val="1"/>
        </dgm:presLayoutVars>
      </dgm:prSet>
      <dgm:spPr/>
      <dgm:t>
        <a:bodyPr/>
        <a:lstStyle/>
        <a:p>
          <a:endParaRPr lang="en-US"/>
        </a:p>
      </dgm:t>
    </dgm:pt>
    <dgm:pt modelId="{417456FE-940C-4805-A808-095D76AB248B}" type="pres">
      <dgm:prSet presAssocID="{9FFFE89B-8AC7-4361-BCB7-59C07ACCF9F5}" presName="sp" presStyleCnt="0"/>
      <dgm:spPr/>
    </dgm:pt>
    <dgm:pt modelId="{BC7560B3-D4D1-4BF9-9148-3A7D411B7A77}" type="pres">
      <dgm:prSet presAssocID="{91150BC7-4769-46FA-B0B7-DA04E37CDBF8}" presName="arrowAndChildren" presStyleCnt="0"/>
      <dgm:spPr/>
    </dgm:pt>
    <dgm:pt modelId="{2EBCBA03-8470-497A-91D4-0A693BD102F9}" type="pres">
      <dgm:prSet presAssocID="{91150BC7-4769-46FA-B0B7-DA04E37CDBF8}" presName="parentTextArrow" presStyleLbl="node1" presStyleIdx="1" presStyleCnt="3"/>
      <dgm:spPr/>
      <dgm:t>
        <a:bodyPr/>
        <a:lstStyle/>
        <a:p>
          <a:endParaRPr lang="en-US"/>
        </a:p>
      </dgm:t>
    </dgm:pt>
    <dgm:pt modelId="{468208DA-D846-436C-A535-E2DEFCED1CE4}" type="pres">
      <dgm:prSet presAssocID="{91150BC7-4769-46FA-B0B7-DA04E37CDBF8}" presName="arrow" presStyleLbl="node1" presStyleIdx="2" presStyleCnt="3" custLinFactNeighborX="11385" custLinFactNeighborY="-29505"/>
      <dgm:spPr/>
      <dgm:t>
        <a:bodyPr/>
        <a:lstStyle/>
        <a:p>
          <a:endParaRPr lang="en-US"/>
        </a:p>
      </dgm:t>
    </dgm:pt>
    <dgm:pt modelId="{9689C017-E208-4F1C-A234-D93E81DB92C1}" type="pres">
      <dgm:prSet presAssocID="{91150BC7-4769-46FA-B0B7-DA04E37CDBF8}" presName="descendantArrow" presStyleCnt="0"/>
      <dgm:spPr/>
    </dgm:pt>
    <dgm:pt modelId="{561866B6-4B22-460A-9BDA-96C9FE79FFB6}" type="pres">
      <dgm:prSet presAssocID="{2CE6B1AD-CE1D-45A0-9C76-37F476BFC97A}" presName="childTextArrow" presStyleLbl="fgAccFollowNode1" presStyleIdx="6" presStyleCnt="8">
        <dgm:presLayoutVars>
          <dgm:bulletEnabled val="1"/>
        </dgm:presLayoutVars>
      </dgm:prSet>
      <dgm:spPr/>
      <dgm:t>
        <a:bodyPr/>
        <a:lstStyle/>
        <a:p>
          <a:endParaRPr lang="en-US"/>
        </a:p>
      </dgm:t>
    </dgm:pt>
    <dgm:pt modelId="{A06073D5-F438-4ECF-8F00-577969CBA03F}" type="pres">
      <dgm:prSet presAssocID="{55419602-1A8D-4CC7-9446-176A38FB4661}" presName="childTextArrow" presStyleLbl="fgAccFollowNode1" presStyleIdx="7" presStyleCnt="8">
        <dgm:presLayoutVars>
          <dgm:bulletEnabled val="1"/>
        </dgm:presLayoutVars>
      </dgm:prSet>
      <dgm:spPr/>
      <dgm:t>
        <a:bodyPr/>
        <a:lstStyle/>
        <a:p>
          <a:endParaRPr lang="en-US"/>
        </a:p>
      </dgm:t>
    </dgm:pt>
  </dgm:ptLst>
  <dgm:cxnLst>
    <dgm:cxn modelId="{3C824A7B-1DE5-4D7A-B852-15D1281130B9}" type="presOf" srcId="{55419602-1A8D-4CC7-9446-176A38FB4661}" destId="{A06073D5-F438-4ECF-8F00-577969CBA03F}" srcOrd="0" destOrd="0" presId="urn:microsoft.com/office/officeart/2005/8/layout/process4"/>
    <dgm:cxn modelId="{054C3B50-C501-4A89-A3C1-C6932D16166E}" srcId="{86CA8F4B-F966-4502-B8F8-F44EC46F913C}" destId="{91150BC7-4769-46FA-B0B7-DA04E37CDBF8}" srcOrd="0" destOrd="0" parTransId="{E25AD857-A4C5-4D3B-AB09-114F4FB02242}" sibTransId="{9FFFE89B-8AC7-4361-BCB7-59C07ACCF9F5}"/>
    <dgm:cxn modelId="{FCB18E3B-CF63-432E-BC54-A0E35F0292F2}" srcId="{A144DFC0-8374-457B-8406-244B2DF3F0F8}" destId="{0C02B5D3-031C-4CE9-8B31-9BAB8D60DECF}" srcOrd="2" destOrd="0" parTransId="{1FAFB567-0AA7-44BB-97F0-EDBC06372C31}" sibTransId="{3681DD95-34B3-45D9-A6C6-B893307E3EA5}"/>
    <dgm:cxn modelId="{7023A93C-5A1F-4011-BA36-9C38B2DD5E9A}" srcId="{91150BC7-4769-46FA-B0B7-DA04E37CDBF8}" destId="{55419602-1A8D-4CC7-9446-176A38FB4661}" srcOrd="1" destOrd="0" parTransId="{8EFFC9FD-F231-4BCC-839C-E416C064E2FD}" sibTransId="{CC90703E-E77B-4E6D-BC8B-2B214533CB4B}"/>
    <dgm:cxn modelId="{5F853D06-AE3F-4C4D-963B-C52572C733B0}" type="presOf" srcId="{4D315200-9909-4028-93F6-88C27FB81BF5}" destId="{4DE24C60-88A8-4826-B355-2A1D0705064E}" srcOrd="0" destOrd="0" presId="urn:microsoft.com/office/officeart/2005/8/layout/process4"/>
    <dgm:cxn modelId="{DBDF983E-F684-451B-A8FC-E7B1DB399A8B}" type="presOf" srcId="{A144DFC0-8374-457B-8406-244B2DF3F0F8}" destId="{BBB19F1D-1CFB-48AE-8C2E-147F0BEFFD07}" srcOrd="0" destOrd="0" presId="urn:microsoft.com/office/officeart/2005/8/layout/process4"/>
    <dgm:cxn modelId="{DE0717BF-44B5-4E3B-936E-2085B3BC60FC}" type="presOf" srcId="{86CA8F4B-F966-4502-B8F8-F44EC46F913C}" destId="{6B2CA716-D50B-470E-83EF-7FCE001FB636}" srcOrd="0" destOrd="0" presId="urn:microsoft.com/office/officeart/2005/8/layout/process4"/>
    <dgm:cxn modelId="{BE78F075-CBA0-49A6-A710-C0BA25CB85F8}" srcId="{A144DFC0-8374-457B-8406-244B2DF3F0F8}" destId="{4D315200-9909-4028-93F6-88C27FB81BF5}" srcOrd="1" destOrd="0" parTransId="{CFFAF7EC-D776-4CAC-9461-39A86C9DAF0B}" sibTransId="{DB6D5861-F265-492E-9381-50AEBDA24EC2}"/>
    <dgm:cxn modelId="{B138437E-C739-4157-B00A-EE2AF45E567B}" type="presOf" srcId="{A144DFC0-8374-457B-8406-244B2DF3F0F8}" destId="{404DB92C-6E38-400F-B4C1-CF064C96805D}" srcOrd="1" destOrd="0" presId="urn:microsoft.com/office/officeart/2005/8/layout/process4"/>
    <dgm:cxn modelId="{898E9F08-DAEF-4392-AD37-FC59CF550D4C}" srcId="{A144DFC0-8374-457B-8406-244B2DF3F0F8}" destId="{8E96F7B0-1F1D-4EC3-9B88-14DD4CEBBC1A}" srcOrd="0" destOrd="0" parTransId="{B5878CA5-35F6-41EC-BA07-F3585C8B9384}" sibTransId="{E19D54EC-7FF7-4598-B63A-E4BDE14B9BCC}"/>
    <dgm:cxn modelId="{8349D510-A594-464F-AF8D-C0D22179CBBF}" srcId="{81745B6A-2BBF-4CAA-9D13-A209568BE0FF}" destId="{45516660-0672-4E4D-87CF-2B8C0FF30597}" srcOrd="2" destOrd="0" parTransId="{283E59F2-27EE-4BBC-A63C-88F94898F33D}" sibTransId="{D211BFE4-7C6D-4F9B-95B5-83A409A36C0B}"/>
    <dgm:cxn modelId="{64586157-7B2E-4B99-B4C1-BDF84A4D7742}" type="presOf" srcId="{81745B6A-2BBF-4CAA-9D13-A209568BE0FF}" destId="{28DAA757-D50F-4A79-B75F-85D5B16635FE}" srcOrd="0" destOrd="0" presId="urn:microsoft.com/office/officeart/2005/8/layout/process4"/>
    <dgm:cxn modelId="{160E4312-2456-4623-892B-753A4500DE8D}" srcId="{91150BC7-4769-46FA-B0B7-DA04E37CDBF8}" destId="{2CE6B1AD-CE1D-45A0-9C76-37F476BFC97A}" srcOrd="0" destOrd="0" parTransId="{C3DE1F05-C6DF-4EF8-A880-72EBA9870F80}" sibTransId="{42AD1371-D3AD-4B7C-B116-D7FADCCE8E32}"/>
    <dgm:cxn modelId="{E2397EDD-FB5C-4D88-AD6C-1C7A876E3B0B}" srcId="{81745B6A-2BBF-4CAA-9D13-A209568BE0FF}" destId="{43DFA063-88C3-48EE-8B91-7DBD279E9C3B}" srcOrd="1" destOrd="0" parTransId="{BE6E8197-56EC-4383-B17E-8D481EB8EB65}" sibTransId="{5E5DEC00-BFDC-459D-8F91-D5B7AC621019}"/>
    <dgm:cxn modelId="{914C2755-0410-4677-AB1B-0FE4D16F02A6}" type="presOf" srcId="{8E96F7B0-1F1D-4EC3-9B88-14DD4CEBBC1A}" destId="{9680534E-A157-4F46-BF6E-C82336736696}" srcOrd="0" destOrd="0" presId="urn:microsoft.com/office/officeart/2005/8/layout/process4"/>
    <dgm:cxn modelId="{B4F8D6F0-D9C9-4AC8-8148-D8807F0AEEBB}" srcId="{86CA8F4B-F966-4502-B8F8-F44EC46F913C}" destId="{A144DFC0-8374-457B-8406-244B2DF3F0F8}" srcOrd="1" destOrd="0" parTransId="{BFA6B2C4-F506-4D71-8F73-7040C2E18069}" sibTransId="{EDC2FAEB-81D3-46F7-B8BE-EACC50C6F220}"/>
    <dgm:cxn modelId="{71F131A8-8860-4838-A259-10B0AA87B71B}" type="presOf" srcId="{81745B6A-2BBF-4CAA-9D13-A209568BE0FF}" destId="{2AD74E4B-97D3-46FB-8A0A-F9177503F5ED}" srcOrd="1" destOrd="0" presId="urn:microsoft.com/office/officeart/2005/8/layout/process4"/>
    <dgm:cxn modelId="{79D2F18B-7E0E-4374-A9E2-4319D52355E8}" type="presOf" srcId="{2CE6B1AD-CE1D-45A0-9C76-37F476BFC97A}" destId="{561866B6-4B22-460A-9BDA-96C9FE79FFB6}" srcOrd="0" destOrd="0" presId="urn:microsoft.com/office/officeart/2005/8/layout/process4"/>
    <dgm:cxn modelId="{0B7DD79D-39D6-488F-BD69-CC9D385F64B2}" type="presOf" srcId="{2369D0D1-F4E0-42A7-98E2-DFB9E2FD7319}" destId="{37DB50D3-A82A-4617-AA78-8B6EFCE9F132}" srcOrd="0" destOrd="0" presId="urn:microsoft.com/office/officeart/2005/8/layout/process4"/>
    <dgm:cxn modelId="{ED6240E3-F8D4-4A15-AAAA-BFECB1DBE6C3}" type="presOf" srcId="{43DFA063-88C3-48EE-8B91-7DBD279E9C3B}" destId="{D64B15CD-ED5A-4898-AED7-0EB2BC12A00B}" srcOrd="0" destOrd="0" presId="urn:microsoft.com/office/officeart/2005/8/layout/process4"/>
    <dgm:cxn modelId="{593EDB7C-469D-4E59-B5CB-B1C143AFB204}" srcId="{81745B6A-2BBF-4CAA-9D13-A209568BE0FF}" destId="{2369D0D1-F4E0-42A7-98E2-DFB9E2FD7319}" srcOrd="0" destOrd="0" parTransId="{FAD78D11-7B3C-4224-8D2D-CBDF8AA768CC}" sibTransId="{14A30D55-817E-4CF3-A1E9-330BF417C3F0}"/>
    <dgm:cxn modelId="{05008BAE-E7D6-4E68-AE66-514B57805B1A}" type="presOf" srcId="{91150BC7-4769-46FA-B0B7-DA04E37CDBF8}" destId="{2EBCBA03-8470-497A-91D4-0A693BD102F9}" srcOrd="0" destOrd="0" presId="urn:microsoft.com/office/officeart/2005/8/layout/process4"/>
    <dgm:cxn modelId="{0AC3D210-C0F0-4ABE-B0F4-D3179113FCDE}" type="presOf" srcId="{45516660-0672-4E4D-87CF-2B8C0FF30597}" destId="{91E0D046-98B1-4612-BC07-682A790B7C87}" srcOrd="0" destOrd="0" presId="urn:microsoft.com/office/officeart/2005/8/layout/process4"/>
    <dgm:cxn modelId="{FEB04860-6472-41D2-B502-14AD4B1879AF}" type="presOf" srcId="{0C02B5D3-031C-4CE9-8B31-9BAB8D60DECF}" destId="{9400FE79-413A-40C2-8F62-2E03FEA91110}" srcOrd="0" destOrd="0" presId="urn:microsoft.com/office/officeart/2005/8/layout/process4"/>
    <dgm:cxn modelId="{458231AB-6788-4E1C-A7FF-4371695A3600}" srcId="{86CA8F4B-F966-4502-B8F8-F44EC46F913C}" destId="{81745B6A-2BBF-4CAA-9D13-A209568BE0FF}" srcOrd="2" destOrd="0" parTransId="{E0EDBDE7-E37B-4CDF-B0EB-4E6043DEF25F}" sibTransId="{78A7E5FE-A1BA-4280-91F0-20D0943144E5}"/>
    <dgm:cxn modelId="{BDF5CACE-5C6D-4A14-82F8-38D1B349B9D6}" type="presOf" srcId="{91150BC7-4769-46FA-B0B7-DA04E37CDBF8}" destId="{468208DA-D846-436C-A535-E2DEFCED1CE4}" srcOrd="1" destOrd="0" presId="urn:microsoft.com/office/officeart/2005/8/layout/process4"/>
    <dgm:cxn modelId="{2A65A138-78BE-410A-9F40-52051FF29062}" type="presParOf" srcId="{6B2CA716-D50B-470E-83EF-7FCE001FB636}" destId="{30B383BB-C4BD-44CB-95BA-CF17815C006F}" srcOrd="0" destOrd="0" presId="urn:microsoft.com/office/officeart/2005/8/layout/process4"/>
    <dgm:cxn modelId="{45E9AC54-8EE4-4636-9F95-3F18F0538743}" type="presParOf" srcId="{30B383BB-C4BD-44CB-95BA-CF17815C006F}" destId="{28DAA757-D50F-4A79-B75F-85D5B16635FE}" srcOrd="0" destOrd="0" presId="urn:microsoft.com/office/officeart/2005/8/layout/process4"/>
    <dgm:cxn modelId="{3F69756B-5B5F-44E2-8505-5340AE757B16}" type="presParOf" srcId="{30B383BB-C4BD-44CB-95BA-CF17815C006F}" destId="{2AD74E4B-97D3-46FB-8A0A-F9177503F5ED}" srcOrd="1" destOrd="0" presId="urn:microsoft.com/office/officeart/2005/8/layout/process4"/>
    <dgm:cxn modelId="{01BAFF19-7033-4521-9FC5-C348D81A36D2}" type="presParOf" srcId="{30B383BB-C4BD-44CB-95BA-CF17815C006F}" destId="{326F311C-7371-4EDD-A77F-4BC2CE05BB12}" srcOrd="2" destOrd="0" presId="urn:microsoft.com/office/officeart/2005/8/layout/process4"/>
    <dgm:cxn modelId="{24F387C8-E5C5-4D67-A489-0DE08EB30EDA}" type="presParOf" srcId="{326F311C-7371-4EDD-A77F-4BC2CE05BB12}" destId="{37DB50D3-A82A-4617-AA78-8B6EFCE9F132}" srcOrd="0" destOrd="0" presId="urn:microsoft.com/office/officeart/2005/8/layout/process4"/>
    <dgm:cxn modelId="{EF9801DF-85FE-48A0-8F4B-5C038DAD3925}" type="presParOf" srcId="{326F311C-7371-4EDD-A77F-4BC2CE05BB12}" destId="{D64B15CD-ED5A-4898-AED7-0EB2BC12A00B}" srcOrd="1" destOrd="0" presId="urn:microsoft.com/office/officeart/2005/8/layout/process4"/>
    <dgm:cxn modelId="{53CA956C-26CE-4E28-8AE3-0980B28ADD15}" type="presParOf" srcId="{326F311C-7371-4EDD-A77F-4BC2CE05BB12}" destId="{91E0D046-98B1-4612-BC07-682A790B7C87}" srcOrd="2" destOrd="0" presId="urn:microsoft.com/office/officeart/2005/8/layout/process4"/>
    <dgm:cxn modelId="{C955FBD7-D0A0-4A6F-92F4-62593CD0F8CF}" type="presParOf" srcId="{6B2CA716-D50B-470E-83EF-7FCE001FB636}" destId="{308D3386-1098-4548-B9DF-8278FA914D98}" srcOrd="1" destOrd="0" presId="urn:microsoft.com/office/officeart/2005/8/layout/process4"/>
    <dgm:cxn modelId="{6EF4C655-57AC-4AA7-88FC-91E49CB08963}" type="presParOf" srcId="{6B2CA716-D50B-470E-83EF-7FCE001FB636}" destId="{BB620403-9C71-46EF-AC0D-978DAE95047D}" srcOrd="2" destOrd="0" presId="urn:microsoft.com/office/officeart/2005/8/layout/process4"/>
    <dgm:cxn modelId="{8A97EEE0-6E54-4407-A96D-3C3550FB145E}" type="presParOf" srcId="{BB620403-9C71-46EF-AC0D-978DAE95047D}" destId="{BBB19F1D-1CFB-48AE-8C2E-147F0BEFFD07}" srcOrd="0" destOrd="0" presId="urn:microsoft.com/office/officeart/2005/8/layout/process4"/>
    <dgm:cxn modelId="{13BAC32A-3611-4313-AE21-C69ED869B4A9}" type="presParOf" srcId="{BB620403-9C71-46EF-AC0D-978DAE95047D}" destId="{404DB92C-6E38-400F-B4C1-CF064C96805D}" srcOrd="1" destOrd="0" presId="urn:microsoft.com/office/officeart/2005/8/layout/process4"/>
    <dgm:cxn modelId="{FD7FF47B-A86C-450A-BB85-1505B7C2CAEC}" type="presParOf" srcId="{BB620403-9C71-46EF-AC0D-978DAE95047D}" destId="{0B550E88-182C-4B86-BC3C-0840C01C0C71}" srcOrd="2" destOrd="0" presId="urn:microsoft.com/office/officeart/2005/8/layout/process4"/>
    <dgm:cxn modelId="{62CF51B8-0E7C-453F-88F6-39CD7101C153}" type="presParOf" srcId="{0B550E88-182C-4B86-BC3C-0840C01C0C71}" destId="{9680534E-A157-4F46-BF6E-C82336736696}" srcOrd="0" destOrd="0" presId="urn:microsoft.com/office/officeart/2005/8/layout/process4"/>
    <dgm:cxn modelId="{50EEDB96-C215-4172-B107-6503ECAA109E}" type="presParOf" srcId="{0B550E88-182C-4B86-BC3C-0840C01C0C71}" destId="{4DE24C60-88A8-4826-B355-2A1D0705064E}" srcOrd="1" destOrd="0" presId="urn:microsoft.com/office/officeart/2005/8/layout/process4"/>
    <dgm:cxn modelId="{4F503ADF-1D96-4D22-80C9-9EF1C5AA23AA}" type="presParOf" srcId="{0B550E88-182C-4B86-BC3C-0840C01C0C71}" destId="{9400FE79-413A-40C2-8F62-2E03FEA91110}" srcOrd="2" destOrd="0" presId="urn:microsoft.com/office/officeart/2005/8/layout/process4"/>
    <dgm:cxn modelId="{42273D89-F808-4409-AB02-983E371BE2E7}" type="presParOf" srcId="{6B2CA716-D50B-470E-83EF-7FCE001FB636}" destId="{417456FE-940C-4805-A808-095D76AB248B}" srcOrd="3" destOrd="0" presId="urn:microsoft.com/office/officeart/2005/8/layout/process4"/>
    <dgm:cxn modelId="{7D566D63-2152-4ABA-A85E-02E2A43BFCC5}" type="presParOf" srcId="{6B2CA716-D50B-470E-83EF-7FCE001FB636}" destId="{BC7560B3-D4D1-4BF9-9148-3A7D411B7A77}" srcOrd="4" destOrd="0" presId="urn:microsoft.com/office/officeart/2005/8/layout/process4"/>
    <dgm:cxn modelId="{5788B9AA-37F7-4174-AEA6-E92A3971FC42}" type="presParOf" srcId="{BC7560B3-D4D1-4BF9-9148-3A7D411B7A77}" destId="{2EBCBA03-8470-497A-91D4-0A693BD102F9}" srcOrd="0" destOrd="0" presId="urn:microsoft.com/office/officeart/2005/8/layout/process4"/>
    <dgm:cxn modelId="{5F2A184F-2BC0-4FEE-95DB-2CC6DEF37A74}" type="presParOf" srcId="{BC7560B3-D4D1-4BF9-9148-3A7D411B7A77}" destId="{468208DA-D846-436C-A535-E2DEFCED1CE4}" srcOrd="1" destOrd="0" presId="urn:microsoft.com/office/officeart/2005/8/layout/process4"/>
    <dgm:cxn modelId="{6F6888DB-293D-4053-BDF7-8E5A963442F4}" type="presParOf" srcId="{BC7560B3-D4D1-4BF9-9148-3A7D411B7A77}" destId="{9689C017-E208-4F1C-A234-D93E81DB92C1}" srcOrd="2" destOrd="0" presId="urn:microsoft.com/office/officeart/2005/8/layout/process4"/>
    <dgm:cxn modelId="{5B0BA24D-36B8-4D53-87A7-D6BF407B2893}" type="presParOf" srcId="{9689C017-E208-4F1C-A234-D93E81DB92C1}" destId="{561866B6-4B22-460A-9BDA-96C9FE79FFB6}" srcOrd="0" destOrd="0" presId="urn:microsoft.com/office/officeart/2005/8/layout/process4"/>
    <dgm:cxn modelId="{883471A0-7860-4F3C-969B-CA66BF026168}" type="presParOf" srcId="{9689C017-E208-4F1C-A234-D93E81DB92C1}" destId="{A06073D5-F438-4ECF-8F00-577969CBA03F}"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B46AA2-3DC8-40BD-B5FE-8D0FB126B0B5}" type="doc">
      <dgm:prSet loTypeId="urn:microsoft.com/office/officeart/2005/8/layout/funnel1" loCatId="process" qsTypeId="urn:microsoft.com/office/officeart/2005/8/quickstyle/simple1" qsCatId="simple" csTypeId="urn:microsoft.com/office/officeart/2005/8/colors/accent0_1" csCatId="mainScheme" phldr="1"/>
      <dgm:spPr/>
      <dgm:t>
        <a:bodyPr/>
        <a:lstStyle/>
        <a:p>
          <a:endParaRPr lang="en-US"/>
        </a:p>
      </dgm:t>
    </dgm:pt>
    <dgm:pt modelId="{15CABB3A-BDDD-4D79-9A76-AE575816865C}">
      <dgm:prSet phldrT="[Text]"/>
      <dgm:spPr/>
      <dgm:t>
        <a:bodyPr/>
        <a:lstStyle/>
        <a:p>
          <a:r>
            <a:rPr lang="en-US" dirty="0" smtClean="0"/>
            <a:t>Data Collection</a:t>
          </a:r>
          <a:endParaRPr lang="en-US" dirty="0"/>
        </a:p>
      </dgm:t>
    </dgm:pt>
    <dgm:pt modelId="{0D772F3B-194D-448A-9972-5975BF7C5E89}" type="parTrans" cxnId="{C2BF6493-5B6D-4AD3-AF8D-A6A484CDF337}">
      <dgm:prSet/>
      <dgm:spPr/>
      <dgm:t>
        <a:bodyPr/>
        <a:lstStyle/>
        <a:p>
          <a:endParaRPr lang="en-US"/>
        </a:p>
      </dgm:t>
    </dgm:pt>
    <dgm:pt modelId="{FCED139C-DB1F-49F7-83AF-48A8DCAAA52B}" type="sibTrans" cxnId="{C2BF6493-5B6D-4AD3-AF8D-A6A484CDF337}">
      <dgm:prSet/>
      <dgm:spPr/>
      <dgm:t>
        <a:bodyPr/>
        <a:lstStyle/>
        <a:p>
          <a:endParaRPr lang="en-US"/>
        </a:p>
      </dgm:t>
    </dgm:pt>
    <dgm:pt modelId="{6E621827-7A3C-4913-B61C-2AE4A320460B}">
      <dgm:prSet phldrT="[Text]"/>
      <dgm:spPr/>
      <dgm:t>
        <a:bodyPr/>
        <a:lstStyle/>
        <a:p>
          <a:r>
            <a:rPr lang="en-US" dirty="0" smtClean="0"/>
            <a:t>Raw Data</a:t>
          </a:r>
          <a:endParaRPr lang="en-US" dirty="0"/>
        </a:p>
      </dgm:t>
    </dgm:pt>
    <dgm:pt modelId="{18829DE1-7171-4592-9347-1B05ED2A2284}" type="parTrans" cxnId="{D65B7523-0116-44F4-8272-4CB1D75CD3EA}">
      <dgm:prSet/>
      <dgm:spPr/>
      <dgm:t>
        <a:bodyPr/>
        <a:lstStyle/>
        <a:p>
          <a:endParaRPr lang="en-US"/>
        </a:p>
      </dgm:t>
    </dgm:pt>
    <dgm:pt modelId="{7DDDE64F-7522-4E7A-8311-35B596DE9488}" type="sibTrans" cxnId="{D65B7523-0116-44F4-8272-4CB1D75CD3EA}">
      <dgm:prSet/>
      <dgm:spPr/>
      <dgm:t>
        <a:bodyPr/>
        <a:lstStyle/>
        <a:p>
          <a:endParaRPr lang="en-US"/>
        </a:p>
      </dgm:t>
    </dgm:pt>
    <dgm:pt modelId="{B9C36664-7132-448F-8FAA-26FA2A8C7432}" type="pres">
      <dgm:prSet presAssocID="{51B46AA2-3DC8-40BD-B5FE-8D0FB126B0B5}" presName="Name0" presStyleCnt="0">
        <dgm:presLayoutVars>
          <dgm:chMax val="4"/>
          <dgm:resizeHandles val="exact"/>
        </dgm:presLayoutVars>
      </dgm:prSet>
      <dgm:spPr/>
      <dgm:t>
        <a:bodyPr/>
        <a:lstStyle/>
        <a:p>
          <a:endParaRPr lang="en-US"/>
        </a:p>
      </dgm:t>
    </dgm:pt>
    <dgm:pt modelId="{7432F938-9D90-4A54-8DFD-025FB5D78D43}" type="pres">
      <dgm:prSet presAssocID="{51B46AA2-3DC8-40BD-B5FE-8D0FB126B0B5}" presName="ellipse" presStyleLbl="trBgShp" presStyleIdx="0" presStyleCnt="1"/>
      <dgm:spPr/>
    </dgm:pt>
    <dgm:pt modelId="{5547E046-AF83-49E6-8276-98B784AF137E}" type="pres">
      <dgm:prSet presAssocID="{51B46AA2-3DC8-40BD-B5FE-8D0FB126B0B5}" presName="arrow1" presStyleLbl="fgShp" presStyleIdx="0" presStyleCnt="1"/>
      <dgm:spPr/>
      <dgm:t>
        <a:bodyPr/>
        <a:lstStyle/>
        <a:p>
          <a:endParaRPr lang="en-US"/>
        </a:p>
      </dgm:t>
    </dgm:pt>
    <dgm:pt modelId="{CF1DA8D3-BFB9-41BF-AAD5-5513088284F6}" type="pres">
      <dgm:prSet presAssocID="{51B46AA2-3DC8-40BD-B5FE-8D0FB126B0B5}" presName="rectangle" presStyleLbl="revTx" presStyleIdx="0" presStyleCnt="1">
        <dgm:presLayoutVars>
          <dgm:bulletEnabled val="1"/>
        </dgm:presLayoutVars>
      </dgm:prSet>
      <dgm:spPr/>
      <dgm:t>
        <a:bodyPr/>
        <a:lstStyle/>
        <a:p>
          <a:endParaRPr lang="en-US"/>
        </a:p>
      </dgm:t>
    </dgm:pt>
    <dgm:pt modelId="{A81B13E9-F499-4C7D-B6C6-FC816E0349E0}" type="pres">
      <dgm:prSet presAssocID="{6E621827-7A3C-4913-B61C-2AE4A320460B}" presName="item1" presStyleLbl="node1" presStyleIdx="0" presStyleCnt="1">
        <dgm:presLayoutVars>
          <dgm:bulletEnabled val="1"/>
        </dgm:presLayoutVars>
      </dgm:prSet>
      <dgm:spPr/>
      <dgm:t>
        <a:bodyPr/>
        <a:lstStyle/>
        <a:p>
          <a:endParaRPr lang="en-US"/>
        </a:p>
      </dgm:t>
    </dgm:pt>
    <dgm:pt modelId="{C9DB6F56-3B59-491B-87B2-D5C86F5E3A99}" type="pres">
      <dgm:prSet presAssocID="{51B46AA2-3DC8-40BD-B5FE-8D0FB126B0B5}" presName="funnel" presStyleLbl="trAlignAcc1" presStyleIdx="0" presStyleCnt="1"/>
      <dgm:spPr/>
    </dgm:pt>
  </dgm:ptLst>
  <dgm:cxnLst>
    <dgm:cxn modelId="{28938F27-5D20-47D3-AAD5-6ABC75557F7B}" type="presOf" srcId="{6E621827-7A3C-4913-B61C-2AE4A320460B}" destId="{CF1DA8D3-BFB9-41BF-AAD5-5513088284F6}" srcOrd="0" destOrd="0" presId="urn:microsoft.com/office/officeart/2005/8/layout/funnel1"/>
    <dgm:cxn modelId="{C2BF6493-5B6D-4AD3-AF8D-A6A484CDF337}" srcId="{51B46AA2-3DC8-40BD-B5FE-8D0FB126B0B5}" destId="{15CABB3A-BDDD-4D79-9A76-AE575816865C}" srcOrd="0" destOrd="0" parTransId="{0D772F3B-194D-448A-9972-5975BF7C5E89}" sibTransId="{FCED139C-DB1F-49F7-83AF-48A8DCAAA52B}"/>
    <dgm:cxn modelId="{D65B7523-0116-44F4-8272-4CB1D75CD3EA}" srcId="{51B46AA2-3DC8-40BD-B5FE-8D0FB126B0B5}" destId="{6E621827-7A3C-4913-B61C-2AE4A320460B}" srcOrd="1" destOrd="0" parTransId="{18829DE1-7171-4592-9347-1B05ED2A2284}" sibTransId="{7DDDE64F-7522-4E7A-8311-35B596DE9488}"/>
    <dgm:cxn modelId="{7B5152F5-643F-4B18-87CC-0A2ECF7AB066}" type="presOf" srcId="{15CABB3A-BDDD-4D79-9A76-AE575816865C}" destId="{A81B13E9-F499-4C7D-B6C6-FC816E0349E0}" srcOrd="0" destOrd="0" presId="urn:microsoft.com/office/officeart/2005/8/layout/funnel1"/>
    <dgm:cxn modelId="{03D4470E-26FD-4374-9170-DC0943F9AB20}" type="presOf" srcId="{51B46AA2-3DC8-40BD-B5FE-8D0FB126B0B5}" destId="{B9C36664-7132-448F-8FAA-26FA2A8C7432}" srcOrd="0" destOrd="0" presId="urn:microsoft.com/office/officeart/2005/8/layout/funnel1"/>
    <dgm:cxn modelId="{B641A18C-632A-485A-893A-9EE8A22889EF}" type="presParOf" srcId="{B9C36664-7132-448F-8FAA-26FA2A8C7432}" destId="{7432F938-9D90-4A54-8DFD-025FB5D78D43}" srcOrd="0" destOrd="0" presId="urn:microsoft.com/office/officeart/2005/8/layout/funnel1"/>
    <dgm:cxn modelId="{9A0F60AE-D2A3-4D49-9E61-78006C206213}" type="presParOf" srcId="{B9C36664-7132-448F-8FAA-26FA2A8C7432}" destId="{5547E046-AF83-49E6-8276-98B784AF137E}" srcOrd="1" destOrd="0" presId="urn:microsoft.com/office/officeart/2005/8/layout/funnel1"/>
    <dgm:cxn modelId="{977B147E-9B67-4F53-8116-B9CC3E85282E}" type="presParOf" srcId="{B9C36664-7132-448F-8FAA-26FA2A8C7432}" destId="{CF1DA8D3-BFB9-41BF-AAD5-5513088284F6}" srcOrd="2" destOrd="0" presId="urn:microsoft.com/office/officeart/2005/8/layout/funnel1"/>
    <dgm:cxn modelId="{3D367F18-4C56-4076-BB67-AB3282192CD0}" type="presParOf" srcId="{B9C36664-7132-448F-8FAA-26FA2A8C7432}" destId="{A81B13E9-F499-4C7D-B6C6-FC816E0349E0}" srcOrd="3" destOrd="0" presId="urn:microsoft.com/office/officeart/2005/8/layout/funnel1"/>
    <dgm:cxn modelId="{35EC7908-EF18-4E5E-8765-E103FF270F7F}" type="presParOf" srcId="{B9C36664-7132-448F-8FAA-26FA2A8C7432}" destId="{C9DB6F56-3B59-491B-87B2-D5C86F5E3A99}" srcOrd="4" destOrd="0" presId="urn:microsoft.com/office/officeart/2005/8/layout/funnel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E74E641-B278-4792-A826-5BB0299C5510}" type="doc">
      <dgm:prSet loTypeId="urn:microsoft.com/office/officeart/2005/8/layout/hierarchy6" loCatId="hierarchy" qsTypeId="urn:microsoft.com/office/officeart/2005/8/quickstyle/simple1" qsCatId="simple" csTypeId="urn:microsoft.com/office/officeart/2005/8/colors/accent0_1" csCatId="mainScheme" phldr="1"/>
      <dgm:spPr/>
      <dgm:t>
        <a:bodyPr/>
        <a:lstStyle/>
        <a:p>
          <a:endParaRPr lang="en-US"/>
        </a:p>
      </dgm:t>
    </dgm:pt>
    <dgm:pt modelId="{13806DCA-9738-4E48-931A-551E188F154D}">
      <dgm:prSet phldrT="[Text]"/>
      <dgm:spPr/>
      <dgm:t>
        <a:bodyPr/>
        <a:lstStyle/>
        <a:p>
          <a:pPr algn="ctr"/>
          <a:r>
            <a:rPr lang="en-US" dirty="0"/>
            <a:t>Evaluation Methodology</a:t>
          </a:r>
        </a:p>
      </dgm:t>
    </dgm:pt>
    <dgm:pt modelId="{64182974-EE5D-4CBF-8574-3FB4A8C9B241}" type="parTrans" cxnId="{309959E7-F422-4CB6-9F3E-AC80011A5B7C}">
      <dgm:prSet/>
      <dgm:spPr/>
      <dgm:t>
        <a:bodyPr/>
        <a:lstStyle/>
        <a:p>
          <a:pPr algn="ctr"/>
          <a:endParaRPr lang="en-US"/>
        </a:p>
      </dgm:t>
    </dgm:pt>
    <dgm:pt modelId="{90E6B11D-47D9-4EEB-A105-344133F27F8F}" type="sibTrans" cxnId="{309959E7-F422-4CB6-9F3E-AC80011A5B7C}">
      <dgm:prSet/>
      <dgm:spPr/>
      <dgm:t>
        <a:bodyPr/>
        <a:lstStyle/>
        <a:p>
          <a:pPr algn="ctr"/>
          <a:endParaRPr lang="en-US"/>
        </a:p>
      </dgm:t>
    </dgm:pt>
    <dgm:pt modelId="{5398AA66-69D8-4AEF-916E-545DC0634192}">
      <dgm:prSet phldrT="[Text]"/>
      <dgm:spPr/>
      <dgm:t>
        <a:bodyPr/>
        <a:lstStyle/>
        <a:p>
          <a:pPr algn="ctr"/>
          <a:r>
            <a:rPr lang="en-US"/>
            <a:t>Strict - 2.5%</a:t>
          </a:r>
        </a:p>
      </dgm:t>
    </dgm:pt>
    <dgm:pt modelId="{F711869F-4C5B-46C4-BEFD-9604EBFBBE34}" type="parTrans" cxnId="{E35FBDEC-72CB-45BD-805D-4EAFABF81FA9}">
      <dgm:prSet/>
      <dgm:spPr/>
      <dgm:t>
        <a:bodyPr/>
        <a:lstStyle/>
        <a:p>
          <a:pPr algn="ctr"/>
          <a:endParaRPr lang="en-US"/>
        </a:p>
      </dgm:t>
    </dgm:pt>
    <dgm:pt modelId="{B3BEEE6A-AFA7-458B-BB3F-B723C6932292}" type="sibTrans" cxnId="{E35FBDEC-72CB-45BD-805D-4EAFABF81FA9}">
      <dgm:prSet/>
      <dgm:spPr/>
      <dgm:t>
        <a:bodyPr/>
        <a:lstStyle/>
        <a:p>
          <a:pPr algn="ctr"/>
          <a:endParaRPr lang="en-US"/>
        </a:p>
      </dgm:t>
    </dgm:pt>
    <dgm:pt modelId="{47FFD160-C960-4D7F-A1BC-5C21BFA2E9AE}">
      <dgm:prSet phldrT="[Text]"/>
      <dgm:spPr/>
      <dgm:t>
        <a:bodyPr/>
        <a:lstStyle/>
        <a:p>
          <a:pPr algn="ctr"/>
          <a:r>
            <a:rPr lang="en-US"/>
            <a:t>Small Windows</a:t>
          </a:r>
        </a:p>
      </dgm:t>
    </dgm:pt>
    <dgm:pt modelId="{D9C06BC4-CF2F-4755-98A5-9E939BBCD548}" type="parTrans" cxnId="{D3BE10A9-EB33-485A-9391-F9F1E5F8C12D}">
      <dgm:prSet/>
      <dgm:spPr/>
      <dgm:t>
        <a:bodyPr/>
        <a:lstStyle/>
        <a:p>
          <a:pPr algn="ctr"/>
          <a:endParaRPr lang="en-US"/>
        </a:p>
      </dgm:t>
    </dgm:pt>
    <dgm:pt modelId="{64B88856-85F2-4696-8886-85375FC647DA}" type="sibTrans" cxnId="{D3BE10A9-EB33-485A-9391-F9F1E5F8C12D}">
      <dgm:prSet/>
      <dgm:spPr/>
      <dgm:t>
        <a:bodyPr/>
        <a:lstStyle/>
        <a:p>
          <a:pPr algn="ctr"/>
          <a:endParaRPr lang="en-US"/>
        </a:p>
      </dgm:t>
    </dgm:pt>
    <dgm:pt modelId="{F1FF17BA-3A98-4B23-B23B-7D3E29FEB9C3}">
      <dgm:prSet phldrT="[Text]"/>
      <dgm:spPr/>
      <dgm:t>
        <a:bodyPr/>
        <a:lstStyle/>
        <a:p>
          <a:pPr algn="ctr"/>
          <a:r>
            <a:rPr lang="en-US"/>
            <a:t>Large Windows</a:t>
          </a:r>
        </a:p>
      </dgm:t>
    </dgm:pt>
    <dgm:pt modelId="{5A965A99-253E-4112-918A-06F8F2DE125C}" type="parTrans" cxnId="{CEBADF02-172F-41E9-B8A5-4E0B52AE5965}">
      <dgm:prSet/>
      <dgm:spPr/>
      <dgm:t>
        <a:bodyPr/>
        <a:lstStyle/>
        <a:p>
          <a:pPr algn="ctr"/>
          <a:endParaRPr lang="en-US"/>
        </a:p>
      </dgm:t>
    </dgm:pt>
    <dgm:pt modelId="{A601FEE9-7E8B-41A9-895A-A8C70A7D9FC8}" type="sibTrans" cxnId="{CEBADF02-172F-41E9-B8A5-4E0B52AE5965}">
      <dgm:prSet/>
      <dgm:spPr/>
      <dgm:t>
        <a:bodyPr/>
        <a:lstStyle/>
        <a:p>
          <a:pPr algn="ctr"/>
          <a:endParaRPr lang="en-US"/>
        </a:p>
      </dgm:t>
    </dgm:pt>
    <dgm:pt modelId="{FEA5E993-461B-4B72-9EB3-D66DAB253140}">
      <dgm:prSet phldrT="[Text]"/>
      <dgm:spPr/>
      <dgm:t>
        <a:bodyPr/>
        <a:lstStyle/>
        <a:p>
          <a:pPr algn="ctr"/>
          <a:r>
            <a:rPr lang="en-US"/>
            <a:t>Soft - 5%</a:t>
          </a:r>
        </a:p>
      </dgm:t>
    </dgm:pt>
    <dgm:pt modelId="{5DD003CA-9ECD-48D6-8405-B61F32A4DB1E}" type="parTrans" cxnId="{D3EA8D10-8075-4BD4-B333-B186479D0D4D}">
      <dgm:prSet/>
      <dgm:spPr/>
      <dgm:t>
        <a:bodyPr/>
        <a:lstStyle/>
        <a:p>
          <a:pPr algn="ctr"/>
          <a:endParaRPr lang="en-US"/>
        </a:p>
      </dgm:t>
    </dgm:pt>
    <dgm:pt modelId="{EB7CECA8-AB20-45D1-8B2B-5C5E6F2497D5}" type="sibTrans" cxnId="{D3EA8D10-8075-4BD4-B333-B186479D0D4D}">
      <dgm:prSet/>
      <dgm:spPr/>
      <dgm:t>
        <a:bodyPr/>
        <a:lstStyle/>
        <a:p>
          <a:pPr algn="ctr"/>
          <a:endParaRPr lang="en-US"/>
        </a:p>
      </dgm:t>
    </dgm:pt>
    <dgm:pt modelId="{9C31BA7D-4513-4CC5-B5FA-D30C6699EF08}">
      <dgm:prSet phldrT="[Text]"/>
      <dgm:spPr/>
      <dgm:t>
        <a:bodyPr/>
        <a:lstStyle/>
        <a:p>
          <a:pPr algn="ctr"/>
          <a:r>
            <a:rPr lang="en-US"/>
            <a:t>Small Windows</a:t>
          </a:r>
        </a:p>
      </dgm:t>
    </dgm:pt>
    <dgm:pt modelId="{34AFF603-72FE-4F12-8D39-7C2131924978}" type="parTrans" cxnId="{428AE43E-9839-4380-B742-8C626CE8B399}">
      <dgm:prSet/>
      <dgm:spPr/>
      <dgm:t>
        <a:bodyPr/>
        <a:lstStyle/>
        <a:p>
          <a:pPr algn="ctr"/>
          <a:endParaRPr lang="en-US"/>
        </a:p>
      </dgm:t>
    </dgm:pt>
    <dgm:pt modelId="{58178B78-B942-4F88-B569-14ED9DE66DBD}" type="sibTrans" cxnId="{428AE43E-9839-4380-B742-8C626CE8B399}">
      <dgm:prSet/>
      <dgm:spPr/>
      <dgm:t>
        <a:bodyPr/>
        <a:lstStyle/>
        <a:p>
          <a:pPr algn="ctr"/>
          <a:endParaRPr lang="en-US"/>
        </a:p>
      </dgm:t>
    </dgm:pt>
    <dgm:pt modelId="{B7D4DF00-6B2F-4ECD-9BC1-118264B256FF}">
      <dgm:prSet phldrT="[Text]"/>
      <dgm:spPr/>
      <dgm:t>
        <a:bodyPr/>
        <a:lstStyle/>
        <a:p>
          <a:pPr algn="ctr"/>
          <a:r>
            <a:rPr lang="en-US"/>
            <a:t> </a:t>
          </a:r>
        </a:p>
      </dgm:t>
    </dgm:pt>
    <dgm:pt modelId="{2980786B-6AB7-4B99-9FA4-C9DED1D144D7}" type="parTrans" cxnId="{3B17C0C5-C4C0-4B7B-8145-37FF36D56DCA}">
      <dgm:prSet/>
      <dgm:spPr/>
      <dgm:t>
        <a:bodyPr/>
        <a:lstStyle/>
        <a:p>
          <a:pPr algn="ctr"/>
          <a:endParaRPr lang="en-US"/>
        </a:p>
      </dgm:t>
    </dgm:pt>
    <dgm:pt modelId="{6B1A83E1-7480-4BB8-A63B-DC87CECF8779}" type="sibTrans" cxnId="{3B17C0C5-C4C0-4B7B-8145-37FF36D56DCA}">
      <dgm:prSet/>
      <dgm:spPr/>
      <dgm:t>
        <a:bodyPr/>
        <a:lstStyle/>
        <a:p>
          <a:pPr algn="ctr"/>
          <a:endParaRPr lang="en-US"/>
        </a:p>
      </dgm:t>
    </dgm:pt>
    <dgm:pt modelId="{D8CC01D7-F2AF-45D9-926D-8B4E0CEABAA6}">
      <dgm:prSet phldrT="[Text]"/>
      <dgm:spPr/>
      <dgm:t>
        <a:bodyPr/>
        <a:lstStyle/>
        <a:p>
          <a:pPr algn="ctr"/>
          <a:r>
            <a:rPr lang="en-US"/>
            <a:t>Labeling Percentage</a:t>
          </a:r>
        </a:p>
      </dgm:t>
    </dgm:pt>
    <dgm:pt modelId="{FE33DC87-F77C-432A-B8EB-74F72DC5427B}" type="parTrans" cxnId="{8BA31FB4-FEB9-4F49-9FA2-996CCF7D4704}">
      <dgm:prSet/>
      <dgm:spPr/>
      <dgm:t>
        <a:bodyPr/>
        <a:lstStyle/>
        <a:p>
          <a:pPr algn="ctr"/>
          <a:endParaRPr lang="en-US"/>
        </a:p>
      </dgm:t>
    </dgm:pt>
    <dgm:pt modelId="{C9D7071E-D782-4AF0-9180-8BD7B598DBCD}" type="sibTrans" cxnId="{8BA31FB4-FEB9-4F49-9FA2-996CCF7D4704}">
      <dgm:prSet/>
      <dgm:spPr/>
      <dgm:t>
        <a:bodyPr/>
        <a:lstStyle/>
        <a:p>
          <a:pPr algn="ctr"/>
          <a:endParaRPr lang="en-US"/>
        </a:p>
      </dgm:t>
    </dgm:pt>
    <dgm:pt modelId="{1142DEEA-A8BA-4CAA-8004-496EAC9BF1FA}">
      <dgm:prSet phldrT="[Text]"/>
      <dgm:spPr/>
      <dgm:t>
        <a:bodyPr/>
        <a:lstStyle/>
        <a:p>
          <a:pPr algn="ctr"/>
          <a:r>
            <a:rPr lang="en-US"/>
            <a:t>Training - Offset - Labeling WIndows</a:t>
          </a:r>
        </a:p>
      </dgm:t>
    </dgm:pt>
    <dgm:pt modelId="{2384FBE1-C2B9-424B-837B-C1415721FAF0}" type="parTrans" cxnId="{2B88D04C-C4B1-4506-87D4-8355F1872F51}">
      <dgm:prSet/>
      <dgm:spPr/>
      <dgm:t>
        <a:bodyPr/>
        <a:lstStyle/>
        <a:p>
          <a:pPr algn="ctr"/>
          <a:endParaRPr lang="en-US"/>
        </a:p>
      </dgm:t>
    </dgm:pt>
    <dgm:pt modelId="{86CADB51-1226-4943-B8D2-603DA7ECD982}" type="sibTrans" cxnId="{2B88D04C-C4B1-4506-87D4-8355F1872F51}">
      <dgm:prSet/>
      <dgm:spPr/>
      <dgm:t>
        <a:bodyPr/>
        <a:lstStyle/>
        <a:p>
          <a:pPr algn="ctr"/>
          <a:endParaRPr lang="en-US"/>
        </a:p>
      </dgm:t>
    </dgm:pt>
    <dgm:pt modelId="{E4F91631-3062-4437-9880-6ED4C6B376B3}">
      <dgm:prSet phldrT="[Text]"/>
      <dgm:spPr/>
      <dgm:t>
        <a:bodyPr/>
        <a:lstStyle/>
        <a:p>
          <a:pPr algn="ctr"/>
          <a:r>
            <a:rPr lang="en-US"/>
            <a:t>Large Windows</a:t>
          </a:r>
        </a:p>
      </dgm:t>
    </dgm:pt>
    <dgm:pt modelId="{388DB7CD-1F83-4C40-B2D1-D8EF8C46F17D}" type="parTrans" cxnId="{DB0ED059-3B69-4EBC-B087-7D6930DCE3C0}">
      <dgm:prSet/>
      <dgm:spPr/>
      <dgm:t>
        <a:bodyPr/>
        <a:lstStyle/>
        <a:p>
          <a:pPr algn="ctr"/>
          <a:endParaRPr lang="en-US"/>
        </a:p>
      </dgm:t>
    </dgm:pt>
    <dgm:pt modelId="{28E79C70-D590-4B47-A0D9-EA19FEE51E25}" type="sibTrans" cxnId="{DB0ED059-3B69-4EBC-B087-7D6930DCE3C0}">
      <dgm:prSet/>
      <dgm:spPr/>
      <dgm:t>
        <a:bodyPr/>
        <a:lstStyle/>
        <a:p>
          <a:pPr algn="ctr"/>
          <a:endParaRPr lang="en-US"/>
        </a:p>
      </dgm:t>
    </dgm:pt>
    <dgm:pt modelId="{D93EE737-C6F1-466E-BD24-A07C7FA14FB9}" type="pres">
      <dgm:prSet presAssocID="{BE74E641-B278-4792-A826-5BB0299C5510}" presName="mainComposite" presStyleCnt="0">
        <dgm:presLayoutVars>
          <dgm:chPref val="1"/>
          <dgm:dir/>
          <dgm:animOne val="branch"/>
          <dgm:animLvl val="lvl"/>
          <dgm:resizeHandles val="exact"/>
        </dgm:presLayoutVars>
      </dgm:prSet>
      <dgm:spPr/>
      <dgm:t>
        <a:bodyPr/>
        <a:lstStyle/>
        <a:p>
          <a:endParaRPr lang="en-US"/>
        </a:p>
      </dgm:t>
    </dgm:pt>
    <dgm:pt modelId="{4C69D6F3-1EF4-4C73-A32C-22A1E151C020}" type="pres">
      <dgm:prSet presAssocID="{BE74E641-B278-4792-A826-5BB0299C5510}" presName="hierFlow" presStyleCnt="0"/>
      <dgm:spPr/>
      <dgm:t>
        <a:bodyPr/>
        <a:lstStyle/>
        <a:p>
          <a:endParaRPr lang="en-US"/>
        </a:p>
      </dgm:t>
    </dgm:pt>
    <dgm:pt modelId="{B5568466-0297-44C3-822B-A4D7774AFCCE}" type="pres">
      <dgm:prSet presAssocID="{BE74E641-B278-4792-A826-5BB0299C5510}" presName="firstBuf" presStyleCnt="0"/>
      <dgm:spPr/>
      <dgm:t>
        <a:bodyPr/>
        <a:lstStyle/>
        <a:p>
          <a:endParaRPr lang="en-US"/>
        </a:p>
      </dgm:t>
    </dgm:pt>
    <dgm:pt modelId="{2B62808E-13C4-4ACB-9170-3BB236C0CDAD}" type="pres">
      <dgm:prSet presAssocID="{BE74E641-B278-4792-A826-5BB0299C5510}" presName="hierChild1" presStyleCnt="0">
        <dgm:presLayoutVars>
          <dgm:chPref val="1"/>
          <dgm:animOne val="branch"/>
          <dgm:animLvl val="lvl"/>
        </dgm:presLayoutVars>
      </dgm:prSet>
      <dgm:spPr/>
      <dgm:t>
        <a:bodyPr/>
        <a:lstStyle/>
        <a:p>
          <a:endParaRPr lang="en-US"/>
        </a:p>
      </dgm:t>
    </dgm:pt>
    <dgm:pt modelId="{BD9583C5-0824-4732-8BF2-6BCD2C61D091}" type="pres">
      <dgm:prSet presAssocID="{13806DCA-9738-4E48-931A-551E188F154D}" presName="Name14" presStyleCnt="0"/>
      <dgm:spPr/>
      <dgm:t>
        <a:bodyPr/>
        <a:lstStyle/>
        <a:p>
          <a:endParaRPr lang="en-US"/>
        </a:p>
      </dgm:t>
    </dgm:pt>
    <dgm:pt modelId="{91DFDE27-346C-43FC-B0F3-7BACE182048F}" type="pres">
      <dgm:prSet presAssocID="{13806DCA-9738-4E48-931A-551E188F154D}" presName="level1Shape" presStyleLbl="node0" presStyleIdx="0" presStyleCnt="1">
        <dgm:presLayoutVars>
          <dgm:chPref val="3"/>
        </dgm:presLayoutVars>
      </dgm:prSet>
      <dgm:spPr/>
      <dgm:t>
        <a:bodyPr/>
        <a:lstStyle/>
        <a:p>
          <a:endParaRPr lang="en-US"/>
        </a:p>
      </dgm:t>
    </dgm:pt>
    <dgm:pt modelId="{CB38FDE0-F77B-4B8D-B45B-AE74C06AC7C6}" type="pres">
      <dgm:prSet presAssocID="{13806DCA-9738-4E48-931A-551E188F154D}" presName="hierChild2" presStyleCnt="0"/>
      <dgm:spPr/>
      <dgm:t>
        <a:bodyPr/>
        <a:lstStyle/>
        <a:p>
          <a:endParaRPr lang="en-US"/>
        </a:p>
      </dgm:t>
    </dgm:pt>
    <dgm:pt modelId="{737957FB-562C-429F-8D8D-C83A5633B85A}" type="pres">
      <dgm:prSet presAssocID="{F711869F-4C5B-46C4-BEFD-9604EBFBBE34}" presName="Name19" presStyleLbl="parChTrans1D2" presStyleIdx="0" presStyleCnt="2"/>
      <dgm:spPr/>
      <dgm:t>
        <a:bodyPr/>
        <a:lstStyle/>
        <a:p>
          <a:endParaRPr lang="en-US"/>
        </a:p>
      </dgm:t>
    </dgm:pt>
    <dgm:pt modelId="{6E03ECB8-3F5B-4C73-8E7B-E8E6AF4D501A}" type="pres">
      <dgm:prSet presAssocID="{5398AA66-69D8-4AEF-916E-545DC0634192}" presName="Name21" presStyleCnt="0"/>
      <dgm:spPr/>
      <dgm:t>
        <a:bodyPr/>
        <a:lstStyle/>
        <a:p>
          <a:endParaRPr lang="en-US"/>
        </a:p>
      </dgm:t>
    </dgm:pt>
    <dgm:pt modelId="{00E0BF69-C94E-4E14-A8A7-17FDE2248282}" type="pres">
      <dgm:prSet presAssocID="{5398AA66-69D8-4AEF-916E-545DC0634192}" presName="level2Shape" presStyleLbl="node2" presStyleIdx="0" presStyleCnt="2"/>
      <dgm:spPr/>
      <dgm:t>
        <a:bodyPr/>
        <a:lstStyle/>
        <a:p>
          <a:endParaRPr lang="en-US"/>
        </a:p>
      </dgm:t>
    </dgm:pt>
    <dgm:pt modelId="{D1C65105-0277-424C-8811-593D53FAB401}" type="pres">
      <dgm:prSet presAssocID="{5398AA66-69D8-4AEF-916E-545DC0634192}" presName="hierChild3" presStyleCnt="0"/>
      <dgm:spPr/>
      <dgm:t>
        <a:bodyPr/>
        <a:lstStyle/>
        <a:p>
          <a:endParaRPr lang="en-US"/>
        </a:p>
      </dgm:t>
    </dgm:pt>
    <dgm:pt modelId="{16115ADF-53F6-4E23-A6DF-E6C34CC7125B}" type="pres">
      <dgm:prSet presAssocID="{D9C06BC4-CF2F-4755-98A5-9E939BBCD548}" presName="Name19" presStyleLbl="parChTrans1D3" presStyleIdx="0" presStyleCnt="4"/>
      <dgm:spPr/>
      <dgm:t>
        <a:bodyPr/>
        <a:lstStyle/>
        <a:p>
          <a:endParaRPr lang="en-US"/>
        </a:p>
      </dgm:t>
    </dgm:pt>
    <dgm:pt modelId="{8BB77B4D-3F1E-4020-8C88-56506F36153E}" type="pres">
      <dgm:prSet presAssocID="{47FFD160-C960-4D7F-A1BC-5C21BFA2E9AE}" presName="Name21" presStyleCnt="0"/>
      <dgm:spPr/>
      <dgm:t>
        <a:bodyPr/>
        <a:lstStyle/>
        <a:p>
          <a:endParaRPr lang="en-US"/>
        </a:p>
      </dgm:t>
    </dgm:pt>
    <dgm:pt modelId="{10FBBDE6-BF70-4D4D-A35F-96A8FB3E8BA7}" type="pres">
      <dgm:prSet presAssocID="{47FFD160-C960-4D7F-A1BC-5C21BFA2E9AE}" presName="level2Shape" presStyleLbl="node3" presStyleIdx="0" presStyleCnt="4"/>
      <dgm:spPr/>
      <dgm:t>
        <a:bodyPr/>
        <a:lstStyle/>
        <a:p>
          <a:endParaRPr lang="en-US"/>
        </a:p>
      </dgm:t>
    </dgm:pt>
    <dgm:pt modelId="{B42525B1-5A11-4CA1-8730-BBB049FC63BD}" type="pres">
      <dgm:prSet presAssocID="{47FFD160-C960-4D7F-A1BC-5C21BFA2E9AE}" presName="hierChild3" presStyleCnt="0"/>
      <dgm:spPr/>
      <dgm:t>
        <a:bodyPr/>
        <a:lstStyle/>
        <a:p>
          <a:endParaRPr lang="en-US"/>
        </a:p>
      </dgm:t>
    </dgm:pt>
    <dgm:pt modelId="{1F98DD1A-DD66-4D33-8AC2-EC81A40E0E42}" type="pres">
      <dgm:prSet presAssocID="{5A965A99-253E-4112-918A-06F8F2DE125C}" presName="Name19" presStyleLbl="parChTrans1D3" presStyleIdx="1" presStyleCnt="4"/>
      <dgm:spPr/>
      <dgm:t>
        <a:bodyPr/>
        <a:lstStyle/>
        <a:p>
          <a:endParaRPr lang="en-US"/>
        </a:p>
      </dgm:t>
    </dgm:pt>
    <dgm:pt modelId="{6A706206-4368-46C8-92D8-5464E47D4181}" type="pres">
      <dgm:prSet presAssocID="{F1FF17BA-3A98-4B23-B23B-7D3E29FEB9C3}" presName="Name21" presStyleCnt="0"/>
      <dgm:spPr/>
      <dgm:t>
        <a:bodyPr/>
        <a:lstStyle/>
        <a:p>
          <a:endParaRPr lang="en-US"/>
        </a:p>
      </dgm:t>
    </dgm:pt>
    <dgm:pt modelId="{C14DF391-83CA-47EE-B3E6-B7C3D72CD474}" type="pres">
      <dgm:prSet presAssocID="{F1FF17BA-3A98-4B23-B23B-7D3E29FEB9C3}" presName="level2Shape" presStyleLbl="node3" presStyleIdx="1" presStyleCnt="4"/>
      <dgm:spPr/>
      <dgm:t>
        <a:bodyPr/>
        <a:lstStyle/>
        <a:p>
          <a:endParaRPr lang="en-US"/>
        </a:p>
      </dgm:t>
    </dgm:pt>
    <dgm:pt modelId="{3A449784-599F-4637-B06C-3F3508EAE827}" type="pres">
      <dgm:prSet presAssocID="{F1FF17BA-3A98-4B23-B23B-7D3E29FEB9C3}" presName="hierChild3" presStyleCnt="0"/>
      <dgm:spPr/>
      <dgm:t>
        <a:bodyPr/>
        <a:lstStyle/>
        <a:p>
          <a:endParaRPr lang="en-US"/>
        </a:p>
      </dgm:t>
    </dgm:pt>
    <dgm:pt modelId="{50979972-57AA-4DEB-AE9F-6876F5041708}" type="pres">
      <dgm:prSet presAssocID="{5DD003CA-9ECD-48D6-8405-B61F32A4DB1E}" presName="Name19" presStyleLbl="parChTrans1D2" presStyleIdx="1" presStyleCnt="2"/>
      <dgm:spPr/>
      <dgm:t>
        <a:bodyPr/>
        <a:lstStyle/>
        <a:p>
          <a:endParaRPr lang="en-US"/>
        </a:p>
      </dgm:t>
    </dgm:pt>
    <dgm:pt modelId="{CDC7ECBC-D3EA-4FD0-BFDD-C026B20BB1A2}" type="pres">
      <dgm:prSet presAssocID="{FEA5E993-461B-4B72-9EB3-D66DAB253140}" presName="Name21" presStyleCnt="0"/>
      <dgm:spPr/>
      <dgm:t>
        <a:bodyPr/>
        <a:lstStyle/>
        <a:p>
          <a:endParaRPr lang="en-US"/>
        </a:p>
      </dgm:t>
    </dgm:pt>
    <dgm:pt modelId="{A42FC28D-8779-4297-AFBB-B97A3DDDD74A}" type="pres">
      <dgm:prSet presAssocID="{FEA5E993-461B-4B72-9EB3-D66DAB253140}" presName="level2Shape" presStyleLbl="node2" presStyleIdx="1" presStyleCnt="2"/>
      <dgm:spPr/>
      <dgm:t>
        <a:bodyPr/>
        <a:lstStyle/>
        <a:p>
          <a:endParaRPr lang="en-US"/>
        </a:p>
      </dgm:t>
    </dgm:pt>
    <dgm:pt modelId="{4F923307-EC0C-4D91-809C-FA7BB9D63D5E}" type="pres">
      <dgm:prSet presAssocID="{FEA5E993-461B-4B72-9EB3-D66DAB253140}" presName="hierChild3" presStyleCnt="0"/>
      <dgm:spPr/>
      <dgm:t>
        <a:bodyPr/>
        <a:lstStyle/>
        <a:p>
          <a:endParaRPr lang="en-US"/>
        </a:p>
      </dgm:t>
    </dgm:pt>
    <dgm:pt modelId="{93714A0C-862B-4912-A4D2-EA18206CC989}" type="pres">
      <dgm:prSet presAssocID="{34AFF603-72FE-4F12-8D39-7C2131924978}" presName="Name19" presStyleLbl="parChTrans1D3" presStyleIdx="2" presStyleCnt="4"/>
      <dgm:spPr/>
      <dgm:t>
        <a:bodyPr/>
        <a:lstStyle/>
        <a:p>
          <a:endParaRPr lang="en-US"/>
        </a:p>
      </dgm:t>
    </dgm:pt>
    <dgm:pt modelId="{2822C6FD-7101-45B5-83D5-E7A185FF818C}" type="pres">
      <dgm:prSet presAssocID="{9C31BA7D-4513-4CC5-B5FA-D30C6699EF08}" presName="Name21" presStyleCnt="0"/>
      <dgm:spPr/>
      <dgm:t>
        <a:bodyPr/>
        <a:lstStyle/>
        <a:p>
          <a:endParaRPr lang="en-US"/>
        </a:p>
      </dgm:t>
    </dgm:pt>
    <dgm:pt modelId="{8FA721EA-738A-4D54-8741-D550F4A2F840}" type="pres">
      <dgm:prSet presAssocID="{9C31BA7D-4513-4CC5-B5FA-D30C6699EF08}" presName="level2Shape" presStyleLbl="node3" presStyleIdx="2" presStyleCnt="4"/>
      <dgm:spPr/>
      <dgm:t>
        <a:bodyPr/>
        <a:lstStyle/>
        <a:p>
          <a:endParaRPr lang="en-US"/>
        </a:p>
      </dgm:t>
    </dgm:pt>
    <dgm:pt modelId="{D0A20E5A-DC93-4129-943C-E32656DD7741}" type="pres">
      <dgm:prSet presAssocID="{9C31BA7D-4513-4CC5-B5FA-D30C6699EF08}" presName="hierChild3" presStyleCnt="0"/>
      <dgm:spPr/>
      <dgm:t>
        <a:bodyPr/>
        <a:lstStyle/>
        <a:p>
          <a:endParaRPr lang="en-US"/>
        </a:p>
      </dgm:t>
    </dgm:pt>
    <dgm:pt modelId="{AC557E3E-BE1B-4FD3-BAE1-07669E861E12}" type="pres">
      <dgm:prSet presAssocID="{388DB7CD-1F83-4C40-B2D1-D8EF8C46F17D}" presName="Name19" presStyleLbl="parChTrans1D3" presStyleIdx="3" presStyleCnt="4"/>
      <dgm:spPr/>
      <dgm:t>
        <a:bodyPr/>
        <a:lstStyle/>
        <a:p>
          <a:endParaRPr lang="en-US"/>
        </a:p>
      </dgm:t>
    </dgm:pt>
    <dgm:pt modelId="{88563AFE-4CAB-418A-864D-D7363041D28E}" type="pres">
      <dgm:prSet presAssocID="{E4F91631-3062-4437-9880-6ED4C6B376B3}" presName="Name21" presStyleCnt="0"/>
      <dgm:spPr/>
      <dgm:t>
        <a:bodyPr/>
        <a:lstStyle/>
        <a:p>
          <a:endParaRPr lang="en-US"/>
        </a:p>
      </dgm:t>
    </dgm:pt>
    <dgm:pt modelId="{57729E28-5E54-48F9-8B7E-AE355234E060}" type="pres">
      <dgm:prSet presAssocID="{E4F91631-3062-4437-9880-6ED4C6B376B3}" presName="level2Shape" presStyleLbl="node3" presStyleIdx="3" presStyleCnt="4"/>
      <dgm:spPr/>
      <dgm:t>
        <a:bodyPr/>
        <a:lstStyle/>
        <a:p>
          <a:endParaRPr lang="en-US"/>
        </a:p>
      </dgm:t>
    </dgm:pt>
    <dgm:pt modelId="{25ABE84B-A5A5-4C69-8A06-172CAC10E4D0}" type="pres">
      <dgm:prSet presAssocID="{E4F91631-3062-4437-9880-6ED4C6B376B3}" presName="hierChild3" presStyleCnt="0"/>
      <dgm:spPr/>
      <dgm:t>
        <a:bodyPr/>
        <a:lstStyle/>
        <a:p>
          <a:endParaRPr lang="en-US"/>
        </a:p>
      </dgm:t>
    </dgm:pt>
    <dgm:pt modelId="{D015211A-3139-42BD-9800-FB4074D14B22}" type="pres">
      <dgm:prSet presAssocID="{BE74E641-B278-4792-A826-5BB0299C5510}" presName="bgShapesFlow" presStyleCnt="0"/>
      <dgm:spPr/>
      <dgm:t>
        <a:bodyPr/>
        <a:lstStyle/>
        <a:p>
          <a:endParaRPr lang="en-US"/>
        </a:p>
      </dgm:t>
    </dgm:pt>
    <dgm:pt modelId="{A5364C56-5736-405F-82F9-344703C1535E}" type="pres">
      <dgm:prSet presAssocID="{B7D4DF00-6B2F-4ECD-9BC1-118264B256FF}" presName="rectComp" presStyleCnt="0"/>
      <dgm:spPr/>
      <dgm:t>
        <a:bodyPr/>
        <a:lstStyle/>
        <a:p>
          <a:endParaRPr lang="en-US"/>
        </a:p>
      </dgm:t>
    </dgm:pt>
    <dgm:pt modelId="{DAB17607-D47E-4798-8152-A9046BC8DF94}" type="pres">
      <dgm:prSet presAssocID="{B7D4DF00-6B2F-4ECD-9BC1-118264B256FF}" presName="bgRect" presStyleLbl="bgShp" presStyleIdx="0" presStyleCnt="3"/>
      <dgm:spPr/>
      <dgm:t>
        <a:bodyPr/>
        <a:lstStyle/>
        <a:p>
          <a:endParaRPr lang="en-US"/>
        </a:p>
      </dgm:t>
    </dgm:pt>
    <dgm:pt modelId="{28299BCB-F059-450F-AD44-5C708C137858}" type="pres">
      <dgm:prSet presAssocID="{B7D4DF00-6B2F-4ECD-9BC1-118264B256FF}" presName="bgRectTx" presStyleLbl="bgShp" presStyleIdx="0" presStyleCnt="3">
        <dgm:presLayoutVars>
          <dgm:bulletEnabled val="1"/>
        </dgm:presLayoutVars>
      </dgm:prSet>
      <dgm:spPr/>
      <dgm:t>
        <a:bodyPr/>
        <a:lstStyle/>
        <a:p>
          <a:endParaRPr lang="en-US"/>
        </a:p>
      </dgm:t>
    </dgm:pt>
    <dgm:pt modelId="{4855610C-1586-4BA1-9A4F-C1A32727684C}" type="pres">
      <dgm:prSet presAssocID="{B7D4DF00-6B2F-4ECD-9BC1-118264B256FF}" presName="spComp" presStyleCnt="0"/>
      <dgm:spPr/>
      <dgm:t>
        <a:bodyPr/>
        <a:lstStyle/>
        <a:p>
          <a:endParaRPr lang="en-US"/>
        </a:p>
      </dgm:t>
    </dgm:pt>
    <dgm:pt modelId="{30E9515F-F9D7-4AB3-8EDA-85B456CE5E67}" type="pres">
      <dgm:prSet presAssocID="{B7D4DF00-6B2F-4ECD-9BC1-118264B256FF}" presName="vSp" presStyleCnt="0"/>
      <dgm:spPr/>
      <dgm:t>
        <a:bodyPr/>
        <a:lstStyle/>
        <a:p>
          <a:endParaRPr lang="en-US"/>
        </a:p>
      </dgm:t>
    </dgm:pt>
    <dgm:pt modelId="{7AC9432D-4752-4591-9BD0-34B4CD4FBAF3}" type="pres">
      <dgm:prSet presAssocID="{D8CC01D7-F2AF-45D9-926D-8B4E0CEABAA6}" presName="rectComp" presStyleCnt="0"/>
      <dgm:spPr/>
      <dgm:t>
        <a:bodyPr/>
        <a:lstStyle/>
        <a:p>
          <a:endParaRPr lang="en-US"/>
        </a:p>
      </dgm:t>
    </dgm:pt>
    <dgm:pt modelId="{3A905C82-3445-4E8B-A4A2-2E3D1B643B0B}" type="pres">
      <dgm:prSet presAssocID="{D8CC01D7-F2AF-45D9-926D-8B4E0CEABAA6}" presName="bgRect" presStyleLbl="bgShp" presStyleIdx="1" presStyleCnt="3"/>
      <dgm:spPr/>
      <dgm:t>
        <a:bodyPr/>
        <a:lstStyle/>
        <a:p>
          <a:endParaRPr lang="en-US"/>
        </a:p>
      </dgm:t>
    </dgm:pt>
    <dgm:pt modelId="{5126DAA7-A0F0-4EDA-BEDB-C5F5697568EC}" type="pres">
      <dgm:prSet presAssocID="{D8CC01D7-F2AF-45D9-926D-8B4E0CEABAA6}" presName="bgRectTx" presStyleLbl="bgShp" presStyleIdx="1" presStyleCnt="3">
        <dgm:presLayoutVars>
          <dgm:bulletEnabled val="1"/>
        </dgm:presLayoutVars>
      </dgm:prSet>
      <dgm:spPr/>
      <dgm:t>
        <a:bodyPr/>
        <a:lstStyle/>
        <a:p>
          <a:endParaRPr lang="en-US"/>
        </a:p>
      </dgm:t>
    </dgm:pt>
    <dgm:pt modelId="{F3B0C961-8F3B-4BB5-BD78-529D8F0695B1}" type="pres">
      <dgm:prSet presAssocID="{D8CC01D7-F2AF-45D9-926D-8B4E0CEABAA6}" presName="spComp" presStyleCnt="0"/>
      <dgm:spPr/>
      <dgm:t>
        <a:bodyPr/>
        <a:lstStyle/>
        <a:p>
          <a:endParaRPr lang="en-US"/>
        </a:p>
      </dgm:t>
    </dgm:pt>
    <dgm:pt modelId="{54496B3C-30C8-4DF4-8661-BA522BB90269}" type="pres">
      <dgm:prSet presAssocID="{D8CC01D7-F2AF-45D9-926D-8B4E0CEABAA6}" presName="vSp" presStyleCnt="0"/>
      <dgm:spPr/>
      <dgm:t>
        <a:bodyPr/>
        <a:lstStyle/>
        <a:p>
          <a:endParaRPr lang="en-US"/>
        </a:p>
      </dgm:t>
    </dgm:pt>
    <dgm:pt modelId="{CE98A864-25D2-4378-84D5-1667F0F242B6}" type="pres">
      <dgm:prSet presAssocID="{1142DEEA-A8BA-4CAA-8004-496EAC9BF1FA}" presName="rectComp" presStyleCnt="0"/>
      <dgm:spPr/>
      <dgm:t>
        <a:bodyPr/>
        <a:lstStyle/>
        <a:p>
          <a:endParaRPr lang="en-US"/>
        </a:p>
      </dgm:t>
    </dgm:pt>
    <dgm:pt modelId="{7C87397C-A78B-4EAA-85FD-F8855C287FDC}" type="pres">
      <dgm:prSet presAssocID="{1142DEEA-A8BA-4CAA-8004-496EAC9BF1FA}" presName="bgRect" presStyleLbl="bgShp" presStyleIdx="2" presStyleCnt="3"/>
      <dgm:spPr/>
      <dgm:t>
        <a:bodyPr/>
        <a:lstStyle/>
        <a:p>
          <a:endParaRPr lang="en-US"/>
        </a:p>
      </dgm:t>
    </dgm:pt>
    <dgm:pt modelId="{38322E66-CB4D-4566-9996-208325BFC8C5}" type="pres">
      <dgm:prSet presAssocID="{1142DEEA-A8BA-4CAA-8004-496EAC9BF1FA}" presName="bgRectTx" presStyleLbl="bgShp" presStyleIdx="2" presStyleCnt="3">
        <dgm:presLayoutVars>
          <dgm:bulletEnabled val="1"/>
        </dgm:presLayoutVars>
      </dgm:prSet>
      <dgm:spPr/>
      <dgm:t>
        <a:bodyPr/>
        <a:lstStyle/>
        <a:p>
          <a:endParaRPr lang="en-US"/>
        </a:p>
      </dgm:t>
    </dgm:pt>
  </dgm:ptLst>
  <dgm:cxnLst>
    <dgm:cxn modelId="{DB0F0D3B-146D-469E-B3BC-5F7CDCF51344}" type="presOf" srcId="{5DD003CA-9ECD-48D6-8405-B61F32A4DB1E}" destId="{50979972-57AA-4DEB-AE9F-6876F5041708}" srcOrd="0" destOrd="0" presId="urn:microsoft.com/office/officeart/2005/8/layout/hierarchy6"/>
    <dgm:cxn modelId="{53C665DD-4E0D-4AD0-9FC7-D8ED8319EEDD}" type="presOf" srcId="{1142DEEA-A8BA-4CAA-8004-496EAC9BF1FA}" destId="{7C87397C-A78B-4EAA-85FD-F8855C287FDC}" srcOrd="0" destOrd="0" presId="urn:microsoft.com/office/officeart/2005/8/layout/hierarchy6"/>
    <dgm:cxn modelId="{B2A8F573-72E0-4634-B693-783A211002BE}" type="presOf" srcId="{FEA5E993-461B-4B72-9EB3-D66DAB253140}" destId="{A42FC28D-8779-4297-AFBB-B97A3DDDD74A}" srcOrd="0" destOrd="0" presId="urn:microsoft.com/office/officeart/2005/8/layout/hierarchy6"/>
    <dgm:cxn modelId="{0E34DD8D-B355-4F66-910A-F1C7BA571675}" type="presOf" srcId="{1142DEEA-A8BA-4CAA-8004-496EAC9BF1FA}" destId="{38322E66-CB4D-4566-9996-208325BFC8C5}" srcOrd="1" destOrd="0" presId="urn:microsoft.com/office/officeart/2005/8/layout/hierarchy6"/>
    <dgm:cxn modelId="{2B88D04C-C4B1-4506-87D4-8355F1872F51}" srcId="{BE74E641-B278-4792-A826-5BB0299C5510}" destId="{1142DEEA-A8BA-4CAA-8004-496EAC9BF1FA}" srcOrd="3" destOrd="0" parTransId="{2384FBE1-C2B9-424B-837B-C1415721FAF0}" sibTransId="{86CADB51-1226-4943-B8D2-603DA7ECD982}"/>
    <dgm:cxn modelId="{0C70C888-0562-4924-85D5-6BE8A84E9A9B}" type="presOf" srcId="{BE74E641-B278-4792-A826-5BB0299C5510}" destId="{D93EE737-C6F1-466E-BD24-A07C7FA14FB9}" srcOrd="0" destOrd="0" presId="urn:microsoft.com/office/officeart/2005/8/layout/hierarchy6"/>
    <dgm:cxn modelId="{8AE2FC49-0729-4F50-9F19-3EB55A111AD6}" type="presOf" srcId="{B7D4DF00-6B2F-4ECD-9BC1-118264B256FF}" destId="{DAB17607-D47E-4798-8152-A9046BC8DF94}" srcOrd="0" destOrd="0" presId="urn:microsoft.com/office/officeart/2005/8/layout/hierarchy6"/>
    <dgm:cxn modelId="{309959E7-F422-4CB6-9F3E-AC80011A5B7C}" srcId="{BE74E641-B278-4792-A826-5BB0299C5510}" destId="{13806DCA-9738-4E48-931A-551E188F154D}" srcOrd="0" destOrd="0" parTransId="{64182974-EE5D-4CBF-8574-3FB4A8C9B241}" sibTransId="{90E6B11D-47D9-4EEB-A105-344133F27F8F}"/>
    <dgm:cxn modelId="{8BA31FB4-FEB9-4F49-9FA2-996CCF7D4704}" srcId="{BE74E641-B278-4792-A826-5BB0299C5510}" destId="{D8CC01D7-F2AF-45D9-926D-8B4E0CEABAA6}" srcOrd="2" destOrd="0" parTransId="{FE33DC87-F77C-432A-B8EB-74F72DC5427B}" sibTransId="{C9D7071E-D782-4AF0-9180-8BD7B598DBCD}"/>
    <dgm:cxn modelId="{BADB5493-D498-4AF2-8078-5AA2C7DBA75F}" type="presOf" srcId="{F1FF17BA-3A98-4B23-B23B-7D3E29FEB9C3}" destId="{C14DF391-83CA-47EE-B3E6-B7C3D72CD474}" srcOrd="0" destOrd="0" presId="urn:microsoft.com/office/officeart/2005/8/layout/hierarchy6"/>
    <dgm:cxn modelId="{428AE43E-9839-4380-B742-8C626CE8B399}" srcId="{FEA5E993-461B-4B72-9EB3-D66DAB253140}" destId="{9C31BA7D-4513-4CC5-B5FA-D30C6699EF08}" srcOrd="0" destOrd="0" parTransId="{34AFF603-72FE-4F12-8D39-7C2131924978}" sibTransId="{58178B78-B942-4F88-B569-14ED9DE66DBD}"/>
    <dgm:cxn modelId="{5EB7649B-29EA-4F52-9B68-CDC7A6B3163C}" type="presOf" srcId="{F711869F-4C5B-46C4-BEFD-9604EBFBBE34}" destId="{737957FB-562C-429F-8D8D-C83A5633B85A}" srcOrd="0" destOrd="0" presId="urn:microsoft.com/office/officeart/2005/8/layout/hierarchy6"/>
    <dgm:cxn modelId="{DB0ED059-3B69-4EBC-B087-7D6930DCE3C0}" srcId="{FEA5E993-461B-4B72-9EB3-D66DAB253140}" destId="{E4F91631-3062-4437-9880-6ED4C6B376B3}" srcOrd="1" destOrd="0" parTransId="{388DB7CD-1F83-4C40-B2D1-D8EF8C46F17D}" sibTransId="{28E79C70-D590-4B47-A0D9-EA19FEE51E25}"/>
    <dgm:cxn modelId="{E0F0802C-28C2-48C4-A340-06E234A01587}" type="presOf" srcId="{D9C06BC4-CF2F-4755-98A5-9E939BBCD548}" destId="{16115ADF-53F6-4E23-A6DF-E6C34CC7125B}" srcOrd="0" destOrd="0" presId="urn:microsoft.com/office/officeart/2005/8/layout/hierarchy6"/>
    <dgm:cxn modelId="{DCC0363C-B754-4532-AA61-CE1A552236B9}" type="presOf" srcId="{E4F91631-3062-4437-9880-6ED4C6B376B3}" destId="{57729E28-5E54-48F9-8B7E-AE355234E060}" srcOrd="0" destOrd="0" presId="urn:microsoft.com/office/officeart/2005/8/layout/hierarchy6"/>
    <dgm:cxn modelId="{31F72847-C428-47FC-81B3-7DFF6F187ADC}" type="presOf" srcId="{34AFF603-72FE-4F12-8D39-7C2131924978}" destId="{93714A0C-862B-4912-A4D2-EA18206CC989}" srcOrd="0" destOrd="0" presId="urn:microsoft.com/office/officeart/2005/8/layout/hierarchy6"/>
    <dgm:cxn modelId="{AA1643B6-2270-44F8-8480-0A89CF8E5D27}" type="presOf" srcId="{5398AA66-69D8-4AEF-916E-545DC0634192}" destId="{00E0BF69-C94E-4E14-A8A7-17FDE2248282}" srcOrd="0" destOrd="0" presId="urn:microsoft.com/office/officeart/2005/8/layout/hierarchy6"/>
    <dgm:cxn modelId="{97EBB305-3998-4FD4-9CB3-7CA1AB438618}" type="presOf" srcId="{47FFD160-C960-4D7F-A1BC-5C21BFA2E9AE}" destId="{10FBBDE6-BF70-4D4D-A35F-96A8FB3E8BA7}" srcOrd="0" destOrd="0" presId="urn:microsoft.com/office/officeart/2005/8/layout/hierarchy6"/>
    <dgm:cxn modelId="{FB71BB76-D4DE-4BAA-AB11-A1567E2C0FC8}" type="presOf" srcId="{388DB7CD-1F83-4C40-B2D1-D8EF8C46F17D}" destId="{AC557E3E-BE1B-4FD3-BAE1-07669E861E12}" srcOrd="0" destOrd="0" presId="urn:microsoft.com/office/officeart/2005/8/layout/hierarchy6"/>
    <dgm:cxn modelId="{1A2C66A4-45D7-47EC-889F-FDE4C7E16765}" type="presOf" srcId="{5A965A99-253E-4112-918A-06F8F2DE125C}" destId="{1F98DD1A-DD66-4D33-8AC2-EC81A40E0E42}" srcOrd="0" destOrd="0" presId="urn:microsoft.com/office/officeart/2005/8/layout/hierarchy6"/>
    <dgm:cxn modelId="{3B17C0C5-C4C0-4B7B-8145-37FF36D56DCA}" srcId="{BE74E641-B278-4792-A826-5BB0299C5510}" destId="{B7D4DF00-6B2F-4ECD-9BC1-118264B256FF}" srcOrd="1" destOrd="0" parTransId="{2980786B-6AB7-4B99-9FA4-C9DED1D144D7}" sibTransId="{6B1A83E1-7480-4BB8-A63B-DC87CECF8779}"/>
    <dgm:cxn modelId="{CEBADF02-172F-41E9-B8A5-4E0B52AE5965}" srcId="{5398AA66-69D8-4AEF-916E-545DC0634192}" destId="{F1FF17BA-3A98-4B23-B23B-7D3E29FEB9C3}" srcOrd="1" destOrd="0" parTransId="{5A965A99-253E-4112-918A-06F8F2DE125C}" sibTransId="{A601FEE9-7E8B-41A9-895A-A8C70A7D9FC8}"/>
    <dgm:cxn modelId="{EAF1F651-4652-4955-955A-6C00F289A8BE}" type="presOf" srcId="{D8CC01D7-F2AF-45D9-926D-8B4E0CEABAA6}" destId="{5126DAA7-A0F0-4EDA-BEDB-C5F5697568EC}" srcOrd="1" destOrd="0" presId="urn:microsoft.com/office/officeart/2005/8/layout/hierarchy6"/>
    <dgm:cxn modelId="{67262171-370C-43C5-8B91-9ED2959DA5CE}" type="presOf" srcId="{B7D4DF00-6B2F-4ECD-9BC1-118264B256FF}" destId="{28299BCB-F059-450F-AD44-5C708C137858}" srcOrd="1" destOrd="0" presId="urn:microsoft.com/office/officeart/2005/8/layout/hierarchy6"/>
    <dgm:cxn modelId="{E35FBDEC-72CB-45BD-805D-4EAFABF81FA9}" srcId="{13806DCA-9738-4E48-931A-551E188F154D}" destId="{5398AA66-69D8-4AEF-916E-545DC0634192}" srcOrd="0" destOrd="0" parTransId="{F711869F-4C5B-46C4-BEFD-9604EBFBBE34}" sibTransId="{B3BEEE6A-AFA7-458B-BB3F-B723C6932292}"/>
    <dgm:cxn modelId="{B6D5B465-3E66-437A-A67A-B91A3BE3371C}" type="presOf" srcId="{13806DCA-9738-4E48-931A-551E188F154D}" destId="{91DFDE27-346C-43FC-B0F3-7BACE182048F}" srcOrd="0" destOrd="0" presId="urn:microsoft.com/office/officeart/2005/8/layout/hierarchy6"/>
    <dgm:cxn modelId="{D3BE10A9-EB33-485A-9391-F9F1E5F8C12D}" srcId="{5398AA66-69D8-4AEF-916E-545DC0634192}" destId="{47FFD160-C960-4D7F-A1BC-5C21BFA2E9AE}" srcOrd="0" destOrd="0" parTransId="{D9C06BC4-CF2F-4755-98A5-9E939BBCD548}" sibTransId="{64B88856-85F2-4696-8886-85375FC647DA}"/>
    <dgm:cxn modelId="{DD5E2923-1F13-4A7B-86A2-45AF86CE4BE5}" type="presOf" srcId="{9C31BA7D-4513-4CC5-B5FA-D30C6699EF08}" destId="{8FA721EA-738A-4D54-8741-D550F4A2F840}" srcOrd="0" destOrd="0" presId="urn:microsoft.com/office/officeart/2005/8/layout/hierarchy6"/>
    <dgm:cxn modelId="{D3EA8D10-8075-4BD4-B333-B186479D0D4D}" srcId="{13806DCA-9738-4E48-931A-551E188F154D}" destId="{FEA5E993-461B-4B72-9EB3-D66DAB253140}" srcOrd="1" destOrd="0" parTransId="{5DD003CA-9ECD-48D6-8405-B61F32A4DB1E}" sibTransId="{EB7CECA8-AB20-45D1-8B2B-5C5E6F2497D5}"/>
    <dgm:cxn modelId="{8A3A19F0-9FE1-4129-9FEA-EF05A96DA9EB}" type="presOf" srcId="{D8CC01D7-F2AF-45D9-926D-8B4E0CEABAA6}" destId="{3A905C82-3445-4E8B-A4A2-2E3D1B643B0B}" srcOrd="0" destOrd="0" presId="urn:microsoft.com/office/officeart/2005/8/layout/hierarchy6"/>
    <dgm:cxn modelId="{2E9564B9-9E6F-4E8D-9F1B-6ACE5353C656}" type="presParOf" srcId="{D93EE737-C6F1-466E-BD24-A07C7FA14FB9}" destId="{4C69D6F3-1EF4-4C73-A32C-22A1E151C020}" srcOrd="0" destOrd="0" presId="urn:microsoft.com/office/officeart/2005/8/layout/hierarchy6"/>
    <dgm:cxn modelId="{1023B0D6-A28A-4B2E-9127-6B08DF875B23}" type="presParOf" srcId="{4C69D6F3-1EF4-4C73-A32C-22A1E151C020}" destId="{B5568466-0297-44C3-822B-A4D7774AFCCE}" srcOrd="0" destOrd="0" presId="urn:microsoft.com/office/officeart/2005/8/layout/hierarchy6"/>
    <dgm:cxn modelId="{198D7E88-C55D-433B-A32D-3B55DF28A81F}" type="presParOf" srcId="{4C69D6F3-1EF4-4C73-A32C-22A1E151C020}" destId="{2B62808E-13C4-4ACB-9170-3BB236C0CDAD}" srcOrd="1" destOrd="0" presId="urn:microsoft.com/office/officeart/2005/8/layout/hierarchy6"/>
    <dgm:cxn modelId="{89A9998B-168A-4346-932E-9404CDAB5C21}" type="presParOf" srcId="{2B62808E-13C4-4ACB-9170-3BB236C0CDAD}" destId="{BD9583C5-0824-4732-8BF2-6BCD2C61D091}" srcOrd="0" destOrd="0" presId="urn:microsoft.com/office/officeart/2005/8/layout/hierarchy6"/>
    <dgm:cxn modelId="{9ADD3A19-FF89-4A9D-9616-7E622E016AAE}" type="presParOf" srcId="{BD9583C5-0824-4732-8BF2-6BCD2C61D091}" destId="{91DFDE27-346C-43FC-B0F3-7BACE182048F}" srcOrd="0" destOrd="0" presId="urn:microsoft.com/office/officeart/2005/8/layout/hierarchy6"/>
    <dgm:cxn modelId="{55B56B82-C0CF-4E8E-B785-9FB711512871}" type="presParOf" srcId="{BD9583C5-0824-4732-8BF2-6BCD2C61D091}" destId="{CB38FDE0-F77B-4B8D-B45B-AE74C06AC7C6}" srcOrd="1" destOrd="0" presId="urn:microsoft.com/office/officeart/2005/8/layout/hierarchy6"/>
    <dgm:cxn modelId="{6FDE9F2A-15CC-4E8E-A335-1E0802F9580E}" type="presParOf" srcId="{CB38FDE0-F77B-4B8D-B45B-AE74C06AC7C6}" destId="{737957FB-562C-429F-8D8D-C83A5633B85A}" srcOrd="0" destOrd="0" presId="urn:microsoft.com/office/officeart/2005/8/layout/hierarchy6"/>
    <dgm:cxn modelId="{6F4338E1-EABD-4728-8E04-4874DF60C4A6}" type="presParOf" srcId="{CB38FDE0-F77B-4B8D-B45B-AE74C06AC7C6}" destId="{6E03ECB8-3F5B-4C73-8E7B-E8E6AF4D501A}" srcOrd="1" destOrd="0" presId="urn:microsoft.com/office/officeart/2005/8/layout/hierarchy6"/>
    <dgm:cxn modelId="{443B1ABD-F1D2-4D10-A82C-B1216E7ACF39}" type="presParOf" srcId="{6E03ECB8-3F5B-4C73-8E7B-E8E6AF4D501A}" destId="{00E0BF69-C94E-4E14-A8A7-17FDE2248282}" srcOrd="0" destOrd="0" presId="urn:microsoft.com/office/officeart/2005/8/layout/hierarchy6"/>
    <dgm:cxn modelId="{1E3931FB-243C-425E-98A3-396A105263D0}" type="presParOf" srcId="{6E03ECB8-3F5B-4C73-8E7B-E8E6AF4D501A}" destId="{D1C65105-0277-424C-8811-593D53FAB401}" srcOrd="1" destOrd="0" presId="urn:microsoft.com/office/officeart/2005/8/layout/hierarchy6"/>
    <dgm:cxn modelId="{F681882B-1CCF-41DF-BCFA-DEB8D9760748}" type="presParOf" srcId="{D1C65105-0277-424C-8811-593D53FAB401}" destId="{16115ADF-53F6-4E23-A6DF-E6C34CC7125B}" srcOrd="0" destOrd="0" presId="urn:microsoft.com/office/officeart/2005/8/layout/hierarchy6"/>
    <dgm:cxn modelId="{7B783376-558D-46CE-BBC5-614F57A384F9}" type="presParOf" srcId="{D1C65105-0277-424C-8811-593D53FAB401}" destId="{8BB77B4D-3F1E-4020-8C88-56506F36153E}" srcOrd="1" destOrd="0" presId="urn:microsoft.com/office/officeart/2005/8/layout/hierarchy6"/>
    <dgm:cxn modelId="{335E71D7-FF9E-4F70-AAA2-B537D02AF318}" type="presParOf" srcId="{8BB77B4D-3F1E-4020-8C88-56506F36153E}" destId="{10FBBDE6-BF70-4D4D-A35F-96A8FB3E8BA7}" srcOrd="0" destOrd="0" presId="urn:microsoft.com/office/officeart/2005/8/layout/hierarchy6"/>
    <dgm:cxn modelId="{737C4C6D-9E80-44E9-8354-E338AD20E13E}" type="presParOf" srcId="{8BB77B4D-3F1E-4020-8C88-56506F36153E}" destId="{B42525B1-5A11-4CA1-8730-BBB049FC63BD}" srcOrd="1" destOrd="0" presId="urn:microsoft.com/office/officeart/2005/8/layout/hierarchy6"/>
    <dgm:cxn modelId="{7B8794AA-5BCF-4798-BDF3-38FD8536982D}" type="presParOf" srcId="{D1C65105-0277-424C-8811-593D53FAB401}" destId="{1F98DD1A-DD66-4D33-8AC2-EC81A40E0E42}" srcOrd="2" destOrd="0" presId="urn:microsoft.com/office/officeart/2005/8/layout/hierarchy6"/>
    <dgm:cxn modelId="{220979FA-A366-47C0-85A7-9F3D21DA9BCE}" type="presParOf" srcId="{D1C65105-0277-424C-8811-593D53FAB401}" destId="{6A706206-4368-46C8-92D8-5464E47D4181}" srcOrd="3" destOrd="0" presId="urn:microsoft.com/office/officeart/2005/8/layout/hierarchy6"/>
    <dgm:cxn modelId="{DFAD8F90-A442-4BEC-96E0-D035235238EC}" type="presParOf" srcId="{6A706206-4368-46C8-92D8-5464E47D4181}" destId="{C14DF391-83CA-47EE-B3E6-B7C3D72CD474}" srcOrd="0" destOrd="0" presId="urn:microsoft.com/office/officeart/2005/8/layout/hierarchy6"/>
    <dgm:cxn modelId="{C314316B-C5E8-4A34-99F5-842DC82F8D5A}" type="presParOf" srcId="{6A706206-4368-46C8-92D8-5464E47D4181}" destId="{3A449784-599F-4637-B06C-3F3508EAE827}" srcOrd="1" destOrd="0" presId="urn:microsoft.com/office/officeart/2005/8/layout/hierarchy6"/>
    <dgm:cxn modelId="{34EE2F87-24C3-444B-9225-EDB1349D4032}" type="presParOf" srcId="{CB38FDE0-F77B-4B8D-B45B-AE74C06AC7C6}" destId="{50979972-57AA-4DEB-AE9F-6876F5041708}" srcOrd="2" destOrd="0" presId="urn:microsoft.com/office/officeart/2005/8/layout/hierarchy6"/>
    <dgm:cxn modelId="{18677EC0-F633-419C-8383-A2981E0ABE69}" type="presParOf" srcId="{CB38FDE0-F77B-4B8D-B45B-AE74C06AC7C6}" destId="{CDC7ECBC-D3EA-4FD0-BFDD-C026B20BB1A2}" srcOrd="3" destOrd="0" presId="urn:microsoft.com/office/officeart/2005/8/layout/hierarchy6"/>
    <dgm:cxn modelId="{E62C9CB6-89B3-4BF6-A8A4-846917067CC4}" type="presParOf" srcId="{CDC7ECBC-D3EA-4FD0-BFDD-C026B20BB1A2}" destId="{A42FC28D-8779-4297-AFBB-B97A3DDDD74A}" srcOrd="0" destOrd="0" presId="urn:microsoft.com/office/officeart/2005/8/layout/hierarchy6"/>
    <dgm:cxn modelId="{82BD4368-043B-47BA-84DF-D873FFA99CC2}" type="presParOf" srcId="{CDC7ECBC-D3EA-4FD0-BFDD-C026B20BB1A2}" destId="{4F923307-EC0C-4D91-809C-FA7BB9D63D5E}" srcOrd="1" destOrd="0" presId="urn:microsoft.com/office/officeart/2005/8/layout/hierarchy6"/>
    <dgm:cxn modelId="{EEDBE73F-F972-4F22-8FDD-B6334168BCB6}" type="presParOf" srcId="{4F923307-EC0C-4D91-809C-FA7BB9D63D5E}" destId="{93714A0C-862B-4912-A4D2-EA18206CC989}" srcOrd="0" destOrd="0" presId="urn:microsoft.com/office/officeart/2005/8/layout/hierarchy6"/>
    <dgm:cxn modelId="{ED652EF6-7037-4EBB-AF4B-3DF21C090D11}" type="presParOf" srcId="{4F923307-EC0C-4D91-809C-FA7BB9D63D5E}" destId="{2822C6FD-7101-45B5-83D5-E7A185FF818C}" srcOrd="1" destOrd="0" presId="urn:microsoft.com/office/officeart/2005/8/layout/hierarchy6"/>
    <dgm:cxn modelId="{FA1267F8-DD0B-4949-96A1-9A586CE276E6}" type="presParOf" srcId="{2822C6FD-7101-45B5-83D5-E7A185FF818C}" destId="{8FA721EA-738A-4D54-8741-D550F4A2F840}" srcOrd="0" destOrd="0" presId="urn:microsoft.com/office/officeart/2005/8/layout/hierarchy6"/>
    <dgm:cxn modelId="{974346F9-7A3F-498C-97BF-D96FD96FE9BB}" type="presParOf" srcId="{2822C6FD-7101-45B5-83D5-E7A185FF818C}" destId="{D0A20E5A-DC93-4129-943C-E32656DD7741}" srcOrd="1" destOrd="0" presId="urn:microsoft.com/office/officeart/2005/8/layout/hierarchy6"/>
    <dgm:cxn modelId="{3FB26CC8-DD8A-4C8C-BFF6-FD1B0828A57B}" type="presParOf" srcId="{4F923307-EC0C-4D91-809C-FA7BB9D63D5E}" destId="{AC557E3E-BE1B-4FD3-BAE1-07669E861E12}" srcOrd="2" destOrd="0" presId="urn:microsoft.com/office/officeart/2005/8/layout/hierarchy6"/>
    <dgm:cxn modelId="{5EA625EB-6431-4E2F-851E-C923FF541AD4}" type="presParOf" srcId="{4F923307-EC0C-4D91-809C-FA7BB9D63D5E}" destId="{88563AFE-4CAB-418A-864D-D7363041D28E}" srcOrd="3" destOrd="0" presId="urn:microsoft.com/office/officeart/2005/8/layout/hierarchy6"/>
    <dgm:cxn modelId="{35DE0160-1C9A-4952-AE16-D05AC92C79F0}" type="presParOf" srcId="{88563AFE-4CAB-418A-864D-D7363041D28E}" destId="{57729E28-5E54-48F9-8B7E-AE355234E060}" srcOrd="0" destOrd="0" presId="urn:microsoft.com/office/officeart/2005/8/layout/hierarchy6"/>
    <dgm:cxn modelId="{95E63F99-B48D-439D-81B9-92621D75B15D}" type="presParOf" srcId="{88563AFE-4CAB-418A-864D-D7363041D28E}" destId="{25ABE84B-A5A5-4C69-8A06-172CAC10E4D0}" srcOrd="1" destOrd="0" presId="urn:microsoft.com/office/officeart/2005/8/layout/hierarchy6"/>
    <dgm:cxn modelId="{95903EA4-D672-4DDD-AF53-FECE0E6B9578}" type="presParOf" srcId="{D93EE737-C6F1-466E-BD24-A07C7FA14FB9}" destId="{D015211A-3139-42BD-9800-FB4074D14B22}" srcOrd="1" destOrd="0" presId="urn:microsoft.com/office/officeart/2005/8/layout/hierarchy6"/>
    <dgm:cxn modelId="{D0E68AAD-D86D-4FCB-BCA3-6AF6DDF81E6F}" type="presParOf" srcId="{D015211A-3139-42BD-9800-FB4074D14B22}" destId="{A5364C56-5736-405F-82F9-344703C1535E}" srcOrd="0" destOrd="0" presId="urn:microsoft.com/office/officeart/2005/8/layout/hierarchy6"/>
    <dgm:cxn modelId="{F2B58BEA-0F8C-47FB-A30D-F4FF09CBAC37}" type="presParOf" srcId="{A5364C56-5736-405F-82F9-344703C1535E}" destId="{DAB17607-D47E-4798-8152-A9046BC8DF94}" srcOrd="0" destOrd="0" presId="urn:microsoft.com/office/officeart/2005/8/layout/hierarchy6"/>
    <dgm:cxn modelId="{FF98FBE2-999B-431E-930C-52F674FC3111}" type="presParOf" srcId="{A5364C56-5736-405F-82F9-344703C1535E}" destId="{28299BCB-F059-450F-AD44-5C708C137858}" srcOrd="1" destOrd="0" presId="urn:microsoft.com/office/officeart/2005/8/layout/hierarchy6"/>
    <dgm:cxn modelId="{BF784F94-F54D-4E66-96CF-8728ACF9A4DA}" type="presParOf" srcId="{D015211A-3139-42BD-9800-FB4074D14B22}" destId="{4855610C-1586-4BA1-9A4F-C1A32727684C}" srcOrd="1" destOrd="0" presId="urn:microsoft.com/office/officeart/2005/8/layout/hierarchy6"/>
    <dgm:cxn modelId="{9E1DD2BA-8992-46ED-AC4B-F5B756A3A117}" type="presParOf" srcId="{4855610C-1586-4BA1-9A4F-C1A32727684C}" destId="{30E9515F-F9D7-4AB3-8EDA-85B456CE5E67}" srcOrd="0" destOrd="0" presId="urn:microsoft.com/office/officeart/2005/8/layout/hierarchy6"/>
    <dgm:cxn modelId="{4A4D08B9-6EE1-4E9B-BFF4-273C1DACF698}" type="presParOf" srcId="{D015211A-3139-42BD-9800-FB4074D14B22}" destId="{7AC9432D-4752-4591-9BD0-34B4CD4FBAF3}" srcOrd="2" destOrd="0" presId="urn:microsoft.com/office/officeart/2005/8/layout/hierarchy6"/>
    <dgm:cxn modelId="{CCD06313-1FE9-4923-9DA3-420C3AF03BC1}" type="presParOf" srcId="{7AC9432D-4752-4591-9BD0-34B4CD4FBAF3}" destId="{3A905C82-3445-4E8B-A4A2-2E3D1B643B0B}" srcOrd="0" destOrd="0" presId="urn:microsoft.com/office/officeart/2005/8/layout/hierarchy6"/>
    <dgm:cxn modelId="{01C33AEA-71FA-4C02-91D9-2734370718FE}" type="presParOf" srcId="{7AC9432D-4752-4591-9BD0-34B4CD4FBAF3}" destId="{5126DAA7-A0F0-4EDA-BEDB-C5F5697568EC}" srcOrd="1" destOrd="0" presId="urn:microsoft.com/office/officeart/2005/8/layout/hierarchy6"/>
    <dgm:cxn modelId="{418AF145-E805-479E-8855-F6C71B2C81D2}" type="presParOf" srcId="{D015211A-3139-42BD-9800-FB4074D14B22}" destId="{F3B0C961-8F3B-4BB5-BD78-529D8F0695B1}" srcOrd="3" destOrd="0" presId="urn:microsoft.com/office/officeart/2005/8/layout/hierarchy6"/>
    <dgm:cxn modelId="{EA768B7C-17D0-4F7A-A572-C06590311951}" type="presParOf" srcId="{F3B0C961-8F3B-4BB5-BD78-529D8F0695B1}" destId="{54496B3C-30C8-4DF4-8661-BA522BB90269}" srcOrd="0" destOrd="0" presId="urn:microsoft.com/office/officeart/2005/8/layout/hierarchy6"/>
    <dgm:cxn modelId="{C7B7A73A-3597-40F2-AACF-41C2D398325B}" type="presParOf" srcId="{D015211A-3139-42BD-9800-FB4074D14B22}" destId="{CE98A864-25D2-4378-84D5-1667F0F242B6}" srcOrd="4" destOrd="0" presId="urn:microsoft.com/office/officeart/2005/8/layout/hierarchy6"/>
    <dgm:cxn modelId="{3F6C5D3D-1127-4212-B98E-9662FD216BE0}" type="presParOf" srcId="{CE98A864-25D2-4378-84D5-1667F0F242B6}" destId="{7C87397C-A78B-4EAA-85FD-F8855C287FDC}" srcOrd="0" destOrd="0" presId="urn:microsoft.com/office/officeart/2005/8/layout/hierarchy6"/>
    <dgm:cxn modelId="{C7443C8D-FB5A-408B-A106-C9483E4903D2}" type="presParOf" srcId="{CE98A864-25D2-4378-84D5-1667F0F242B6}" destId="{38322E66-CB4D-4566-9996-208325BFC8C5}"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181C9-4763-4271-9C08-AE09A7EB9DBA}">
      <dsp:nvSpPr>
        <dsp:cNvPr id="0" name=""/>
        <dsp:cNvSpPr/>
      </dsp:nvSpPr>
      <dsp:spPr>
        <a:xfrm>
          <a:off x="2207855" y="1421601"/>
          <a:ext cx="477146" cy="91440"/>
        </a:xfrm>
        <a:custGeom>
          <a:avLst/>
          <a:gdLst/>
          <a:ahLst/>
          <a:cxnLst/>
          <a:rect l="0" t="0" r="0" b="0"/>
          <a:pathLst>
            <a:path>
              <a:moveTo>
                <a:pt x="0" y="45720"/>
              </a:moveTo>
              <a:lnTo>
                <a:pt x="477146" y="45720"/>
              </a:lnTo>
            </a:path>
          </a:pathLst>
        </a:custGeom>
        <a:noFill/>
        <a:ln w="6350" cap="flat" cmpd="sng" algn="ctr">
          <a:solidFill>
            <a:schemeClr val="accent3">
              <a:shade val="90000"/>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433735" y="1464782"/>
        <a:ext cx="25387" cy="5077"/>
      </dsp:txXfrm>
    </dsp:sp>
    <dsp:sp modelId="{85AEE83C-0783-4D62-AD2B-98FCB269A104}">
      <dsp:nvSpPr>
        <dsp:cNvPr id="0" name=""/>
        <dsp:cNvSpPr/>
      </dsp:nvSpPr>
      <dsp:spPr>
        <a:xfrm>
          <a:off x="2060" y="805042"/>
          <a:ext cx="2207594" cy="1324556"/>
        </a:xfrm>
        <a:prstGeom prst="rect">
          <a:avLst/>
        </a:prstGeom>
        <a:solidFill>
          <a:schemeClr val="accent3">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a:t>1. Data Collection</a:t>
          </a:r>
        </a:p>
      </dsp:txBody>
      <dsp:txXfrm>
        <a:off x="2060" y="805042"/>
        <a:ext cx="2207594" cy="1324556"/>
      </dsp:txXfrm>
    </dsp:sp>
    <dsp:sp modelId="{FFC7CBDC-3740-4B7D-A602-3F06F1070DED}">
      <dsp:nvSpPr>
        <dsp:cNvPr id="0" name=""/>
        <dsp:cNvSpPr/>
      </dsp:nvSpPr>
      <dsp:spPr>
        <a:xfrm>
          <a:off x="4923196" y="1421601"/>
          <a:ext cx="477146" cy="91440"/>
        </a:xfrm>
        <a:custGeom>
          <a:avLst/>
          <a:gdLst/>
          <a:ahLst/>
          <a:cxnLst/>
          <a:rect l="0" t="0" r="0" b="0"/>
          <a:pathLst>
            <a:path>
              <a:moveTo>
                <a:pt x="0" y="45720"/>
              </a:moveTo>
              <a:lnTo>
                <a:pt x="477146" y="45720"/>
              </a:lnTo>
            </a:path>
          </a:pathLst>
        </a:custGeom>
        <a:noFill/>
        <a:ln w="6350" cap="flat" cmpd="sng" algn="ctr">
          <a:solidFill>
            <a:schemeClr val="accent3">
              <a:shade val="90000"/>
              <a:hueOff val="0"/>
              <a:satOff val="0"/>
              <a:lumOff val="384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149076" y="1464782"/>
        <a:ext cx="25387" cy="5077"/>
      </dsp:txXfrm>
    </dsp:sp>
    <dsp:sp modelId="{12B73214-1918-4AA2-B341-F66BD1A548E4}">
      <dsp:nvSpPr>
        <dsp:cNvPr id="0" name=""/>
        <dsp:cNvSpPr/>
      </dsp:nvSpPr>
      <dsp:spPr>
        <a:xfrm>
          <a:off x="2717402" y="805042"/>
          <a:ext cx="2207594" cy="1324556"/>
        </a:xfrm>
        <a:prstGeom prst="rect">
          <a:avLst/>
        </a:prstGeom>
        <a:solidFill>
          <a:schemeClr val="accent3">
            <a:alpha val="90000"/>
            <a:hueOff val="0"/>
            <a:satOff val="0"/>
            <a:lumOff val="0"/>
            <a:alphaOff val="-5714"/>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a:t>2. Labeling and Filtering</a:t>
          </a:r>
        </a:p>
      </dsp:txBody>
      <dsp:txXfrm>
        <a:off x="2717402" y="805042"/>
        <a:ext cx="2207594" cy="1324556"/>
      </dsp:txXfrm>
    </dsp:sp>
    <dsp:sp modelId="{1D2EBDB6-5324-4389-9516-D3A257C91B46}">
      <dsp:nvSpPr>
        <dsp:cNvPr id="0" name=""/>
        <dsp:cNvSpPr/>
      </dsp:nvSpPr>
      <dsp:spPr>
        <a:xfrm>
          <a:off x="7638537" y="1421601"/>
          <a:ext cx="477146" cy="91440"/>
        </a:xfrm>
        <a:custGeom>
          <a:avLst/>
          <a:gdLst/>
          <a:ahLst/>
          <a:cxnLst/>
          <a:rect l="0" t="0" r="0" b="0"/>
          <a:pathLst>
            <a:path>
              <a:moveTo>
                <a:pt x="0" y="45720"/>
              </a:moveTo>
              <a:lnTo>
                <a:pt x="477146" y="45720"/>
              </a:lnTo>
            </a:path>
          </a:pathLst>
        </a:custGeom>
        <a:noFill/>
        <a:ln w="6350" cap="flat" cmpd="sng" algn="ctr">
          <a:solidFill>
            <a:schemeClr val="accent3">
              <a:shade val="90000"/>
              <a:hueOff val="0"/>
              <a:satOff val="0"/>
              <a:lumOff val="769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864417" y="1464782"/>
        <a:ext cx="25387" cy="5077"/>
      </dsp:txXfrm>
    </dsp:sp>
    <dsp:sp modelId="{EC23351E-38AA-4DE9-BE17-4C523428D100}">
      <dsp:nvSpPr>
        <dsp:cNvPr id="0" name=""/>
        <dsp:cNvSpPr/>
      </dsp:nvSpPr>
      <dsp:spPr>
        <a:xfrm>
          <a:off x="5432743" y="805042"/>
          <a:ext cx="2207594" cy="1324556"/>
        </a:xfrm>
        <a:prstGeom prst="rect">
          <a:avLst/>
        </a:prstGeom>
        <a:solidFill>
          <a:schemeClr val="accent3">
            <a:alpha val="90000"/>
            <a:hueOff val="0"/>
            <a:satOff val="0"/>
            <a:lumOff val="0"/>
            <a:alphaOff val="-11429"/>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a:t>3. Feature Preparation</a:t>
          </a:r>
        </a:p>
      </dsp:txBody>
      <dsp:txXfrm>
        <a:off x="5432743" y="805042"/>
        <a:ext cx="2207594" cy="1324556"/>
      </dsp:txXfrm>
    </dsp:sp>
    <dsp:sp modelId="{29ACFB2C-2219-4F2B-A60E-6A174826BDF7}">
      <dsp:nvSpPr>
        <dsp:cNvPr id="0" name=""/>
        <dsp:cNvSpPr/>
      </dsp:nvSpPr>
      <dsp:spPr>
        <a:xfrm>
          <a:off x="1105858" y="2127799"/>
          <a:ext cx="8146023" cy="477146"/>
        </a:xfrm>
        <a:custGeom>
          <a:avLst/>
          <a:gdLst/>
          <a:ahLst/>
          <a:cxnLst/>
          <a:rect l="0" t="0" r="0" b="0"/>
          <a:pathLst>
            <a:path>
              <a:moveTo>
                <a:pt x="8146023" y="0"/>
              </a:moveTo>
              <a:lnTo>
                <a:pt x="8146023" y="255673"/>
              </a:lnTo>
              <a:lnTo>
                <a:pt x="0" y="255673"/>
              </a:lnTo>
              <a:lnTo>
                <a:pt x="0" y="477146"/>
              </a:lnTo>
            </a:path>
          </a:pathLst>
        </a:custGeom>
        <a:noFill/>
        <a:ln w="6350" cap="flat" cmpd="sng" algn="ctr">
          <a:solidFill>
            <a:schemeClr val="accent3">
              <a:shade val="90000"/>
              <a:hueOff val="0"/>
              <a:satOff val="0"/>
              <a:lumOff val="1154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74824" y="2363834"/>
        <a:ext cx="408091" cy="5077"/>
      </dsp:txXfrm>
    </dsp:sp>
    <dsp:sp modelId="{C237AB8C-9214-420C-9EC8-471603954259}">
      <dsp:nvSpPr>
        <dsp:cNvPr id="0" name=""/>
        <dsp:cNvSpPr/>
      </dsp:nvSpPr>
      <dsp:spPr>
        <a:xfrm>
          <a:off x="8148084" y="805042"/>
          <a:ext cx="2207594" cy="1324556"/>
        </a:xfrm>
        <a:prstGeom prst="rect">
          <a:avLst/>
        </a:prstGeom>
        <a:solidFill>
          <a:schemeClr val="accent3">
            <a:alpha val="90000"/>
            <a:hueOff val="0"/>
            <a:satOff val="0"/>
            <a:lumOff val="0"/>
            <a:alphaOff val="-1714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a:t>4. Development and Fine-tuning of Algorithms</a:t>
          </a:r>
        </a:p>
      </dsp:txBody>
      <dsp:txXfrm>
        <a:off x="8148084" y="805042"/>
        <a:ext cx="2207594" cy="1324556"/>
      </dsp:txXfrm>
    </dsp:sp>
    <dsp:sp modelId="{A75A99A7-BF0E-425A-9F55-D9E0450E7A18}">
      <dsp:nvSpPr>
        <dsp:cNvPr id="0" name=""/>
        <dsp:cNvSpPr/>
      </dsp:nvSpPr>
      <dsp:spPr>
        <a:xfrm>
          <a:off x="2207855" y="3253904"/>
          <a:ext cx="477146" cy="91440"/>
        </a:xfrm>
        <a:custGeom>
          <a:avLst/>
          <a:gdLst/>
          <a:ahLst/>
          <a:cxnLst/>
          <a:rect l="0" t="0" r="0" b="0"/>
          <a:pathLst>
            <a:path>
              <a:moveTo>
                <a:pt x="0" y="45720"/>
              </a:moveTo>
              <a:lnTo>
                <a:pt x="477146" y="45720"/>
              </a:lnTo>
            </a:path>
          </a:pathLst>
        </a:custGeom>
        <a:noFill/>
        <a:ln w="6350" cap="flat" cmpd="sng" algn="ctr">
          <a:solidFill>
            <a:schemeClr val="accent3">
              <a:shade val="90000"/>
              <a:hueOff val="0"/>
              <a:satOff val="0"/>
              <a:lumOff val="1539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433735" y="3297085"/>
        <a:ext cx="25387" cy="5077"/>
      </dsp:txXfrm>
    </dsp:sp>
    <dsp:sp modelId="{D4E1CBA6-D7ED-40C0-A545-CEBE3B787EB4}">
      <dsp:nvSpPr>
        <dsp:cNvPr id="0" name=""/>
        <dsp:cNvSpPr/>
      </dsp:nvSpPr>
      <dsp:spPr>
        <a:xfrm>
          <a:off x="2060" y="2637346"/>
          <a:ext cx="2207594" cy="1324556"/>
        </a:xfrm>
        <a:prstGeom prst="rect">
          <a:avLst/>
        </a:prstGeom>
        <a:solidFill>
          <a:schemeClr val="accent3">
            <a:alpha val="90000"/>
            <a:hueOff val="0"/>
            <a:satOff val="0"/>
            <a:lumOff val="0"/>
            <a:alphaOff val="-2285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a:t>5. Training and Classification</a:t>
          </a:r>
        </a:p>
      </dsp:txBody>
      <dsp:txXfrm>
        <a:off x="2060" y="2637346"/>
        <a:ext cx="2207594" cy="1324556"/>
      </dsp:txXfrm>
    </dsp:sp>
    <dsp:sp modelId="{67DCCF87-BE4F-4F39-9F3A-0C7BD77C0564}">
      <dsp:nvSpPr>
        <dsp:cNvPr id="0" name=""/>
        <dsp:cNvSpPr/>
      </dsp:nvSpPr>
      <dsp:spPr>
        <a:xfrm>
          <a:off x="4923196" y="3253904"/>
          <a:ext cx="477146" cy="91440"/>
        </a:xfrm>
        <a:custGeom>
          <a:avLst/>
          <a:gdLst/>
          <a:ahLst/>
          <a:cxnLst/>
          <a:rect l="0" t="0" r="0" b="0"/>
          <a:pathLst>
            <a:path>
              <a:moveTo>
                <a:pt x="0" y="45720"/>
              </a:moveTo>
              <a:lnTo>
                <a:pt x="477146" y="45720"/>
              </a:lnTo>
            </a:path>
          </a:pathLst>
        </a:custGeom>
        <a:noFill/>
        <a:ln w="6350" cap="flat" cmpd="sng" algn="ctr">
          <a:solidFill>
            <a:schemeClr val="accent3">
              <a:shade val="90000"/>
              <a:hueOff val="0"/>
              <a:satOff val="0"/>
              <a:lumOff val="1924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149076" y="3297085"/>
        <a:ext cx="25387" cy="5077"/>
      </dsp:txXfrm>
    </dsp:sp>
    <dsp:sp modelId="{2515602F-20C8-4944-823E-61A97C479846}">
      <dsp:nvSpPr>
        <dsp:cNvPr id="0" name=""/>
        <dsp:cNvSpPr/>
      </dsp:nvSpPr>
      <dsp:spPr>
        <a:xfrm>
          <a:off x="2717402" y="2637346"/>
          <a:ext cx="2207594" cy="1324556"/>
        </a:xfrm>
        <a:prstGeom prst="rect">
          <a:avLst/>
        </a:prstGeom>
        <a:solidFill>
          <a:schemeClr val="accent3">
            <a:alpha val="90000"/>
            <a:hueOff val="0"/>
            <a:satOff val="0"/>
            <a:lumOff val="0"/>
            <a:alphaOff val="-28571"/>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a:t>6. Evaluation of Algorithms</a:t>
          </a:r>
        </a:p>
      </dsp:txBody>
      <dsp:txXfrm>
        <a:off x="2717402" y="2637346"/>
        <a:ext cx="2207594" cy="1324556"/>
      </dsp:txXfrm>
    </dsp:sp>
    <dsp:sp modelId="{1E2BCE91-6562-46B8-90F6-6793BED963A9}">
      <dsp:nvSpPr>
        <dsp:cNvPr id="0" name=""/>
        <dsp:cNvSpPr/>
      </dsp:nvSpPr>
      <dsp:spPr>
        <a:xfrm>
          <a:off x="7638537" y="3253904"/>
          <a:ext cx="477146" cy="91440"/>
        </a:xfrm>
        <a:custGeom>
          <a:avLst/>
          <a:gdLst/>
          <a:ahLst/>
          <a:cxnLst/>
          <a:rect l="0" t="0" r="0" b="0"/>
          <a:pathLst>
            <a:path>
              <a:moveTo>
                <a:pt x="0" y="45720"/>
              </a:moveTo>
              <a:lnTo>
                <a:pt x="477146" y="45720"/>
              </a:lnTo>
            </a:path>
          </a:pathLst>
        </a:custGeom>
        <a:noFill/>
        <a:ln w="6350" cap="flat" cmpd="sng" algn="ctr">
          <a:solidFill>
            <a:schemeClr val="accent3">
              <a:shade val="90000"/>
              <a:hueOff val="0"/>
              <a:satOff val="0"/>
              <a:lumOff val="2309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864417" y="3297085"/>
        <a:ext cx="25387" cy="5077"/>
      </dsp:txXfrm>
    </dsp:sp>
    <dsp:sp modelId="{AE531956-3F41-4F60-86DB-BC27A86229EB}">
      <dsp:nvSpPr>
        <dsp:cNvPr id="0" name=""/>
        <dsp:cNvSpPr/>
      </dsp:nvSpPr>
      <dsp:spPr>
        <a:xfrm>
          <a:off x="5432743" y="2637346"/>
          <a:ext cx="2207594" cy="1324556"/>
        </a:xfrm>
        <a:prstGeom prst="rect">
          <a:avLst/>
        </a:prstGeom>
        <a:solidFill>
          <a:schemeClr val="accent3">
            <a:alpha val="90000"/>
            <a:hueOff val="0"/>
            <a:satOff val="0"/>
            <a:lumOff val="0"/>
            <a:alphaOff val="-34286"/>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a:t>7. Comparison of Algorithms</a:t>
          </a:r>
        </a:p>
      </dsp:txBody>
      <dsp:txXfrm>
        <a:off x="5432743" y="2637346"/>
        <a:ext cx="2207594" cy="1324556"/>
      </dsp:txXfrm>
    </dsp:sp>
    <dsp:sp modelId="{58F7C644-265F-49B0-89E4-7036E5E48C8E}">
      <dsp:nvSpPr>
        <dsp:cNvPr id="0" name=""/>
        <dsp:cNvSpPr/>
      </dsp:nvSpPr>
      <dsp:spPr>
        <a:xfrm>
          <a:off x="8148084" y="2637346"/>
          <a:ext cx="2207594" cy="1324556"/>
        </a:xfrm>
        <a:prstGeom prst="rect">
          <a:avLst/>
        </a:prstGeom>
        <a:solidFill>
          <a:schemeClr val="accent3">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a:t>8. Conclusions</a:t>
          </a:r>
        </a:p>
      </dsp:txBody>
      <dsp:txXfrm>
        <a:off x="8148084" y="2637346"/>
        <a:ext cx="2207594" cy="13245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931D36-87E8-4347-AC0D-42DA46B629B4}">
      <dsp:nvSpPr>
        <dsp:cNvPr id="0" name=""/>
        <dsp:cNvSpPr/>
      </dsp:nvSpPr>
      <dsp:spPr>
        <a:xfrm>
          <a:off x="4585708" y="1472"/>
          <a:ext cx="1483401" cy="98893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Machine Learning</a:t>
          </a:r>
          <a:endParaRPr lang="en-US" sz="1700" kern="1200" dirty="0"/>
        </a:p>
      </dsp:txBody>
      <dsp:txXfrm>
        <a:off x="4614673" y="30437"/>
        <a:ext cx="1425471" cy="931004"/>
      </dsp:txXfrm>
    </dsp:sp>
    <dsp:sp modelId="{641269CB-489C-44ED-B395-3187A2C8F48A}">
      <dsp:nvSpPr>
        <dsp:cNvPr id="0" name=""/>
        <dsp:cNvSpPr/>
      </dsp:nvSpPr>
      <dsp:spPr>
        <a:xfrm>
          <a:off x="3398987" y="990406"/>
          <a:ext cx="1928421" cy="395573"/>
        </a:xfrm>
        <a:custGeom>
          <a:avLst/>
          <a:gdLst/>
          <a:ahLst/>
          <a:cxnLst/>
          <a:rect l="0" t="0" r="0" b="0"/>
          <a:pathLst>
            <a:path>
              <a:moveTo>
                <a:pt x="1928421" y="0"/>
              </a:moveTo>
              <a:lnTo>
                <a:pt x="1928421" y="197786"/>
              </a:lnTo>
              <a:lnTo>
                <a:pt x="0" y="197786"/>
              </a:lnTo>
              <a:lnTo>
                <a:pt x="0" y="395573"/>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7E7475-C65F-4DD9-AD0E-9638ABCA06F5}">
      <dsp:nvSpPr>
        <dsp:cNvPr id="0" name=""/>
        <dsp:cNvSpPr/>
      </dsp:nvSpPr>
      <dsp:spPr>
        <a:xfrm>
          <a:off x="2657287" y="1385979"/>
          <a:ext cx="1483401" cy="98893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Supervised</a:t>
          </a:r>
          <a:endParaRPr lang="en-US" sz="1700" kern="1200" dirty="0"/>
        </a:p>
      </dsp:txBody>
      <dsp:txXfrm>
        <a:off x="2686252" y="1414944"/>
        <a:ext cx="1425471" cy="931004"/>
      </dsp:txXfrm>
    </dsp:sp>
    <dsp:sp modelId="{F4B41BDF-BFE2-444C-8413-1C5AB6A0F6ED}">
      <dsp:nvSpPr>
        <dsp:cNvPr id="0" name=""/>
        <dsp:cNvSpPr/>
      </dsp:nvSpPr>
      <dsp:spPr>
        <a:xfrm>
          <a:off x="2434777" y="2374914"/>
          <a:ext cx="964210" cy="395573"/>
        </a:xfrm>
        <a:custGeom>
          <a:avLst/>
          <a:gdLst/>
          <a:ahLst/>
          <a:cxnLst/>
          <a:rect l="0" t="0" r="0" b="0"/>
          <a:pathLst>
            <a:path>
              <a:moveTo>
                <a:pt x="964210" y="0"/>
              </a:moveTo>
              <a:lnTo>
                <a:pt x="964210" y="197786"/>
              </a:lnTo>
              <a:lnTo>
                <a:pt x="0" y="197786"/>
              </a:lnTo>
              <a:lnTo>
                <a:pt x="0" y="395573"/>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607216-329F-4CD7-A044-C475CB225770}">
      <dsp:nvSpPr>
        <dsp:cNvPr id="0" name=""/>
        <dsp:cNvSpPr/>
      </dsp:nvSpPr>
      <dsp:spPr>
        <a:xfrm>
          <a:off x="1693076" y="2770487"/>
          <a:ext cx="1483401" cy="988934"/>
        </a:xfrm>
        <a:prstGeom prst="roundRect">
          <a:avLst>
            <a:gd name="adj" fmla="val 10000"/>
          </a:avLst>
        </a:prstGeom>
        <a:solidFill>
          <a:schemeClr val="accent1">
            <a:lumMod val="20000"/>
            <a:lumOff val="8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Classification</a:t>
          </a:r>
          <a:endParaRPr lang="en-US" sz="1700" kern="1200" dirty="0"/>
        </a:p>
      </dsp:txBody>
      <dsp:txXfrm>
        <a:off x="1722041" y="2799452"/>
        <a:ext cx="1425471" cy="931004"/>
      </dsp:txXfrm>
    </dsp:sp>
    <dsp:sp modelId="{A279D7C6-4D32-49FD-9F5E-A33180364C09}">
      <dsp:nvSpPr>
        <dsp:cNvPr id="0" name=""/>
        <dsp:cNvSpPr/>
      </dsp:nvSpPr>
      <dsp:spPr>
        <a:xfrm>
          <a:off x="3398987" y="2374914"/>
          <a:ext cx="964210" cy="395573"/>
        </a:xfrm>
        <a:custGeom>
          <a:avLst/>
          <a:gdLst/>
          <a:ahLst/>
          <a:cxnLst/>
          <a:rect l="0" t="0" r="0" b="0"/>
          <a:pathLst>
            <a:path>
              <a:moveTo>
                <a:pt x="0" y="0"/>
              </a:moveTo>
              <a:lnTo>
                <a:pt x="0" y="197786"/>
              </a:lnTo>
              <a:lnTo>
                <a:pt x="964210" y="197786"/>
              </a:lnTo>
              <a:lnTo>
                <a:pt x="964210" y="395573"/>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0E5211-0695-4779-AC5D-83A11478630C}">
      <dsp:nvSpPr>
        <dsp:cNvPr id="0" name=""/>
        <dsp:cNvSpPr/>
      </dsp:nvSpPr>
      <dsp:spPr>
        <a:xfrm>
          <a:off x="3621498" y="2770487"/>
          <a:ext cx="1483401" cy="98893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Regression</a:t>
          </a:r>
          <a:endParaRPr lang="en-US" sz="1700" kern="1200" dirty="0"/>
        </a:p>
      </dsp:txBody>
      <dsp:txXfrm>
        <a:off x="3650463" y="2799452"/>
        <a:ext cx="1425471" cy="931004"/>
      </dsp:txXfrm>
    </dsp:sp>
    <dsp:sp modelId="{A8F8C78E-AF1A-4AD0-89F0-8B1EA66778E9}">
      <dsp:nvSpPr>
        <dsp:cNvPr id="0" name=""/>
        <dsp:cNvSpPr/>
      </dsp:nvSpPr>
      <dsp:spPr>
        <a:xfrm>
          <a:off x="5281689" y="990406"/>
          <a:ext cx="91440" cy="395573"/>
        </a:xfrm>
        <a:custGeom>
          <a:avLst/>
          <a:gdLst/>
          <a:ahLst/>
          <a:cxnLst/>
          <a:rect l="0" t="0" r="0" b="0"/>
          <a:pathLst>
            <a:path>
              <a:moveTo>
                <a:pt x="45720" y="0"/>
              </a:moveTo>
              <a:lnTo>
                <a:pt x="45720" y="395573"/>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F05F48-E832-4373-BCA3-CE95908E0AC4}">
      <dsp:nvSpPr>
        <dsp:cNvPr id="0" name=""/>
        <dsp:cNvSpPr/>
      </dsp:nvSpPr>
      <dsp:spPr>
        <a:xfrm>
          <a:off x="4585708" y="1385979"/>
          <a:ext cx="1483401" cy="98893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Unsupervised</a:t>
          </a:r>
          <a:endParaRPr lang="en-US" sz="1700" kern="1200" dirty="0"/>
        </a:p>
      </dsp:txBody>
      <dsp:txXfrm>
        <a:off x="4614673" y="1414944"/>
        <a:ext cx="1425471" cy="931004"/>
      </dsp:txXfrm>
    </dsp:sp>
    <dsp:sp modelId="{7DD3FF68-F3B1-40F9-86C2-10B945CE0208}">
      <dsp:nvSpPr>
        <dsp:cNvPr id="0" name=""/>
        <dsp:cNvSpPr/>
      </dsp:nvSpPr>
      <dsp:spPr>
        <a:xfrm>
          <a:off x="5327409" y="990406"/>
          <a:ext cx="1928421" cy="395573"/>
        </a:xfrm>
        <a:custGeom>
          <a:avLst/>
          <a:gdLst/>
          <a:ahLst/>
          <a:cxnLst/>
          <a:rect l="0" t="0" r="0" b="0"/>
          <a:pathLst>
            <a:path>
              <a:moveTo>
                <a:pt x="0" y="0"/>
              </a:moveTo>
              <a:lnTo>
                <a:pt x="0" y="197786"/>
              </a:lnTo>
              <a:lnTo>
                <a:pt x="1928421" y="197786"/>
              </a:lnTo>
              <a:lnTo>
                <a:pt x="1928421" y="395573"/>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264957-8C59-40C4-A02A-4CCD4C23121A}">
      <dsp:nvSpPr>
        <dsp:cNvPr id="0" name=""/>
        <dsp:cNvSpPr/>
      </dsp:nvSpPr>
      <dsp:spPr>
        <a:xfrm>
          <a:off x="6514130" y="1385979"/>
          <a:ext cx="1483401" cy="98893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Reinforcement</a:t>
          </a:r>
          <a:endParaRPr lang="en-US" sz="1700" kern="1200" dirty="0"/>
        </a:p>
      </dsp:txBody>
      <dsp:txXfrm>
        <a:off x="6543095" y="1414944"/>
        <a:ext cx="1425471" cy="9310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D74E4B-97D3-46FB-8A0A-F9177503F5ED}">
      <dsp:nvSpPr>
        <dsp:cNvPr id="0" name=""/>
        <dsp:cNvSpPr/>
      </dsp:nvSpPr>
      <dsp:spPr>
        <a:xfrm>
          <a:off x="0" y="2452448"/>
          <a:ext cx="8108696" cy="804948"/>
        </a:xfrm>
        <a:prstGeom prst="rect">
          <a:avLst/>
        </a:prstGeom>
        <a:solidFill>
          <a:schemeClr val="accent3">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Presentation (HTML,CSS,PHP)</a:t>
          </a:r>
          <a:endParaRPr lang="en-US" sz="1500" kern="1200" dirty="0"/>
        </a:p>
      </dsp:txBody>
      <dsp:txXfrm>
        <a:off x="0" y="2452448"/>
        <a:ext cx="8108696" cy="434672"/>
      </dsp:txXfrm>
    </dsp:sp>
    <dsp:sp modelId="{37DB50D3-A82A-4617-AA78-8B6EFCE9F132}">
      <dsp:nvSpPr>
        <dsp:cNvPr id="0" name=""/>
        <dsp:cNvSpPr/>
      </dsp:nvSpPr>
      <dsp:spPr>
        <a:xfrm>
          <a:off x="3959" y="2871021"/>
          <a:ext cx="2700259" cy="370276"/>
        </a:xfrm>
        <a:prstGeom prst="rect">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kern="1200" dirty="0" smtClean="0"/>
            <a:t>Parses Model Output</a:t>
          </a:r>
          <a:endParaRPr lang="en-US" sz="1200" kern="1200" dirty="0"/>
        </a:p>
      </dsp:txBody>
      <dsp:txXfrm>
        <a:off x="3959" y="2871021"/>
        <a:ext cx="2700259" cy="370276"/>
      </dsp:txXfrm>
    </dsp:sp>
    <dsp:sp modelId="{D64B15CD-ED5A-4898-AED7-0EB2BC12A00B}">
      <dsp:nvSpPr>
        <dsp:cNvPr id="0" name=""/>
        <dsp:cNvSpPr/>
      </dsp:nvSpPr>
      <dsp:spPr>
        <a:xfrm>
          <a:off x="2704218" y="2871021"/>
          <a:ext cx="2700259" cy="370276"/>
        </a:xfrm>
        <a:prstGeom prst="rect">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kern="1200" dirty="0" smtClean="0"/>
            <a:t>Parses User Input</a:t>
          </a:r>
          <a:endParaRPr lang="en-US" sz="1200" kern="1200" dirty="0"/>
        </a:p>
      </dsp:txBody>
      <dsp:txXfrm>
        <a:off x="2704218" y="2871021"/>
        <a:ext cx="2700259" cy="370276"/>
      </dsp:txXfrm>
    </dsp:sp>
    <dsp:sp modelId="{91E0D046-98B1-4612-BC07-682A790B7C87}">
      <dsp:nvSpPr>
        <dsp:cNvPr id="0" name=""/>
        <dsp:cNvSpPr/>
      </dsp:nvSpPr>
      <dsp:spPr>
        <a:xfrm>
          <a:off x="5404477" y="2871021"/>
          <a:ext cx="2700259" cy="370276"/>
        </a:xfrm>
        <a:prstGeom prst="rect">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kern="1200" dirty="0" smtClean="0"/>
            <a:t>Presents Results</a:t>
          </a:r>
          <a:endParaRPr lang="en-US" sz="1200" kern="1200" dirty="0"/>
        </a:p>
      </dsp:txBody>
      <dsp:txXfrm>
        <a:off x="5404477" y="2871021"/>
        <a:ext cx="2700259" cy="370276"/>
      </dsp:txXfrm>
    </dsp:sp>
    <dsp:sp modelId="{404DB92C-6E38-400F-B4C1-CF064C96805D}">
      <dsp:nvSpPr>
        <dsp:cNvPr id="0" name=""/>
        <dsp:cNvSpPr/>
      </dsp:nvSpPr>
      <dsp:spPr>
        <a:xfrm rot="10800000">
          <a:off x="0" y="1226512"/>
          <a:ext cx="8108696" cy="1238010"/>
        </a:xfrm>
        <a:prstGeom prst="upArrowCallout">
          <a:avLst/>
        </a:prstGeom>
        <a:solidFill>
          <a:schemeClr val="accent3">
            <a:shade val="50000"/>
            <a:hueOff val="0"/>
            <a:satOff val="0"/>
            <a:lumOff val="239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Machine Learning Models  (SCIKIT- LEARN PYTHON)</a:t>
          </a:r>
          <a:endParaRPr lang="en-US" sz="1500" kern="1200" dirty="0"/>
        </a:p>
      </dsp:txBody>
      <dsp:txXfrm rot="-10800000">
        <a:off x="0" y="1226512"/>
        <a:ext cx="8108696" cy="434541"/>
      </dsp:txXfrm>
    </dsp:sp>
    <dsp:sp modelId="{9680534E-A157-4F46-BF6E-C82336736696}">
      <dsp:nvSpPr>
        <dsp:cNvPr id="0" name=""/>
        <dsp:cNvSpPr/>
      </dsp:nvSpPr>
      <dsp:spPr>
        <a:xfrm>
          <a:off x="3959" y="1661054"/>
          <a:ext cx="2700259" cy="370165"/>
        </a:xfrm>
        <a:prstGeom prst="rect">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kern="1200" dirty="0" smtClean="0"/>
            <a:t>Parses Training Datasets</a:t>
          </a:r>
          <a:endParaRPr lang="en-US" sz="1200" kern="1200" dirty="0"/>
        </a:p>
      </dsp:txBody>
      <dsp:txXfrm>
        <a:off x="3959" y="1661054"/>
        <a:ext cx="2700259" cy="370165"/>
      </dsp:txXfrm>
    </dsp:sp>
    <dsp:sp modelId="{4DE24C60-88A8-4826-B355-2A1D0705064E}">
      <dsp:nvSpPr>
        <dsp:cNvPr id="0" name=""/>
        <dsp:cNvSpPr/>
      </dsp:nvSpPr>
      <dsp:spPr>
        <a:xfrm>
          <a:off x="2704218" y="1661054"/>
          <a:ext cx="2700259" cy="370165"/>
        </a:xfrm>
        <a:prstGeom prst="rect">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kern="1200" dirty="0" smtClean="0"/>
            <a:t>Trains/Tests Classifiers</a:t>
          </a:r>
          <a:endParaRPr lang="en-US" sz="1200" kern="1200" dirty="0"/>
        </a:p>
      </dsp:txBody>
      <dsp:txXfrm>
        <a:off x="2704218" y="1661054"/>
        <a:ext cx="2700259" cy="370165"/>
      </dsp:txXfrm>
    </dsp:sp>
    <dsp:sp modelId="{9400FE79-413A-40C2-8F62-2E03FEA91110}">
      <dsp:nvSpPr>
        <dsp:cNvPr id="0" name=""/>
        <dsp:cNvSpPr/>
      </dsp:nvSpPr>
      <dsp:spPr>
        <a:xfrm>
          <a:off x="5404477" y="1661054"/>
          <a:ext cx="2700259" cy="370165"/>
        </a:xfrm>
        <a:prstGeom prst="rect">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kern="1200" dirty="0" smtClean="0"/>
            <a:t>Exports Metrics and Feature Importance</a:t>
          </a:r>
          <a:endParaRPr lang="en-US" sz="1200" kern="1200" dirty="0"/>
        </a:p>
      </dsp:txBody>
      <dsp:txXfrm>
        <a:off x="5404477" y="1661054"/>
        <a:ext cx="2700259" cy="370165"/>
      </dsp:txXfrm>
    </dsp:sp>
    <dsp:sp modelId="{468208DA-D846-436C-A535-E2DEFCED1CE4}">
      <dsp:nvSpPr>
        <dsp:cNvPr id="0" name=""/>
        <dsp:cNvSpPr/>
      </dsp:nvSpPr>
      <dsp:spPr>
        <a:xfrm rot="10800000">
          <a:off x="0" y="0"/>
          <a:ext cx="8108696" cy="1238010"/>
        </a:xfrm>
        <a:prstGeom prst="upArrowCallout">
          <a:avLst/>
        </a:prstGeom>
        <a:solidFill>
          <a:schemeClr val="accent3">
            <a:shade val="50000"/>
            <a:hueOff val="0"/>
            <a:satOff val="0"/>
            <a:lumOff val="239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Feature Manager (JAVA)</a:t>
          </a:r>
          <a:endParaRPr lang="en-US" sz="1500" kern="1200" dirty="0"/>
        </a:p>
      </dsp:txBody>
      <dsp:txXfrm rot="-10800000">
        <a:off x="0" y="0"/>
        <a:ext cx="8108696" cy="434541"/>
      </dsp:txXfrm>
    </dsp:sp>
    <dsp:sp modelId="{561866B6-4B22-460A-9BDA-96C9FE79FFB6}">
      <dsp:nvSpPr>
        <dsp:cNvPr id="0" name=""/>
        <dsp:cNvSpPr/>
      </dsp:nvSpPr>
      <dsp:spPr>
        <a:xfrm>
          <a:off x="0" y="435117"/>
          <a:ext cx="4054347" cy="370165"/>
        </a:xfrm>
        <a:prstGeom prst="rect">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kern="1200" dirty="0" smtClean="0"/>
            <a:t>Parses Raw Data</a:t>
          </a:r>
          <a:endParaRPr lang="en-US" sz="1200" kern="1200" dirty="0"/>
        </a:p>
      </dsp:txBody>
      <dsp:txXfrm>
        <a:off x="0" y="435117"/>
        <a:ext cx="4054347" cy="370165"/>
      </dsp:txXfrm>
    </dsp:sp>
    <dsp:sp modelId="{A06073D5-F438-4ECF-8F00-577969CBA03F}">
      <dsp:nvSpPr>
        <dsp:cNvPr id="0" name=""/>
        <dsp:cNvSpPr/>
      </dsp:nvSpPr>
      <dsp:spPr>
        <a:xfrm>
          <a:off x="4054348" y="435117"/>
          <a:ext cx="4054347" cy="370165"/>
        </a:xfrm>
        <a:prstGeom prst="rect">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kern="1200" dirty="0" smtClean="0"/>
            <a:t>Exports Training Features</a:t>
          </a:r>
          <a:endParaRPr lang="en-US" sz="1200" kern="1200" dirty="0"/>
        </a:p>
      </dsp:txBody>
      <dsp:txXfrm>
        <a:off x="4054348" y="435117"/>
        <a:ext cx="4054347" cy="3701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32F938-9D90-4A54-8DFD-025FB5D78D43}">
      <dsp:nvSpPr>
        <dsp:cNvPr id="0" name=""/>
        <dsp:cNvSpPr/>
      </dsp:nvSpPr>
      <dsp:spPr>
        <a:xfrm>
          <a:off x="576873" y="76523"/>
          <a:ext cx="1518704" cy="527425"/>
        </a:xfrm>
        <a:prstGeom prst="ellipse">
          <a:avLst/>
        </a:prstGeom>
        <a:solidFill>
          <a:schemeClr val="dk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47E046-AF83-49E6-8276-98B784AF137E}">
      <dsp:nvSpPr>
        <dsp:cNvPr id="0" name=""/>
        <dsp:cNvSpPr/>
      </dsp:nvSpPr>
      <dsp:spPr>
        <a:xfrm>
          <a:off x="1191418" y="1368010"/>
          <a:ext cx="294322" cy="188366"/>
        </a:xfrm>
        <a:prstGeom prst="downArrow">
          <a:avLst/>
        </a:prstGeom>
        <a:solidFill>
          <a:schemeClr val="dk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1DA8D3-BFB9-41BF-AAD5-5513088284F6}">
      <dsp:nvSpPr>
        <dsp:cNvPr id="0" name=""/>
        <dsp:cNvSpPr/>
      </dsp:nvSpPr>
      <dsp:spPr>
        <a:xfrm>
          <a:off x="632206" y="1518704"/>
          <a:ext cx="1412748" cy="353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Raw Data</a:t>
          </a:r>
          <a:endParaRPr lang="en-US" sz="1200" kern="1200" dirty="0"/>
        </a:p>
      </dsp:txBody>
      <dsp:txXfrm>
        <a:off x="632206" y="1518704"/>
        <a:ext cx="1412748" cy="353187"/>
      </dsp:txXfrm>
    </dsp:sp>
    <dsp:sp modelId="{A81B13E9-F499-4C7D-B6C6-FC816E0349E0}">
      <dsp:nvSpPr>
        <dsp:cNvPr id="0" name=""/>
        <dsp:cNvSpPr/>
      </dsp:nvSpPr>
      <dsp:spPr>
        <a:xfrm>
          <a:off x="808799" y="105956"/>
          <a:ext cx="824103" cy="824103"/>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Data Collection</a:t>
          </a:r>
          <a:endParaRPr lang="en-US" sz="1000" kern="1200" dirty="0"/>
        </a:p>
      </dsp:txBody>
      <dsp:txXfrm>
        <a:off x="929486" y="226643"/>
        <a:ext cx="582729" cy="582729"/>
      </dsp:txXfrm>
    </dsp:sp>
    <dsp:sp modelId="{C9DB6F56-3B59-491B-87B2-D5C86F5E3A99}">
      <dsp:nvSpPr>
        <dsp:cNvPr id="0" name=""/>
        <dsp:cNvSpPr/>
      </dsp:nvSpPr>
      <dsp:spPr>
        <a:xfrm>
          <a:off x="514477" y="11772"/>
          <a:ext cx="1648206" cy="1318564"/>
        </a:xfrm>
        <a:prstGeom prst="funnel">
          <a:avLst/>
        </a:prstGeom>
        <a:solidFill>
          <a:schemeClr val="dk1">
            <a:alpha val="4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87397C-A78B-4EAA-85FD-F8855C287FDC}">
      <dsp:nvSpPr>
        <dsp:cNvPr id="0" name=""/>
        <dsp:cNvSpPr/>
      </dsp:nvSpPr>
      <dsp:spPr>
        <a:xfrm>
          <a:off x="0" y="2657170"/>
          <a:ext cx="8851392" cy="981951"/>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a:t>Training - Offset - Labeling WIndows</a:t>
          </a:r>
        </a:p>
      </dsp:txBody>
      <dsp:txXfrm>
        <a:off x="0" y="2657170"/>
        <a:ext cx="2655417" cy="981951"/>
      </dsp:txXfrm>
    </dsp:sp>
    <dsp:sp modelId="{3A905C82-3445-4E8B-A4A2-2E3D1B643B0B}">
      <dsp:nvSpPr>
        <dsp:cNvPr id="0" name=""/>
        <dsp:cNvSpPr/>
      </dsp:nvSpPr>
      <dsp:spPr>
        <a:xfrm>
          <a:off x="0" y="1511560"/>
          <a:ext cx="8851392" cy="981951"/>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a:t>Labeling Percentage</a:t>
          </a:r>
        </a:p>
      </dsp:txBody>
      <dsp:txXfrm>
        <a:off x="0" y="1511560"/>
        <a:ext cx="2655417" cy="981951"/>
      </dsp:txXfrm>
    </dsp:sp>
    <dsp:sp modelId="{DAB17607-D47E-4798-8152-A9046BC8DF94}">
      <dsp:nvSpPr>
        <dsp:cNvPr id="0" name=""/>
        <dsp:cNvSpPr/>
      </dsp:nvSpPr>
      <dsp:spPr>
        <a:xfrm>
          <a:off x="0" y="365950"/>
          <a:ext cx="8851392" cy="981951"/>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a:t> </a:t>
          </a:r>
        </a:p>
      </dsp:txBody>
      <dsp:txXfrm>
        <a:off x="0" y="365950"/>
        <a:ext cx="2655417" cy="981951"/>
      </dsp:txXfrm>
    </dsp:sp>
    <dsp:sp modelId="{91DFDE27-346C-43FC-B0F3-7BACE182048F}">
      <dsp:nvSpPr>
        <dsp:cNvPr id="0" name=""/>
        <dsp:cNvSpPr/>
      </dsp:nvSpPr>
      <dsp:spPr>
        <a:xfrm>
          <a:off x="5051171" y="447779"/>
          <a:ext cx="1227439" cy="81829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Evaluation Methodology</a:t>
          </a:r>
        </a:p>
      </dsp:txBody>
      <dsp:txXfrm>
        <a:off x="5075138" y="471746"/>
        <a:ext cx="1179505" cy="770358"/>
      </dsp:txXfrm>
    </dsp:sp>
    <dsp:sp modelId="{737957FB-562C-429F-8D8D-C83A5633B85A}">
      <dsp:nvSpPr>
        <dsp:cNvPr id="0" name=""/>
        <dsp:cNvSpPr/>
      </dsp:nvSpPr>
      <dsp:spPr>
        <a:xfrm>
          <a:off x="4069220" y="1266072"/>
          <a:ext cx="1595670" cy="327317"/>
        </a:xfrm>
        <a:custGeom>
          <a:avLst/>
          <a:gdLst/>
          <a:ahLst/>
          <a:cxnLst/>
          <a:rect l="0" t="0" r="0" b="0"/>
          <a:pathLst>
            <a:path>
              <a:moveTo>
                <a:pt x="1595670" y="0"/>
              </a:moveTo>
              <a:lnTo>
                <a:pt x="1595670" y="163658"/>
              </a:lnTo>
              <a:lnTo>
                <a:pt x="0" y="163658"/>
              </a:lnTo>
              <a:lnTo>
                <a:pt x="0" y="327317"/>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E0BF69-C94E-4E14-A8A7-17FDE2248282}">
      <dsp:nvSpPr>
        <dsp:cNvPr id="0" name=""/>
        <dsp:cNvSpPr/>
      </dsp:nvSpPr>
      <dsp:spPr>
        <a:xfrm>
          <a:off x="3455500" y="1593389"/>
          <a:ext cx="1227439" cy="81829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Strict - 2.5%</a:t>
          </a:r>
        </a:p>
      </dsp:txBody>
      <dsp:txXfrm>
        <a:off x="3479467" y="1617356"/>
        <a:ext cx="1179505" cy="770358"/>
      </dsp:txXfrm>
    </dsp:sp>
    <dsp:sp modelId="{16115ADF-53F6-4E23-A6DF-E6C34CC7125B}">
      <dsp:nvSpPr>
        <dsp:cNvPr id="0" name=""/>
        <dsp:cNvSpPr/>
      </dsp:nvSpPr>
      <dsp:spPr>
        <a:xfrm>
          <a:off x="3271384" y="2411682"/>
          <a:ext cx="797835" cy="327317"/>
        </a:xfrm>
        <a:custGeom>
          <a:avLst/>
          <a:gdLst/>
          <a:ahLst/>
          <a:cxnLst/>
          <a:rect l="0" t="0" r="0" b="0"/>
          <a:pathLst>
            <a:path>
              <a:moveTo>
                <a:pt x="797835" y="0"/>
              </a:moveTo>
              <a:lnTo>
                <a:pt x="797835" y="163658"/>
              </a:lnTo>
              <a:lnTo>
                <a:pt x="0" y="163658"/>
              </a:lnTo>
              <a:lnTo>
                <a:pt x="0" y="327317"/>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0FBBDE6-BF70-4D4D-A35F-96A8FB3E8BA7}">
      <dsp:nvSpPr>
        <dsp:cNvPr id="0" name=""/>
        <dsp:cNvSpPr/>
      </dsp:nvSpPr>
      <dsp:spPr>
        <a:xfrm>
          <a:off x="2657665" y="2738999"/>
          <a:ext cx="1227439" cy="81829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Small Windows</a:t>
          </a:r>
        </a:p>
      </dsp:txBody>
      <dsp:txXfrm>
        <a:off x="2681632" y="2762966"/>
        <a:ext cx="1179505" cy="770358"/>
      </dsp:txXfrm>
    </dsp:sp>
    <dsp:sp modelId="{1F98DD1A-DD66-4D33-8AC2-EC81A40E0E42}">
      <dsp:nvSpPr>
        <dsp:cNvPr id="0" name=""/>
        <dsp:cNvSpPr/>
      </dsp:nvSpPr>
      <dsp:spPr>
        <a:xfrm>
          <a:off x="4069220" y="2411682"/>
          <a:ext cx="797835" cy="327317"/>
        </a:xfrm>
        <a:custGeom>
          <a:avLst/>
          <a:gdLst/>
          <a:ahLst/>
          <a:cxnLst/>
          <a:rect l="0" t="0" r="0" b="0"/>
          <a:pathLst>
            <a:path>
              <a:moveTo>
                <a:pt x="0" y="0"/>
              </a:moveTo>
              <a:lnTo>
                <a:pt x="0" y="163658"/>
              </a:lnTo>
              <a:lnTo>
                <a:pt x="797835" y="163658"/>
              </a:lnTo>
              <a:lnTo>
                <a:pt x="797835" y="327317"/>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14DF391-83CA-47EE-B3E6-B7C3D72CD474}">
      <dsp:nvSpPr>
        <dsp:cNvPr id="0" name=""/>
        <dsp:cNvSpPr/>
      </dsp:nvSpPr>
      <dsp:spPr>
        <a:xfrm>
          <a:off x="4253335" y="2738999"/>
          <a:ext cx="1227439" cy="81829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Large Windows</a:t>
          </a:r>
        </a:p>
      </dsp:txBody>
      <dsp:txXfrm>
        <a:off x="4277302" y="2762966"/>
        <a:ext cx="1179505" cy="770358"/>
      </dsp:txXfrm>
    </dsp:sp>
    <dsp:sp modelId="{50979972-57AA-4DEB-AE9F-6876F5041708}">
      <dsp:nvSpPr>
        <dsp:cNvPr id="0" name=""/>
        <dsp:cNvSpPr/>
      </dsp:nvSpPr>
      <dsp:spPr>
        <a:xfrm>
          <a:off x="5664890" y="1266072"/>
          <a:ext cx="1595670" cy="327317"/>
        </a:xfrm>
        <a:custGeom>
          <a:avLst/>
          <a:gdLst/>
          <a:ahLst/>
          <a:cxnLst/>
          <a:rect l="0" t="0" r="0" b="0"/>
          <a:pathLst>
            <a:path>
              <a:moveTo>
                <a:pt x="0" y="0"/>
              </a:moveTo>
              <a:lnTo>
                <a:pt x="0" y="163658"/>
              </a:lnTo>
              <a:lnTo>
                <a:pt x="1595670" y="163658"/>
              </a:lnTo>
              <a:lnTo>
                <a:pt x="1595670" y="327317"/>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2FC28D-8779-4297-AFBB-B97A3DDDD74A}">
      <dsp:nvSpPr>
        <dsp:cNvPr id="0" name=""/>
        <dsp:cNvSpPr/>
      </dsp:nvSpPr>
      <dsp:spPr>
        <a:xfrm>
          <a:off x="6646842" y="1593389"/>
          <a:ext cx="1227439" cy="81829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Soft - 5%</a:t>
          </a:r>
        </a:p>
      </dsp:txBody>
      <dsp:txXfrm>
        <a:off x="6670809" y="1617356"/>
        <a:ext cx="1179505" cy="770358"/>
      </dsp:txXfrm>
    </dsp:sp>
    <dsp:sp modelId="{93714A0C-862B-4912-A4D2-EA18206CC989}">
      <dsp:nvSpPr>
        <dsp:cNvPr id="0" name=""/>
        <dsp:cNvSpPr/>
      </dsp:nvSpPr>
      <dsp:spPr>
        <a:xfrm>
          <a:off x="6462726" y="2411682"/>
          <a:ext cx="797835" cy="327317"/>
        </a:xfrm>
        <a:custGeom>
          <a:avLst/>
          <a:gdLst/>
          <a:ahLst/>
          <a:cxnLst/>
          <a:rect l="0" t="0" r="0" b="0"/>
          <a:pathLst>
            <a:path>
              <a:moveTo>
                <a:pt x="797835" y="0"/>
              </a:moveTo>
              <a:lnTo>
                <a:pt x="797835" y="163658"/>
              </a:lnTo>
              <a:lnTo>
                <a:pt x="0" y="163658"/>
              </a:lnTo>
              <a:lnTo>
                <a:pt x="0" y="327317"/>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A721EA-738A-4D54-8741-D550F4A2F840}">
      <dsp:nvSpPr>
        <dsp:cNvPr id="0" name=""/>
        <dsp:cNvSpPr/>
      </dsp:nvSpPr>
      <dsp:spPr>
        <a:xfrm>
          <a:off x="5849006" y="2738999"/>
          <a:ext cx="1227439" cy="81829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Small Windows</a:t>
          </a:r>
        </a:p>
      </dsp:txBody>
      <dsp:txXfrm>
        <a:off x="5872973" y="2762966"/>
        <a:ext cx="1179505" cy="770358"/>
      </dsp:txXfrm>
    </dsp:sp>
    <dsp:sp modelId="{AC557E3E-BE1B-4FD3-BAE1-07669E861E12}">
      <dsp:nvSpPr>
        <dsp:cNvPr id="0" name=""/>
        <dsp:cNvSpPr/>
      </dsp:nvSpPr>
      <dsp:spPr>
        <a:xfrm>
          <a:off x="7260561" y="2411682"/>
          <a:ext cx="797835" cy="327317"/>
        </a:xfrm>
        <a:custGeom>
          <a:avLst/>
          <a:gdLst/>
          <a:ahLst/>
          <a:cxnLst/>
          <a:rect l="0" t="0" r="0" b="0"/>
          <a:pathLst>
            <a:path>
              <a:moveTo>
                <a:pt x="0" y="0"/>
              </a:moveTo>
              <a:lnTo>
                <a:pt x="0" y="163658"/>
              </a:lnTo>
              <a:lnTo>
                <a:pt x="797835" y="163658"/>
              </a:lnTo>
              <a:lnTo>
                <a:pt x="797835" y="327317"/>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729E28-5E54-48F9-8B7E-AE355234E060}">
      <dsp:nvSpPr>
        <dsp:cNvPr id="0" name=""/>
        <dsp:cNvSpPr/>
      </dsp:nvSpPr>
      <dsp:spPr>
        <a:xfrm>
          <a:off x="7444677" y="2738999"/>
          <a:ext cx="1227439" cy="81829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Large Windows</a:t>
          </a:r>
        </a:p>
      </dsp:txBody>
      <dsp:txXfrm>
        <a:off x="7468644" y="2762966"/>
        <a:ext cx="1179505" cy="770358"/>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5.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5A3AE3-5EA9-4C24-9831-6EAC00DC7DC5}" type="datetimeFigureOut">
              <a:rPr lang="en-US" smtClean="0"/>
              <a:t>21-May-17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02BE22-21A2-4368-82B5-28DCB9C79497}" type="slidenum">
              <a:rPr lang="en-US" smtClean="0"/>
              <a:t>‹#›</a:t>
            </a:fld>
            <a:endParaRPr lang="en-US"/>
          </a:p>
        </p:txBody>
      </p:sp>
    </p:spTree>
    <p:extLst>
      <p:ext uri="{BB962C8B-B14F-4D97-AF65-F5344CB8AC3E}">
        <p14:creationId xmlns:p14="http://schemas.microsoft.com/office/powerpoint/2010/main" val="3753719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AUC: Fails in strict labeling datasets – succeeds in soft labeling datasets (Baseline)</a:t>
            </a:r>
            <a:r>
              <a:rPr lang="en-US" baseline="0" dirty="0" smtClean="0"/>
              <a:t> -&gt; expected due to window sensitivity</a:t>
            </a:r>
            <a:endParaRPr lang="en-US" dirty="0" smtClean="0"/>
          </a:p>
        </p:txBody>
      </p:sp>
      <p:sp>
        <p:nvSpPr>
          <p:cNvPr id="4" name="Slide Number Placeholder 3"/>
          <p:cNvSpPr>
            <a:spLocks noGrp="1"/>
          </p:cNvSpPr>
          <p:nvPr>
            <p:ph type="sldNum" sz="quarter" idx="10"/>
          </p:nvPr>
        </p:nvSpPr>
        <p:spPr/>
        <p:txBody>
          <a:bodyPr/>
          <a:lstStyle/>
          <a:p>
            <a:fld id="{6D02BE22-21A2-4368-82B5-28DCB9C79497}" type="slidenum">
              <a:rPr lang="en-US" smtClean="0"/>
              <a:t>36</a:t>
            </a:fld>
            <a:endParaRPr lang="en-US"/>
          </a:p>
        </p:txBody>
      </p:sp>
    </p:spTree>
    <p:extLst>
      <p:ext uri="{BB962C8B-B14F-4D97-AF65-F5344CB8AC3E}">
        <p14:creationId xmlns:p14="http://schemas.microsoft.com/office/powerpoint/2010/main" val="4106110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first hybrid algorithms produced using Decision Trees where based on methodologies that integrate random characteristics and/or random subsets of data. Those ensemble algorithms where Extra Trees, Random Forest and Bagging Decision Tree. Each algorithm integrates randomness to its methodology to different extent. </a:t>
            </a:r>
          </a:p>
          <a:p>
            <a:endParaRPr lang="en-US" dirty="0"/>
          </a:p>
        </p:txBody>
      </p:sp>
      <p:sp>
        <p:nvSpPr>
          <p:cNvPr id="4" name="Slide Number Placeholder 3"/>
          <p:cNvSpPr>
            <a:spLocks noGrp="1"/>
          </p:cNvSpPr>
          <p:nvPr>
            <p:ph type="sldNum" sz="quarter" idx="10"/>
          </p:nvPr>
        </p:nvSpPr>
        <p:spPr/>
        <p:txBody>
          <a:bodyPr/>
          <a:lstStyle/>
          <a:p>
            <a:fld id="{6D02BE22-21A2-4368-82B5-28DCB9C79497}" type="slidenum">
              <a:rPr lang="en-US" smtClean="0"/>
              <a:t>47</a:t>
            </a:fld>
            <a:endParaRPr lang="en-US"/>
          </a:p>
        </p:txBody>
      </p:sp>
    </p:spTree>
    <p:extLst>
      <p:ext uri="{BB962C8B-B14F-4D97-AF65-F5344CB8AC3E}">
        <p14:creationId xmlns:p14="http://schemas.microsoft.com/office/powerpoint/2010/main" val="3051407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 Bagging Decision Tree algorithm is compared with two ensemble algorithms that apply some kind of boosting on top of the decision tree weak learner. More specifically Adaptive Boosting and Gradient Boosting respectively.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D02BE22-21A2-4368-82B5-28DCB9C79497}" type="slidenum">
              <a:rPr lang="en-US" smtClean="0"/>
              <a:t>48</a:t>
            </a:fld>
            <a:endParaRPr lang="en-US"/>
          </a:p>
        </p:txBody>
      </p:sp>
    </p:spTree>
    <p:extLst>
      <p:ext uri="{BB962C8B-B14F-4D97-AF65-F5344CB8AC3E}">
        <p14:creationId xmlns:p14="http://schemas.microsoft.com/office/powerpoint/2010/main" val="1130702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Since the GBDT and the ABDT algorithms performed similarly, the Voting methodology was used to try and create a hybrid algorithm with higher average F1 Scores and AUC values and lower window sensitivity.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In addition to the above results, further comparison took place between the two algorithms, which contained all the scenarios examined in this research.</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D02BE22-21A2-4368-82B5-28DCB9C79497}" type="slidenum">
              <a:rPr lang="en-US" smtClean="0"/>
              <a:t>49</a:t>
            </a:fld>
            <a:endParaRPr lang="en-US"/>
          </a:p>
        </p:txBody>
      </p:sp>
    </p:spTree>
    <p:extLst>
      <p:ext uri="{BB962C8B-B14F-4D97-AF65-F5344CB8AC3E}">
        <p14:creationId xmlns:p14="http://schemas.microsoft.com/office/powerpoint/2010/main" val="1934065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02BE22-21A2-4368-82B5-28DCB9C79497}" type="slidenum">
              <a:rPr lang="en-US" smtClean="0"/>
              <a:t>52</a:t>
            </a:fld>
            <a:endParaRPr lang="en-US"/>
          </a:p>
        </p:txBody>
      </p:sp>
    </p:spTree>
    <p:extLst>
      <p:ext uri="{BB962C8B-B14F-4D97-AF65-F5344CB8AC3E}">
        <p14:creationId xmlns:p14="http://schemas.microsoft.com/office/powerpoint/2010/main" val="465107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ea typeface="Times New Roman" panose="02020603050405020304" pitchFamily="18" charset="0"/>
              </a:rPr>
              <a:t>This approach to the problem is feasible and very promising. The outcome could be an extremely powerful model that could make high accuracy, platform independent, predictions.</a:t>
            </a:r>
          </a:p>
          <a:p>
            <a:endParaRPr lang="en-US" dirty="0"/>
          </a:p>
        </p:txBody>
      </p:sp>
      <p:sp>
        <p:nvSpPr>
          <p:cNvPr id="4" name="Slide Number Placeholder 3"/>
          <p:cNvSpPr>
            <a:spLocks noGrp="1"/>
          </p:cNvSpPr>
          <p:nvPr>
            <p:ph type="sldNum" sz="quarter" idx="10"/>
          </p:nvPr>
        </p:nvSpPr>
        <p:spPr/>
        <p:txBody>
          <a:bodyPr/>
          <a:lstStyle/>
          <a:p>
            <a:fld id="{6D02BE22-21A2-4368-82B5-28DCB9C79497}" type="slidenum">
              <a:rPr lang="en-US" smtClean="0"/>
              <a:t>57</a:t>
            </a:fld>
            <a:endParaRPr lang="en-US"/>
          </a:p>
        </p:txBody>
      </p:sp>
    </p:spTree>
    <p:extLst>
      <p:ext uri="{BB962C8B-B14F-4D97-AF65-F5344CB8AC3E}">
        <p14:creationId xmlns:p14="http://schemas.microsoft.com/office/powerpoint/2010/main" val="1047962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AUC: Fails in strict labeling datasets – succeeds in soft labeling datasets (Baseline)</a:t>
            </a:r>
            <a:r>
              <a:rPr lang="en-US" baseline="0" dirty="0" smtClean="0"/>
              <a:t> -&gt; expected due to window sensitivity</a:t>
            </a:r>
            <a:endParaRPr lang="en-US" dirty="0" smtClean="0"/>
          </a:p>
        </p:txBody>
      </p:sp>
      <p:sp>
        <p:nvSpPr>
          <p:cNvPr id="4" name="Slide Number Placeholder 3"/>
          <p:cNvSpPr>
            <a:spLocks noGrp="1"/>
          </p:cNvSpPr>
          <p:nvPr>
            <p:ph type="sldNum" sz="quarter" idx="10"/>
          </p:nvPr>
        </p:nvSpPr>
        <p:spPr/>
        <p:txBody>
          <a:bodyPr/>
          <a:lstStyle/>
          <a:p>
            <a:fld id="{6D02BE22-21A2-4368-82B5-28DCB9C79497}" type="slidenum">
              <a:rPr lang="en-US" smtClean="0"/>
              <a:t>37</a:t>
            </a:fld>
            <a:endParaRPr lang="en-US"/>
          </a:p>
        </p:txBody>
      </p:sp>
    </p:spTree>
    <p:extLst>
      <p:ext uri="{BB962C8B-B14F-4D97-AF65-F5344CB8AC3E}">
        <p14:creationId xmlns:p14="http://schemas.microsoft.com/office/powerpoint/2010/main" val="294137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AUC: Fails in strict labeling datasets – succeeds in soft labeling datasets (Baseline)</a:t>
            </a:r>
            <a:r>
              <a:rPr lang="en-US" baseline="0" dirty="0" smtClean="0"/>
              <a:t> -&gt; expected due to window sensitivity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Randomness = Window Sensitivity</a:t>
            </a:r>
            <a:endParaRPr lang="en-US" dirty="0" smtClean="0"/>
          </a:p>
        </p:txBody>
      </p:sp>
      <p:sp>
        <p:nvSpPr>
          <p:cNvPr id="4" name="Slide Number Placeholder 3"/>
          <p:cNvSpPr>
            <a:spLocks noGrp="1"/>
          </p:cNvSpPr>
          <p:nvPr>
            <p:ph type="sldNum" sz="quarter" idx="10"/>
          </p:nvPr>
        </p:nvSpPr>
        <p:spPr/>
        <p:txBody>
          <a:bodyPr/>
          <a:lstStyle/>
          <a:p>
            <a:fld id="{6D02BE22-21A2-4368-82B5-28DCB9C79497}" type="slidenum">
              <a:rPr lang="en-US" smtClean="0"/>
              <a:t>38</a:t>
            </a:fld>
            <a:endParaRPr lang="en-US"/>
          </a:p>
        </p:txBody>
      </p:sp>
    </p:spTree>
    <p:extLst>
      <p:ext uri="{BB962C8B-B14F-4D97-AF65-F5344CB8AC3E}">
        <p14:creationId xmlns:p14="http://schemas.microsoft.com/office/powerpoint/2010/main" val="3066495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AUC: Fails in strict labeling datasets – succeeds in soft labeling datasets (Baseline)</a:t>
            </a:r>
            <a:r>
              <a:rPr lang="en-US" baseline="0" dirty="0" smtClean="0"/>
              <a:t> -&gt; expected due to window sensitivity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Randomness = Window Sensitivity</a:t>
            </a:r>
            <a:endParaRPr lang="en-US" dirty="0" smtClean="0"/>
          </a:p>
        </p:txBody>
      </p:sp>
      <p:sp>
        <p:nvSpPr>
          <p:cNvPr id="4" name="Slide Number Placeholder 3"/>
          <p:cNvSpPr>
            <a:spLocks noGrp="1"/>
          </p:cNvSpPr>
          <p:nvPr>
            <p:ph type="sldNum" sz="quarter" idx="10"/>
          </p:nvPr>
        </p:nvSpPr>
        <p:spPr/>
        <p:txBody>
          <a:bodyPr/>
          <a:lstStyle/>
          <a:p>
            <a:fld id="{6D02BE22-21A2-4368-82B5-28DCB9C79497}" type="slidenum">
              <a:rPr lang="en-US" smtClean="0"/>
              <a:t>39</a:t>
            </a:fld>
            <a:endParaRPr lang="en-US"/>
          </a:p>
        </p:txBody>
      </p:sp>
    </p:spTree>
    <p:extLst>
      <p:ext uri="{BB962C8B-B14F-4D97-AF65-F5344CB8AC3E}">
        <p14:creationId xmlns:p14="http://schemas.microsoft.com/office/powerpoint/2010/main" val="981474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6D02BE22-21A2-4368-82B5-28DCB9C79497}" type="slidenum">
              <a:rPr lang="en-US" smtClean="0"/>
              <a:t>40</a:t>
            </a:fld>
            <a:endParaRPr lang="en-US"/>
          </a:p>
        </p:txBody>
      </p:sp>
    </p:spTree>
    <p:extLst>
      <p:ext uri="{BB962C8B-B14F-4D97-AF65-F5344CB8AC3E}">
        <p14:creationId xmlns:p14="http://schemas.microsoft.com/office/powerpoint/2010/main" val="3603767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6D02BE22-21A2-4368-82B5-28DCB9C79497}" type="slidenum">
              <a:rPr lang="en-US" smtClean="0"/>
              <a:t>41</a:t>
            </a:fld>
            <a:endParaRPr lang="en-US"/>
          </a:p>
        </p:txBody>
      </p:sp>
    </p:spTree>
    <p:extLst>
      <p:ext uri="{BB962C8B-B14F-4D97-AF65-F5344CB8AC3E}">
        <p14:creationId xmlns:p14="http://schemas.microsoft.com/office/powerpoint/2010/main" val="3817011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6D02BE22-21A2-4368-82B5-28DCB9C79497}" type="slidenum">
              <a:rPr lang="en-US" smtClean="0"/>
              <a:t>42</a:t>
            </a:fld>
            <a:endParaRPr lang="en-US"/>
          </a:p>
        </p:txBody>
      </p:sp>
    </p:spTree>
    <p:extLst>
      <p:ext uri="{BB962C8B-B14F-4D97-AF65-F5344CB8AC3E}">
        <p14:creationId xmlns:p14="http://schemas.microsoft.com/office/powerpoint/2010/main" val="3650758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6D02BE22-21A2-4368-82B5-28DCB9C79497}" type="slidenum">
              <a:rPr lang="en-US" smtClean="0"/>
              <a:t>43</a:t>
            </a:fld>
            <a:endParaRPr lang="en-US"/>
          </a:p>
        </p:txBody>
      </p:sp>
    </p:spTree>
    <p:extLst>
      <p:ext uri="{BB962C8B-B14F-4D97-AF65-F5344CB8AC3E}">
        <p14:creationId xmlns:p14="http://schemas.microsoft.com/office/powerpoint/2010/main" val="453082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What is particularly interesting is that each algorithm dominated a different metric, with the exception of KNN.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In this section a comparison between all the single algorithms used takes place in order to examine which algorithm is more promising for further development.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Since the most reliable and important metric for this research is the F1 score, the Decision Tree algorithm was chosen for further development as it performed substantially better than the others.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D02BE22-21A2-4368-82B5-28DCB9C79497}" type="slidenum">
              <a:rPr lang="en-US" smtClean="0"/>
              <a:t>46</a:t>
            </a:fld>
            <a:endParaRPr lang="en-US"/>
          </a:p>
        </p:txBody>
      </p:sp>
    </p:spTree>
    <p:extLst>
      <p:ext uri="{BB962C8B-B14F-4D97-AF65-F5344CB8AC3E}">
        <p14:creationId xmlns:p14="http://schemas.microsoft.com/office/powerpoint/2010/main" val="2031010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280C12-B397-4630-A677-025C8939CF6C}" type="datetimeFigureOut">
              <a:rPr lang="en-US" smtClean="0"/>
              <a:t>21-May-17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D1DE8-1A93-45CB-82D1-0A7122E73FA3}" type="slidenum">
              <a:rPr lang="en-US" smtClean="0"/>
              <a:t>‹#›</a:t>
            </a:fld>
            <a:endParaRPr lang="en-US"/>
          </a:p>
        </p:txBody>
      </p:sp>
    </p:spTree>
    <p:extLst>
      <p:ext uri="{BB962C8B-B14F-4D97-AF65-F5344CB8AC3E}">
        <p14:creationId xmlns:p14="http://schemas.microsoft.com/office/powerpoint/2010/main" val="2459311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80C12-B397-4630-A677-025C8939CF6C}" type="datetimeFigureOut">
              <a:rPr lang="en-US" smtClean="0"/>
              <a:t>21-May-17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D1DE8-1A93-45CB-82D1-0A7122E73FA3}" type="slidenum">
              <a:rPr lang="en-US" smtClean="0"/>
              <a:t>‹#›</a:t>
            </a:fld>
            <a:endParaRPr lang="en-US"/>
          </a:p>
        </p:txBody>
      </p:sp>
    </p:spTree>
    <p:extLst>
      <p:ext uri="{BB962C8B-B14F-4D97-AF65-F5344CB8AC3E}">
        <p14:creationId xmlns:p14="http://schemas.microsoft.com/office/powerpoint/2010/main" val="2533963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80C12-B397-4630-A677-025C8939CF6C}" type="datetimeFigureOut">
              <a:rPr lang="en-US" smtClean="0"/>
              <a:t>21-May-17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D1DE8-1A93-45CB-82D1-0A7122E73FA3}" type="slidenum">
              <a:rPr lang="en-US" smtClean="0"/>
              <a:t>‹#›</a:t>
            </a:fld>
            <a:endParaRPr lang="en-US"/>
          </a:p>
        </p:txBody>
      </p:sp>
    </p:spTree>
    <p:extLst>
      <p:ext uri="{BB962C8B-B14F-4D97-AF65-F5344CB8AC3E}">
        <p14:creationId xmlns:p14="http://schemas.microsoft.com/office/powerpoint/2010/main" val="1737168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80C12-B397-4630-A677-025C8939CF6C}" type="datetimeFigureOut">
              <a:rPr lang="en-US" smtClean="0"/>
              <a:t>21-May-17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D1DE8-1A93-45CB-82D1-0A7122E73FA3}" type="slidenum">
              <a:rPr lang="en-US" smtClean="0"/>
              <a:t>‹#›</a:t>
            </a:fld>
            <a:endParaRPr lang="en-US"/>
          </a:p>
        </p:txBody>
      </p:sp>
    </p:spTree>
    <p:extLst>
      <p:ext uri="{BB962C8B-B14F-4D97-AF65-F5344CB8AC3E}">
        <p14:creationId xmlns:p14="http://schemas.microsoft.com/office/powerpoint/2010/main" val="3575102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280C12-B397-4630-A677-025C8939CF6C}" type="datetimeFigureOut">
              <a:rPr lang="en-US" smtClean="0"/>
              <a:t>21-May-17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D1DE8-1A93-45CB-82D1-0A7122E73FA3}" type="slidenum">
              <a:rPr lang="en-US" smtClean="0"/>
              <a:t>‹#›</a:t>
            </a:fld>
            <a:endParaRPr lang="en-US"/>
          </a:p>
        </p:txBody>
      </p:sp>
    </p:spTree>
    <p:extLst>
      <p:ext uri="{BB962C8B-B14F-4D97-AF65-F5344CB8AC3E}">
        <p14:creationId xmlns:p14="http://schemas.microsoft.com/office/powerpoint/2010/main" val="1842018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280C12-B397-4630-A677-025C8939CF6C}" type="datetimeFigureOut">
              <a:rPr lang="en-US" smtClean="0"/>
              <a:t>21-May-17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8D1DE8-1A93-45CB-82D1-0A7122E73FA3}" type="slidenum">
              <a:rPr lang="en-US" smtClean="0"/>
              <a:t>‹#›</a:t>
            </a:fld>
            <a:endParaRPr lang="en-US"/>
          </a:p>
        </p:txBody>
      </p:sp>
    </p:spTree>
    <p:extLst>
      <p:ext uri="{BB962C8B-B14F-4D97-AF65-F5344CB8AC3E}">
        <p14:creationId xmlns:p14="http://schemas.microsoft.com/office/powerpoint/2010/main" val="452581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280C12-B397-4630-A677-025C8939CF6C}" type="datetimeFigureOut">
              <a:rPr lang="en-US" smtClean="0"/>
              <a:t>21-May-17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8D1DE8-1A93-45CB-82D1-0A7122E73FA3}" type="slidenum">
              <a:rPr lang="en-US" smtClean="0"/>
              <a:t>‹#›</a:t>
            </a:fld>
            <a:endParaRPr lang="en-US"/>
          </a:p>
        </p:txBody>
      </p:sp>
    </p:spTree>
    <p:extLst>
      <p:ext uri="{BB962C8B-B14F-4D97-AF65-F5344CB8AC3E}">
        <p14:creationId xmlns:p14="http://schemas.microsoft.com/office/powerpoint/2010/main" val="302537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280C12-B397-4630-A677-025C8939CF6C}" type="datetimeFigureOut">
              <a:rPr lang="en-US" smtClean="0"/>
              <a:t>21-May-17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8D1DE8-1A93-45CB-82D1-0A7122E73FA3}" type="slidenum">
              <a:rPr lang="en-US" smtClean="0"/>
              <a:t>‹#›</a:t>
            </a:fld>
            <a:endParaRPr lang="en-US"/>
          </a:p>
        </p:txBody>
      </p:sp>
    </p:spTree>
    <p:extLst>
      <p:ext uri="{BB962C8B-B14F-4D97-AF65-F5344CB8AC3E}">
        <p14:creationId xmlns:p14="http://schemas.microsoft.com/office/powerpoint/2010/main" val="2979821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280C12-B397-4630-A677-025C8939CF6C}" type="datetimeFigureOut">
              <a:rPr lang="en-US" smtClean="0"/>
              <a:t>21-May-17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8D1DE8-1A93-45CB-82D1-0A7122E73FA3}" type="slidenum">
              <a:rPr lang="en-US" smtClean="0"/>
              <a:t>‹#›</a:t>
            </a:fld>
            <a:endParaRPr lang="en-US"/>
          </a:p>
        </p:txBody>
      </p:sp>
    </p:spTree>
    <p:extLst>
      <p:ext uri="{BB962C8B-B14F-4D97-AF65-F5344CB8AC3E}">
        <p14:creationId xmlns:p14="http://schemas.microsoft.com/office/powerpoint/2010/main" val="1483862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280C12-B397-4630-A677-025C8939CF6C}" type="datetimeFigureOut">
              <a:rPr lang="en-US" smtClean="0"/>
              <a:t>21-May-17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8D1DE8-1A93-45CB-82D1-0A7122E73FA3}" type="slidenum">
              <a:rPr lang="en-US" smtClean="0"/>
              <a:t>‹#›</a:t>
            </a:fld>
            <a:endParaRPr lang="en-US"/>
          </a:p>
        </p:txBody>
      </p:sp>
    </p:spTree>
    <p:extLst>
      <p:ext uri="{BB962C8B-B14F-4D97-AF65-F5344CB8AC3E}">
        <p14:creationId xmlns:p14="http://schemas.microsoft.com/office/powerpoint/2010/main" val="2860942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280C12-B397-4630-A677-025C8939CF6C}" type="datetimeFigureOut">
              <a:rPr lang="en-US" smtClean="0"/>
              <a:t>21-May-17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8D1DE8-1A93-45CB-82D1-0A7122E73FA3}" type="slidenum">
              <a:rPr lang="en-US" smtClean="0"/>
              <a:t>‹#›</a:t>
            </a:fld>
            <a:endParaRPr lang="en-US"/>
          </a:p>
        </p:txBody>
      </p:sp>
    </p:spTree>
    <p:extLst>
      <p:ext uri="{BB962C8B-B14F-4D97-AF65-F5344CB8AC3E}">
        <p14:creationId xmlns:p14="http://schemas.microsoft.com/office/powerpoint/2010/main" val="789921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280C12-B397-4630-A677-025C8939CF6C}" type="datetimeFigureOut">
              <a:rPr lang="en-US" smtClean="0"/>
              <a:t>21-May-17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8D1DE8-1A93-45CB-82D1-0A7122E73FA3}" type="slidenum">
              <a:rPr lang="en-US" smtClean="0"/>
              <a:t>‹#›</a:t>
            </a:fld>
            <a:endParaRPr lang="en-US"/>
          </a:p>
        </p:txBody>
      </p:sp>
    </p:spTree>
    <p:extLst>
      <p:ext uri="{BB962C8B-B14F-4D97-AF65-F5344CB8AC3E}">
        <p14:creationId xmlns:p14="http://schemas.microsoft.com/office/powerpoint/2010/main" val="3501336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dirty="0" smtClean="0"/>
              <a:t>Ατομική Διπλωματική Εργασία</a:t>
            </a:r>
            <a:endParaRPr lang="en-US" dirty="0"/>
          </a:p>
        </p:txBody>
      </p:sp>
      <p:sp>
        <p:nvSpPr>
          <p:cNvPr id="4" name="TextBox 3"/>
          <p:cNvSpPr txBox="1"/>
          <p:nvPr/>
        </p:nvSpPr>
        <p:spPr>
          <a:xfrm>
            <a:off x="3860659" y="4097036"/>
            <a:ext cx="4586872" cy="369332"/>
          </a:xfrm>
          <a:prstGeom prst="rect">
            <a:avLst/>
          </a:prstGeom>
          <a:noFill/>
        </p:spPr>
        <p:txBody>
          <a:bodyPr wrap="square" rtlCol="0">
            <a:spAutoFit/>
          </a:bodyPr>
          <a:lstStyle/>
          <a:p>
            <a:r>
              <a:rPr lang="el-GR" dirty="0" smtClean="0"/>
              <a:t>Πανεπιστήμιο Κύπρου - Τμήμα Πληροφορικής</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0451" y="1690688"/>
            <a:ext cx="2027289" cy="2027289"/>
          </a:xfrm>
          <a:prstGeom prst="rect">
            <a:avLst/>
          </a:prstGeom>
        </p:spPr>
      </p:pic>
      <p:sp>
        <p:nvSpPr>
          <p:cNvPr id="6" name="TextBox 5"/>
          <p:cNvSpPr txBox="1"/>
          <p:nvPr/>
        </p:nvSpPr>
        <p:spPr>
          <a:xfrm>
            <a:off x="4128790" y="5652253"/>
            <a:ext cx="4050609" cy="369332"/>
          </a:xfrm>
          <a:prstGeom prst="rect">
            <a:avLst/>
          </a:prstGeom>
          <a:noFill/>
        </p:spPr>
        <p:txBody>
          <a:bodyPr wrap="square" rtlCol="0">
            <a:spAutoFit/>
          </a:bodyPr>
          <a:lstStyle/>
          <a:p>
            <a:r>
              <a:rPr lang="el-GR" b="1" dirty="0" smtClean="0"/>
              <a:t>Επιβλέπον Καθηγητής: </a:t>
            </a:r>
            <a:r>
              <a:rPr lang="el-GR" dirty="0" smtClean="0"/>
              <a:t>Γεωργίου Χρύσης</a:t>
            </a:r>
            <a:endParaRPr lang="en-US" dirty="0"/>
          </a:p>
        </p:txBody>
      </p:sp>
      <p:sp>
        <p:nvSpPr>
          <p:cNvPr id="7" name="TextBox 6"/>
          <p:cNvSpPr txBox="1"/>
          <p:nvPr/>
        </p:nvSpPr>
        <p:spPr>
          <a:xfrm>
            <a:off x="4489887" y="4926014"/>
            <a:ext cx="3328416" cy="369332"/>
          </a:xfrm>
          <a:prstGeom prst="rect">
            <a:avLst/>
          </a:prstGeom>
          <a:noFill/>
        </p:spPr>
        <p:txBody>
          <a:bodyPr wrap="square" rtlCol="0">
            <a:spAutoFit/>
          </a:bodyPr>
          <a:lstStyle/>
          <a:p>
            <a:r>
              <a:rPr lang="el-GR" b="1" dirty="0" smtClean="0"/>
              <a:t>Φοιτητής: </a:t>
            </a:r>
            <a:r>
              <a:rPr lang="el-GR" dirty="0" smtClean="0"/>
              <a:t>Γιώργος Δημοσθένους</a:t>
            </a:r>
            <a:endParaRPr lang="en-US" dirty="0"/>
          </a:p>
        </p:txBody>
      </p:sp>
    </p:spTree>
    <p:extLst>
      <p:ext uri="{BB962C8B-B14F-4D97-AF65-F5344CB8AC3E}">
        <p14:creationId xmlns:p14="http://schemas.microsoft.com/office/powerpoint/2010/main" val="32860408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Knowledge</a:t>
            </a:r>
            <a:endParaRPr lang="en-US" dirty="0"/>
          </a:p>
        </p:txBody>
      </p:sp>
    </p:spTree>
    <p:extLst>
      <p:ext uri="{BB962C8B-B14F-4D97-AF65-F5344CB8AC3E}">
        <p14:creationId xmlns:p14="http://schemas.microsoft.com/office/powerpoint/2010/main" val="34971015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sp>
        <p:nvSpPr>
          <p:cNvPr id="3" name="Text Placeholder 2"/>
          <p:cNvSpPr>
            <a:spLocks noGrp="1"/>
          </p:cNvSpPr>
          <p:nvPr>
            <p:ph type="body" idx="1"/>
          </p:nvPr>
        </p:nvSpPr>
        <p:spPr/>
        <p:txBody>
          <a:bodyPr/>
          <a:lstStyle/>
          <a:p>
            <a:r>
              <a:rPr lang="en-US" dirty="0" smtClean="0"/>
              <a:t>What is machine learning? </a:t>
            </a:r>
            <a:endParaRPr lang="en-US" dirty="0"/>
          </a:p>
        </p:txBody>
      </p:sp>
    </p:spTree>
    <p:extLst>
      <p:ext uri="{BB962C8B-B14F-4D97-AF65-F5344CB8AC3E}">
        <p14:creationId xmlns:p14="http://schemas.microsoft.com/office/powerpoint/2010/main" val="1543884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3816" y="594360"/>
            <a:ext cx="10396728" cy="880369"/>
          </a:xfrm>
          <a:prstGeom prst="rect">
            <a:avLst/>
          </a:prstGeom>
          <a:noFill/>
        </p:spPr>
        <p:txBody>
          <a:bodyPr wrap="square" rtlCol="0">
            <a:spAutoFit/>
          </a:bodyPr>
          <a:lstStyle/>
          <a:p>
            <a:pPr>
              <a:lnSpc>
                <a:spcPct val="150000"/>
              </a:lnSpc>
            </a:pPr>
            <a:r>
              <a:rPr lang="en-US" b="1" dirty="0" smtClean="0"/>
              <a:t>Machine learning </a:t>
            </a:r>
            <a:r>
              <a:rPr lang="en-US" dirty="0" smtClean="0"/>
              <a:t>provides computers with the ability to learn without being explicitly programmed and focuses on the development of algorithms whose outcome can change when exposed to new data.</a:t>
            </a:r>
            <a:endParaRPr lang="en-US" dirty="0"/>
          </a:p>
        </p:txBody>
      </p:sp>
      <p:graphicFrame>
        <p:nvGraphicFramePr>
          <p:cNvPr id="4" name="Diagram 3"/>
          <p:cNvGraphicFramePr/>
          <p:nvPr>
            <p:extLst>
              <p:ext uri="{D42A27DB-BD31-4B8C-83A1-F6EECF244321}">
                <p14:modId xmlns:p14="http://schemas.microsoft.com/office/powerpoint/2010/main" val="759476556"/>
              </p:ext>
            </p:extLst>
          </p:nvPr>
        </p:nvGraphicFramePr>
        <p:xfrm>
          <a:off x="813816" y="1990683"/>
          <a:ext cx="9690608" cy="37608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9689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Algorithms</a:t>
            </a:r>
            <a:endParaRPr lang="en-US" dirty="0"/>
          </a:p>
        </p:txBody>
      </p:sp>
      <p:sp>
        <p:nvSpPr>
          <p:cNvPr id="3" name="Text Placeholder 2"/>
          <p:cNvSpPr>
            <a:spLocks noGrp="1"/>
          </p:cNvSpPr>
          <p:nvPr>
            <p:ph type="body" idx="1"/>
          </p:nvPr>
        </p:nvSpPr>
        <p:spPr/>
        <p:txBody>
          <a:bodyPr/>
          <a:lstStyle/>
          <a:p>
            <a:r>
              <a:rPr lang="en-US" dirty="0" smtClean="0"/>
              <a:t>Stand-alone algorithms</a:t>
            </a:r>
            <a:endParaRPr lang="en-US" dirty="0"/>
          </a:p>
        </p:txBody>
      </p:sp>
    </p:spTree>
    <p:extLst>
      <p:ext uri="{BB962C8B-B14F-4D97-AF65-F5344CB8AC3E}">
        <p14:creationId xmlns:p14="http://schemas.microsoft.com/office/powerpoint/2010/main" val="32133094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187251" y="4759356"/>
            <a:ext cx="2469282" cy="838772"/>
          </a:xfrm>
          <a:prstGeom prst="rect">
            <a:avLst/>
          </a:prstGeom>
        </p:spPr>
      </p:pic>
      <p:pic>
        <p:nvPicPr>
          <p:cNvPr id="13" name="Picture 12"/>
          <p:cNvPicPr/>
          <p:nvPr/>
        </p:nvPicPr>
        <p:blipFill>
          <a:blip r:embed="rId3">
            <a:extLst>
              <a:ext uri="{28A0092B-C50C-407E-A947-70E740481C1C}">
                <a14:useLocalDpi xmlns:a14="http://schemas.microsoft.com/office/drawing/2010/main" val="0"/>
              </a:ext>
            </a:extLst>
          </a:blip>
          <a:stretch>
            <a:fillRect/>
          </a:stretch>
        </p:blipFill>
        <p:spPr>
          <a:xfrm>
            <a:off x="3306131" y="2788178"/>
            <a:ext cx="2220595" cy="865886"/>
          </a:xfrm>
          <a:prstGeom prst="rect">
            <a:avLst/>
          </a:prstGeom>
        </p:spPr>
      </p:pic>
      <p:pic>
        <p:nvPicPr>
          <p:cNvPr id="14" name="Picture 13"/>
          <p:cNvPicPr>
            <a:picLocks noChangeAspect="1"/>
          </p:cNvPicPr>
          <p:nvPr/>
        </p:nvPicPr>
        <p:blipFill>
          <a:blip r:embed="rId4"/>
          <a:stretch>
            <a:fillRect/>
          </a:stretch>
        </p:blipFill>
        <p:spPr>
          <a:xfrm>
            <a:off x="3542347" y="4269105"/>
            <a:ext cx="1876425" cy="1819275"/>
          </a:xfrm>
          <a:prstGeom prst="rect">
            <a:avLst/>
          </a:prstGeom>
        </p:spPr>
      </p:pic>
      <p:sp>
        <p:nvSpPr>
          <p:cNvPr id="16" name="TextBox 15"/>
          <p:cNvSpPr txBox="1"/>
          <p:nvPr/>
        </p:nvSpPr>
        <p:spPr>
          <a:xfrm>
            <a:off x="-45720" y="256032"/>
            <a:ext cx="2843784" cy="2123658"/>
          </a:xfrm>
          <a:prstGeom prst="rect">
            <a:avLst/>
          </a:prstGeom>
          <a:noFill/>
        </p:spPr>
        <p:txBody>
          <a:bodyPr wrap="square" rtlCol="0">
            <a:spAutoFit/>
          </a:bodyPr>
          <a:lstStyle/>
          <a:p>
            <a:pPr>
              <a:defRPr/>
            </a:pPr>
            <a:r>
              <a:rPr lang="en-US" sz="2400" dirty="0"/>
              <a:t>Logistic </a:t>
            </a:r>
            <a:r>
              <a:rPr lang="en-US" sz="2400" dirty="0" smtClean="0"/>
              <a:t>Regression</a:t>
            </a:r>
          </a:p>
          <a:p>
            <a:pPr>
              <a:defRPr/>
            </a:pPr>
            <a:endParaRPr lang="en-US" dirty="0"/>
          </a:p>
          <a:p>
            <a:pPr>
              <a:defRPr/>
            </a:pPr>
            <a:r>
              <a:rPr lang="en-US" dirty="0"/>
              <a:t>The probabilities describing the possible outcomes of a single trial are modeled using a logistic function. </a:t>
            </a:r>
          </a:p>
          <a:p>
            <a:pPr>
              <a:defRPr/>
            </a:pPr>
            <a:endParaRPr lang="en-US" dirty="0"/>
          </a:p>
        </p:txBody>
      </p:sp>
      <p:sp>
        <p:nvSpPr>
          <p:cNvPr id="17" name="TextBox 16"/>
          <p:cNvSpPr txBox="1"/>
          <p:nvPr/>
        </p:nvSpPr>
        <p:spPr>
          <a:xfrm>
            <a:off x="2889504" y="237744"/>
            <a:ext cx="3182112" cy="2400657"/>
          </a:xfrm>
          <a:prstGeom prst="rect">
            <a:avLst/>
          </a:prstGeom>
          <a:noFill/>
        </p:spPr>
        <p:txBody>
          <a:bodyPr wrap="square" rtlCol="0">
            <a:spAutoFit/>
          </a:bodyPr>
          <a:lstStyle/>
          <a:p>
            <a:pPr>
              <a:defRPr/>
            </a:pPr>
            <a:r>
              <a:rPr lang="en-US" sz="2400" dirty="0" smtClean="0"/>
              <a:t>K Nearest Neighbors</a:t>
            </a:r>
          </a:p>
          <a:p>
            <a:pPr>
              <a:defRPr/>
            </a:pPr>
            <a:endParaRPr lang="en-US" dirty="0"/>
          </a:p>
          <a:p>
            <a:pPr>
              <a:defRPr/>
            </a:pPr>
            <a:r>
              <a:rPr lang="en-US" dirty="0"/>
              <a:t>Nearest Neighbors algorithms are a family of machine learning algorithms that classify datasets based on a chosen distance metric. </a:t>
            </a:r>
          </a:p>
          <a:p>
            <a:pPr>
              <a:defRPr/>
            </a:pPr>
            <a:endParaRPr lang="en-US" dirty="0"/>
          </a:p>
        </p:txBody>
      </p:sp>
      <p:sp>
        <p:nvSpPr>
          <p:cNvPr id="18" name="TextBox 17"/>
          <p:cNvSpPr txBox="1"/>
          <p:nvPr/>
        </p:nvSpPr>
        <p:spPr>
          <a:xfrm>
            <a:off x="6021200" y="237744"/>
            <a:ext cx="3209544" cy="3508653"/>
          </a:xfrm>
          <a:prstGeom prst="rect">
            <a:avLst/>
          </a:prstGeom>
          <a:noFill/>
        </p:spPr>
        <p:txBody>
          <a:bodyPr wrap="square" rtlCol="0">
            <a:spAutoFit/>
          </a:bodyPr>
          <a:lstStyle/>
          <a:p>
            <a:pPr>
              <a:defRPr/>
            </a:pPr>
            <a:r>
              <a:rPr lang="en-US" sz="2400" dirty="0"/>
              <a:t>SVM – Linear </a:t>
            </a:r>
            <a:r>
              <a:rPr lang="en-US" sz="2400" dirty="0" smtClean="0"/>
              <a:t>SVC</a:t>
            </a:r>
          </a:p>
          <a:p>
            <a:pPr>
              <a:defRPr/>
            </a:pPr>
            <a:endParaRPr lang="en-US" dirty="0"/>
          </a:p>
          <a:p>
            <a:pPr>
              <a:defRPr/>
            </a:pPr>
            <a:r>
              <a:rPr lang="en-US" dirty="0"/>
              <a:t>SVM algorithms aim to maximize the distance between the decision boundary, which is known as margin, and the training samples that are closest to this boundary, which are known as support vectors</a:t>
            </a:r>
            <a:r>
              <a:rPr lang="en-US" dirty="0" smtClean="0"/>
              <a:t>.</a:t>
            </a:r>
          </a:p>
          <a:p>
            <a:pPr>
              <a:defRPr/>
            </a:pPr>
            <a:endParaRPr lang="en-US" dirty="0"/>
          </a:p>
          <a:p>
            <a:pPr>
              <a:defRPr/>
            </a:pPr>
            <a:r>
              <a:rPr lang="en-US" dirty="0"/>
              <a:t>Linear SVC – Denotes use of linear </a:t>
            </a:r>
            <a:r>
              <a:rPr lang="en-US" dirty="0" smtClean="0"/>
              <a:t>kernel</a:t>
            </a:r>
            <a:endParaRPr lang="en-US" dirty="0"/>
          </a:p>
        </p:txBody>
      </p:sp>
      <p:sp>
        <p:nvSpPr>
          <p:cNvPr id="19" name="TextBox 18"/>
          <p:cNvSpPr txBox="1"/>
          <p:nvPr/>
        </p:nvSpPr>
        <p:spPr>
          <a:xfrm>
            <a:off x="9230744" y="164592"/>
            <a:ext cx="2857624" cy="3785652"/>
          </a:xfrm>
          <a:prstGeom prst="rect">
            <a:avLst/>
          </a:prstGeom>
          <a:noFill/>
        </p:spPr>
        <p:txBody>
          <a:bodyPr wrap="square" rtlCol="0">
            <a:spAutoFit/>
          </a:bodyPr>
          <a:lstStyle/>
          <a:p>
            <a:r>
              <a:rPr lang="en-US" sz="2400" dirty="0"/>
              <a:t>Decision </a:t>
            </a:r>
            <a:r>
              <a:rPr lang="en-US" sz="2400" dirty="0" smtClean="0"/>
              <a:t>Tree</a:t>
            </a:r>
          </a:p>
          <a:p>
            <a:endParaRPr lang="en-US" dirty="0"/>
          </a:p>
          <a:p>
            <a:r>
              <a:rPr lang="en-US" dirty="0"/>
              <a:t>Decision trees function  by breaking down sample training data by making decision based on asking a series of questions</a:t>
            </a:r>
            <a:r>
              <a:rPr lang="en-US" dirty="0" smtClean="0"/>
              <a:t>.</a:t>
            </a:r>
          </a:p>
          <a:p>
            <a:endParaRPr lang="en-US" dirty="0"/>
          </a:p>
          <a:p>
            <a:r>
              <a:rPr lang="en-US" dirty="0"/>
              <a:t>The decision algorithm starts at the root of the tree and splits the data on the feature that results in the largest information gain. </a:t>
            </a:r>
          </a:p>
        </p:txBody>
      </p:sp>
      <mc:AlternateContent xmlns:mc="http://schemas.openxmlformats.org/markup-compatibility/2006" xmlns:a14="http://schemas.microsoft.com/office/drawing/2010/main">
        <mc:Choice Requires="a14">
          <p:sp>
            <p:nvSpPr>
              <p:cNvPr id="20" name="Rectangle 19"/>
              <p:cNvSpPr/>
              <p:nvPr/>
            </p:nvSpPr>
            <p:spPr>
              <a:xfrm>
                <a:off x="342381" y="3036716"/>
                <a:ext cx="1811009" cy="6173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l-GR">
                          <a:latin typeface="Cambria Math" panose="02040503050406030204" pitchFamily="18" charset="0"/>
                        </a:rPr>
                        <m:t>𝑓</m:t>
                      </m:r>
                      <m:d>
                        <m:dPr>
                          <m:ctrlPr>
                            <a:rPr lang="en-US" i="1">
                              <a:latin typeface="Cambria Math" panose="02040503050406030204" pitchFamily="18" charset="0"/>
                            </a:rPr>
                          </m:ctrlPr>
                        </m:dPr>
                        <m:e>
                          <m:r>
                            <a:rPr lang="el-GR">
                              <a:latin typeface="Cambria Math" panose="02040503050406030204" pitchFamily="18" charset="0"/>
                            </a:rPr>
                            <m:t>𝑥</m:t>
                          </m:r>
                        </m:e>
                      </m:d>
                      <m:r>
                        <a:rPr lang="el-GR">
                          <a:latin typeface="Cambria Math" panose="02040503050406030204" pitchFamily="18" charset="0"/>
                        </a:rPr>
                        <m:t>= </m:t>
                      </m:r>
                      <m:f>
                        <m:fPr>
                          <m:ctrlPr>
                            <a:rPr lang="en-US" i="1">
                              <a:latin typeface="Cambria Math" panose="02040503050406030204" pitchFamily="18" charset="0"/>
                            </a:rPr>
                          </m:ctrlPr>
                        </m:fPr>
                        <m:num>
                          <m:r>
                            <a:rPr lang="el-GR">
                              <a:latin typeface="Cambria Math" panose="02040503050406030204" pitchFamily="18" charset="0"/>
                            </a:rPr>
                            <m:t>1</m:t>
                          </m:r>
                        </m:num>
                        <m:den>
                          <m:r>
                            <a:rPr lang="el-GR">
                              <a:latin typeface="Cambria Math" panose="02040503050406030204" pitchFamily="18" charset="0"/>
                            </a:rPr>
                            <m:t>1+</m:t>
                          </m:r>
                          <m:sSup>
                            <m:sSupPr>
                              <m:ctrlPr>
                                <a:rPr lang="en-US" i="1">
                                  <a:latin typeface="Cambria Math" panose="02040503050406030204" pitchFamily="18" charset="0"/>
                                </a:rPr>
                              </m:ctrlPr>
                            </m:sSupPr>
                            <m:e>
                              <m:r>
                                <a:rPr lang="el-GR">
                                  <a:latin typeface="Cambria Math" panose="02040503050406030204" pitchFamily="18" charset="0"/>
                                </a:rPr>
                                <m:t>𝑒</m:t>
                              </m:r>
                            </m:e>
                            <m:sup>
                              <m:r>
                                <a:rPr lang="el-GR">
                                  <a:latin typeface="Cambria Math" panose="02040503050406030204" pitchFamily="18" charset="0"/>
                                </a:rPr>
                                <m:t>−</m:t>
                              </m:r>
                              <m:r>
                                <a:rPr lang="el-GR">
                                  <a:latin typeface="Cambria Math" panose="02040503050406030204" pitchFamily="18" charset="0"/>
                                </a:rPr>
                                <m:t>𝑥</m:t>
                              </m:r>
                            </m:sup>
                          </m:sSup>
                        </m:den>
                      </m:f>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342381" y="3036716"/>
                <a:ext cx="1811009" cy="617348"/>
              </a:xfrm>
              <a:prstGeom prst="rect">
                <a:avLst/>
              </a:prstGeom>
              <a:blipFill rotWithShape="0">
                <a:blip r:embed="rId5"/>
                <a:stretch>
                  <a:fillRect/>
                </a:stretch>
              </a:blipFill>
            </p:spPr>
            <p:txBody>
              <a:bodyPr/>
              <a:lstStyle/>
              <a:p>
                <a:r>
                  <a:rPr lang="en-US">
                    <a:noFill/>
                  </a:rPr>
                  <a:t> </a:t>
                </a:r>
              </a:p>
            </p:txBody>
          </p:sp>
        </mc:Fallback>
      </mc:AlternateContent>
      <p:pic>
        <p:nvPicPr>
          <p:cNvPr id="23" name="Picture 22"/>
          <p:cNvPicPr>
            <a:picLocks noChangeAspect="1"/>
          </p:cNvPicPr>
          <p:nvPr/>
        </p:nvPicPr>
        <p:blipFill>
          <a:blip r:embed="rId6"/>
          <a:stretch>
            <a:fillRect/>
          </a:stretch>
        </p:blipFill>
        <p:spPr>
          <a:xfrm>
            <a:off x="9230744" y="4269105"/>
            <a:ext cx="2739179" cy="2185323"/>
          </a:xfrm>
          <a:prstGeom prst="rect">
            <a:avLst/>
          </a:prstGeom>
        </p:spPr>
      </p:pic>
      <p:pic>
        <p:nvPicPr>
          <p:cNvPr id="24" name="Picture 23"/>
          <p:cNvPicPr/>
          <p:nvPr/>
        </p:nvPicPr>
        <p:blipFill>
          <a:blip r:embed="rId7">
            <a:extLst>
              <a:ext uri="{28A0092B-C50C-407E-A947-70E740481C1C}">
                <a14:useLocalDpi xmlns:a14="http://schemas.microsoft.com/office/drawing/2010/main" val="0"/>
              </a:ext>
            </a:extLst>
          </a:blip>
          <a:stretch>
            <a:fillRect/>
          </a:stretch>
        </p:blipFill>
        <p:spPr>
          <a:xfrm>
            <a:off x="6071616" y="4169698"/>
            <a:ext cx="2667000" cy="2284730"/>
          </a:xfrm>
          <a:prstGeom prst="rect">
            <a:avLst/>
          </a:prstGeom>
        </p:spPr>
      </p:pic>
    </p:spTree>
    <p:extLst>
      <p:ext uri="{BB962C8B-B14F-4D97-AF65-F5344CB8AC3E}">
        <p14:creationId xmlns:p14="http://schemas.microsoft.com/office/powerpoint/2010/main" val="6352640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Algorithms</a:t>
            </a:r>
            <a:endParaRPr lang="en-US" dirty="0"/>
          </a:p>
        </p:txBody>
      </p:sp>
      <p:sp>
        <p:nvSpPr>
          <p:cNvPr id="3" name="Text Placeholder 2"/>
          <p:cNvSpPr>
            <a:spLocks noGrp="1"/>
          </p:cNvSpPr>
          <p:nvPr>
            <p:ph type="body" idx="1"/>
          </p:nvPr>
        </p:nvSpPr>
        <p:spPr/>
        <p:txBody>
          <a:bodyPr/>
          <a:lstStyle/>
          <a:p>
            <a:r>
              <a:rPr lang="en-US" dirty="0" smtClean="0"/>
              <a:t>Hybrid algorithms</a:t>
            </a:r>
            <a:endParaRPr lang="en-US" dirty="0"/>
          </a:p>
        </p:txBody>
      </p:sp>
    </p:spTree>
    <p:extLst>
      <p:ext uri="{BB962C8B-B14F-4D97-AF65-F5344CB8AC3E}">
        <p14:creationId xmlns:p14="http://schemas.microsoft.com/office/powerpoint/2010/main" val="36087357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224" y="0"/>
            <a:ext cx="10515600" cy="1325563"/>
          </a:xfrm>
        </p:spPr>
        <p:txBody>
          <a:bodyPr/>
          <a:lstStyle/>
          <a:p>
            <a:r>
              <a:rPr lang="en-US" dirty="0" smtClean="0"/>
              <a:t>Algorithms with embedded randomness</a:t>
            </a:r>
            <a:endParaRPr lang="en-US" dirty="0"/>
          </a:p>
        </p:txBody>
      </p:sp>
      <p:sp>
        <p:nvSpPr>
          <p:cNvPr id="4" name="TextBox 3"/>
          <p:cNvSpPr txBox="1"/>
          <p:nvPr/>
        </p:nvSpPr>
        <p:spPr>
          <a:xfrm>
            <a:off x="1036320" y="1265444"/>
            <a:ext cx="2246376" cy="461665"/>
          </a:xfrm>
          <a:prstGeom prst="rect">
            <a:avLst/>
          </a:prstGeom>
          <a:noFill/>
        </p:spPr>
        <p:txBody>
          <a:bodyPr wrap="square" rtlCol="0">
            <a:spAutoFit/>
          </a:bodyPr>
          <a:lstStyle/>
          <a:p>
            <a:r>
              <a:rPr lang="en-US" sz="2400" dirty="0" smtClean="0"/>
              <a:t>Random Forest</a:t>
            </a:r>
            <a:endParaRPr lang="en-US" sz="2400" dirty="0"/>
          </a:p>
        </p:txBody>
      </p:sp>
      <p:sp>
        <p:nvSpPr>
          <p:cNvPr id="5" name="TextBox 4"/>
          <p:cNvSpPr txBox="1"/>
          <p:nvPr/>
        </p:nvSpPr>
        <p:spPr>
          <a:xfrm>
            <a:off x="4751832" y="1265444"/>
            <a:ext cx="1627632" cy="461665"/>
          </a:xfrm>
          <a:prstGeom prst="rect">
            <a:avLst/>
          </a:prstGeom>
          <a:noFill/>
        </p:spPr>
        <p:txBody>
          <a:bodyPr wrap="square" rtlCol="0">
            <a:spAutoFit/>
          </a:bodyPr>
          <a:lstStyle/>
          <a:p>
            <a:r>
              <a:rPr lang="en-US" sz="2400" dirty="0" smtClean="0"/>
              <a:t>Extra Trees</a:t>
            </a:r>
          </a:p>
        </p:txBody>
      </p:sp>
      <p:sp>
        <p:nvSpPr>
          <p:cNvPr id="6" name="TextBox 5"/>
          <p:cNvSpPr txBox="1"/>
          <p:nvPr/>
        </p:nvSpPr>
        <p:spPr>
          <a:xfrm>
            <a:off x="8446008" y="1265444"/>
            <a:ext cx="3099816" cy="461665"/>
          </a:xfrm>
          <a:prstGeom prst="rect">
            <a:avLst/>
          </a:prstGeom>
          <a:noFill/>
        </p:spPr>
        <p:txBody>
          <a:bodyPr wrap="square" rtlCol="0">
            <a:spAutoFit/>
          </a:bodyPr>
          <a:lstStyle/>
          <a:p>
            <a:r>
              <a:rPr lang="en-US" sz="2400" dirty="0" smtClean="0"/>
              <a:t>Bagging Decision Tree</a:t>
            </a:r>
            <a:endParaRPr lang="en-US" sz="2400" dirty="0"/>
          </a:p>
        </p:txBody>
      </p:sp>
      <p:sp>
        <p:nvSpPr>
          <p:cNvPr id="7" name="TextBox 6"/>
          <p:cNvSpPr txBox="1"/>
          <p:nvPr/>
        </p:nvSpPr>
        <p:spPr>
          <a:xfrm>
            <a:off x="1030224" y="1798766"/>
            <a:ext cx="3331464" cy="3416320"/>
          </a:xfrm>
          <a:prstGeom prst="rect">
            <a:avLst/>
          </a:prstGeom>
          <a:noFill/>
        </p:spPr>
        <p:txBody>
          <a:bodyPr wrap="square" rtlCol="0">
            <a:spAutoFit/>
          </a:bodyPr>
          <a:lstStyle/>
          <a:p>
            <a:pPr marL="342900" indent="-342900">
              <a:buFont typeface="+mj-lt"/>
              <a:buAutoNum type="arabicPeriod"/>
            </a:pPr>
            <a:r>
              <a:rPr lang="en-US" dirty="0" smtClean="0"/>
              <a:t>Collection of randomized decision trees.</a:t>
            </a:r>
          </a:p>
          <a:p>
            <a:pPr marL="342900" indent="-342900">
              <a:buFont typeface="+mj-lt"/>
              <a:buAutoNum type="arabicPeriod"/>
            </a:pPr>
            <a:r>
              <a:rPr lang="en-US" dirty="0" smtClean="0"/>
              <a:t>Random samples from dataset </a:t>
            </a:r>
            <a:r>
              <a:rPr lang="en-US" b="1" dirty="0" smtClean="0"/>
              <a:t>with replacement</a:t>
            </a:r>
          </a:p>
          <a:p>
            <a:pPr marL="342900" indent="-342900">
              <a:buFont typeface="+mj-lt"/>
              <a:buAutoNum type="arabicPeriod"/>
            </a:pPr>
            <a:r>
              <a:rPr lang="en-US" dirty="0" smtClean="0"/>
              <a:t>Random features </a:t>
            </a:r>
            <a:r>
              <a:rPr lang="en-US" b="1" dirty="0" smtClean="0"/>
              <a:t>without replacement</a:t>
            </a:r>
          </a:p>
          <a:p>
            <a:pPr marL="342900" indent="-342900">
              <a:buFont typeface="+mj-lt"/>
              <a:buAutoNum type="arabicPeriod"/>
            </a:pPr>
            <a:r>
              <a:rPr lang="en-US" dirty="0" smtClean="0"/>
              <a:t>Majority vote</a:t>
            </a:r>
          </a:p>
          <a:p>
            <a:endParaRPr lang="en-US" dirty="0" smtClean="0"/>
          </a:p>
          <a:p>
            <a:r>
              <a:rPr lang="en-US" dirty="0" smtClean="0"/>
              <a:t>* optimizes </a:t>
            </a:r>
            <a:r>
              <a:rPr lang="en-US" dirty="0"/>
              <a:t>splits on trees (i.e. select those which give best information gain with respect to decision</a:t>
            </a:r>
            <a:r>
              <a:rPr lang="en-US" dirty="0" smtClean="0"/>
              <a:t>)</a:t>
            </a:r>
            <a:endParaRPr lang="en-US" dirty="0"/>
          </a:p>
        </p:txBody>
      </p:sp>
      <p:sp>
        <p:nvSpPr>
          <p:cNvPr id="8" name="TextBox 7"/>
          <p:cNvSpPr txBox="1"/>
          <p:nvPr/>
        </p:nvSpPr>
        <p:spPr>
          <a:xfrm>
            <a:off x="4751832" y="1798766"/>
            <a:ext cx="3304032" cy="2585323"/>
          </a:xfrm>
          <a:prstGeom prst="rect">
            <a:avLst/>
          </a:prstGeom>
          <a:noFill/>
        </p:spPr>
        <p:txBody>
          <a:bodyPr wrap="square" rtlCol="0">
            <a:spAutoFit/>
          </a:bodyPr>
          <a:lstStyle/>
          <a:p>
            <a:pPr marL="342900" indent="-342900">
              <a:buFont typeface="+mj-lt"/>
              <a:buAutoNum type="arabicPeriod"/>
            </a:pPr>
            <a:r>
              <a:rPr lang="en-US" dirty="0" smtClean="0"/>
              <a:t>Collection of randomized decision trees.</a:t>
            </a:r>
          </a:p>
          <a:p>
            <a:pPr marL="342900" indent="-342900">
              <a:buFont typeface="+mj-lt"/>
              <a:buAutoNum type="arabicPeriod"/>
            </a:pPr>
            <a:r>
              <a:rPr lang="en-US" dirty="0" smtClean="0"/>
              <a:t>Random samples from dataset </a:t>
            </a:r>
            <a:r>
              <a:rPr lang="en-US" b="1" dirty="0" smtClean="0"/>
              <a:t>with replacement</a:t>
            </a:r>
          </a:p>
          <a:p>
            <a:pPr marL="342900" indent="-342900">
              <a:buFont typeface="+mj-lt"/>
              <a:buAutoNum type="arabicPeriod"/>
            </a:pPr>
            <a:r>
              <a:rPr lang="en-US" dirty="0" smtClean="0"/>
              <a:t>Random features</a:t>
            </a:r>
            <a:r>
              <a:rPr lang="en-US" b="1" dirty="0" smtClean="0"/>
              <a:t> without replacement</a:t>
            </a:r>
          </a:p>
          <a:p>
            <a:pPr marL="342900" indent="-342900">
              <a:buFont typeface="+mj-lt"/>
              <a:buAutoNum type="arabicPeriod"/>
            </a:pPr>
            <a:r>
              <a:rPr lang="en-US" dirty="0" smtClean="0"/>
              <a:t>Majority vote</a:t>
            </a:r>
          </a:p>
          <a:p>
            <a:pPr marL="342900" indent="-342900">
              <a:buFont typeface="+mj-lt"/>
              <a:buAutoNum type="arabicPeriod"/>
            </a:pPr>
            <a:endParaRPr lang="en-US" dirty="0"/>
          </a:p>
          <a:p>
            <a:r>
              <a:rPr lang="en-US" dirty="0" smtClean="0"/>
              <a:t>* Splits are made at random</a:t>
            </a:r>
            <a:endParaRPr lang="en-US" dirty="0"/>
          </a:p>
        </p:txBody>
      </p:sp>
      <p:sp>
        <p:nvSpPr>
          <p:cNvPr id="9" name="TextBox 8"/>
          <p:cNvSpPr txBox="1"/>
          <p:nvPr/>
        </p:nvSpPr>
        <p:spPr>
          <a:xfrm>
            <a:off x="8446008" y="1798766"/>
            <a:ext cx="3191256" cy="1754326"/>
          </a:xfrm>
          <a:prstGeom prst="rect">
            <a:avLst/>
          </a:prstGeom>
          <a:noFill/>
        </p:spPr>
        <p:txBody>
          <a:bodyPr wrap="square" rtlCol="0">
            <a:spAutoFit/>
          </a:bodyPr>
          <a:lstStyle/>
          <a:p>
            <a:pPr marL="342900" indent="-342900">
              <a:buAutoNum type="arabicPeriod"/>
            </a:pPr>
            <a:r>
              <a:rPr lang="en-US" dirty="0" smtClean="0"/>
              <a:t>Collection of randomized decision trees</a:t>
            </a:r>
          </a:p>
          <a:p>
            <a:pPr marL="342900" indent="-342900">
              <a:buAutoNum type="arabicPeriod"/>
            </a:pPr>
            <a:r>
              <a:rPr lang="en-US" dirty="0" smtClean="0"/>
              <a:t>Random samples from dataset </a:t>
            </a:r>
            <a:r>
              <a:rPr lang="en-US" b="1" dirty="0" smtClean="0"/>
              <a:t>with replacement</a:t>
            </a:r>
          </a:p>
          <a:p>
            <a:pPr marL="342900" indent="-342900">
              <a:buAutoNum type="arabicPeriod"/>
            </a:pPr>
            <a:r>
              <a:rPr lang="en-US" dirty="0" smtClean="0"/>
              <a:t>All training features used</a:t>
            </a:r>
          </a:p>
          <a:p>
            <a:pPr marL="342900" indent="-342900">
              <a:buAutoNum type="arabicPeriod"/>
            </a:pPr>
            <a:r>
              <a:rPr lang="en-US" dirty="0" smtClean="0"/>
              <a:t>Majority vote</a:t>
            </a:r>
            <a:endParaRPr lang="en-US" dirty="0"/>
          </a:p>
        </p:txBody>
      </p:sp>
      <p:pic>
        <p:nvPicPr>
          <p:cNvPr id="11" name="Picture 10"/>
          <p:cNvPicPr/>
          <p:nvPr/>
        </p:nvPicPr>
        <p:blipFill>
          <a:blip r:embed="rId2" cstate="print">
            <a:extLst>
              <a:ext uri="{28A0092B-C50C-407E-A947-70E740481C1C}">
                <a14:useLocalDpi xmlns:a14="http://schemas.microsoft.com/office/drawing/2010/main" val="0"/>
              </a:ext>
            </a:extLst>
          </a:blip>
          <a:stretch>
            <a:fillRect/>
          </a:stretch>
        </p:blipFill>
        <p:spPr>
          <a:xfrm>
            <a:off x="7513320" y="4241419"/>
            <a:ext cx="4572000" cy="2508250"/>
          </a:xfrm>
          <a:prstGeom prst="rect">
            <a:avLst/>
          </a:prstGeom>
        </p:spPr>
      </p:pic>
    </p:spTree>
    <p:extLst>
      <p:ext uri="{BB962C8B-B14F-4D97-AF65-F5344CB8AC3E}">
        <p14:creationId xmlns:p14="http://schemas.microsoft.com/office/powerpoint/2010/main" val="35658506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056" y="0"/>
            <a:ext cx="10515600" cy="1325563"/>
          </a:xfrm>
        </p:spPr>
        <p:txBody>
          <a:bodyPr/>
          <a:lstStyle/>
          <a:p>
            <a:pPr algn="ctr"/>
            <a:r>
              <a:rPr lang="en-US" dirty="0" smtClean="0"/>
              <a:t>Boosting Algorithms</a:t>
            </a:r>
            <a:endParaRPr lang="en-US" dirty="0"/>
          </a:p>
        </p:txBody>
      </p:sp>
      <p:sp>
        <p:nvSpPr>
          <p:cNvPr id="4" name="TextBox 3"/>
          <p:cNvSpPr txBox="1"/>
          <p:nvPr/>
        </p:nvSpPr>
        <p:spPr>
          <a:xfrm>
            <a:off x="740664" y="1188720"/>
            <a:ext cx="3867912" cy="461665"/>
          </a:xfrm>
          <a:prstGeom prst="rect">
            <a:avLst/>
          </a:prstGeom>
          <a:noFill/>
        </p:spPr>
        <p:txBody>
          <a:bodyPr wrap="square" rtlCol="0">
            <a:spAutoFit/>
          </a:bodyPr>
          <a:lstStyle/>
          <a:p>
            <a:r>
              <a:rPr lang="en-US" sz="2400" dirty="0" smtClean="0"/>
              <a:t>Ada Boosting Decision Tree</a:t>
            </a:r>
            <a:endParaRPr lang="en-US" sz="2400" dirty="0"/>
          </a:p>
        </p:txBody>
      </p:sp>
      <p:sp>
        <p:nvSpPr>
          <p:cNvPr id="5" name="TextBox 4"/>
          <p:cNvSpPr txBox="1"/>
          <p:nvPr/>
        </p:nvSpPr>
        <p:spPr>
          <a:xfrm>
            <a:off x="6483096" y="1118642"/>
            <a:ext cx="4270248" cy="461665"/>
          </a:xfrm>
          <a:prstGeom prst="rect">
            <a:avLst/>
          </a:prstGeom>
          <a:noFill/>
        </p:spPr>
        <p:txBody>
          <a:bodyPr wrap="square" rtlCol="0">
            <a:spAutoFit/>
          </a:bodyPr>
          <a:lstStyle/>
          <a:p>
            <a:r>
              <a:rPr lang="en-US" sz="2400" dirty="0" smtClean="0"/>
              <a:t>Gradient Boosting Decision Tree</a:t>
            </a:r>
            <a:endParaRPr lang="en-US" sz="2400" dirty="0"/>
          </a:p>
        </p:txBody>
      </p:sp>
      <p:sp>
        <p:nvSpPr>
          <p:cNvPr id="6" name="TextBox 5"/>
          <p:cNvSpPr txBox="1"/>
          <p:nvPr/>
        </p:nvSpPr>
        <p:spPr>
          <a:xfrm>
            <a:off x="740664" y="1801368"/>
            <a:ext cx="5120640" cy="2585323"/>
          </a:xfrm>
          <a:prstGeom prst="rect">
            <a:avLst/>
          </a:prstGeom>
          <a:noFill/>
        </p:spPr>
        <p:txBody>
          <a:bodyPr wrap="square" rtlCol="0">
            <a:spAutoFit/>
          </a:bodyPr>
          <a:lstStyle/>
          <a:p>
            <a:pPr marL="342900" indent="-342900">
              <a:buFont typeface="+mj-lt"/>
              <a:buAutoNum type="arabicPeriod"/>
            </a:pPr>
            <a:r>
              <a:rPr lang="en-US" dirty="0" smtClean="0"/>
              <a:t>Apply uniform weights to all the data and train the classifier</a:t>
            </a:r>
          </a:p>
          <a:p>
            <a:pPr marL="342900" indent="-342900">
              <a:buFont typeface="+mj-lt"/>
              <a:buAutoNum type="arabicPeriod"/>
            </a:pPr>
            <a:r>
              <a:rPr lang="en-US" dirty="0" smtClean="0"/>
              <a:t>Increase the weights of the data that were classified incorrectly</a:t>
            </a:r>
          </a:p>
          <a:p>
            <a:pPr marL="342900" indent="-342900">
              <a:buFont typeface="+mj-lt"/>
              <a:buAutoNum type="arabicPeriod"/>
            </a:pPr>
            <a:r>
              <a:rPr lang="en-US" dirty="0" smtClean="0"/>
              <a:t>Train another classifier on the new data</a:t>
            </a:r>
          </a:p>
          <a:p>
            <a:pPr marL="342900" indent="-342900">
              <a:buFont typeface="+mj-lt"/>
              <a:buAutoNum type="arabicPeriod"/>
            </a:pPr>
            <a:r>
              <a:rPr lang="en-US" dirty="0" smtClean="0"/>
              <a:t>Repeat Steps 1-3 for a defined number of iterations</a:t>
            </a:r>
          </a:p>
          <a:p>
            <a:pPr marL="342900" indent="-342900">
              <a:buFont typeface="+mj-lt"/>
              <a:buAutoNum type="arabicPeriod"/>
            </a:pPr>
            <a:r>
              <a:rPr lang="en-US" dirty="0" smtClean="0"/>
              <a:t>Combine results from all decision trees to come up with the final classification</a:t>
            </a:r>
            <a:endParaRPr lang="en-US"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737740" y="4537674"/>
            <a:ext cx="2642235" cy="2114693"/>
          </a:xfrm>
          <a:prstGeom prst="rect">
            <a:avLst/>
          </a:prstGeom>
        </p:spPr>
      </p:pic>
      <p:sp>
        <p:nvSpPr>
          <p:cNvPr id="8" name="TextBox 7"/>
          <p:cNvSpPr txBox="1"/>
          <p:nvPr/>
        </p:nvSpPr>
        <p:spPr>
          <a:xfrm>
            <a:off x="6483096" y="1801368"/>
            <a:ext cx="5157216" cy="3139321"/>
          </a:xfrm>
          <a:prstGeom prst="rect">
            <a:avLst/>
          </a:prstGeom>
          <a:noFill/>
        </p:spPr>
        <p:txBody>
          <a:bodyPr wrap="square" rtlCol="0">
            <a:spAutoFit/>
          </a:bodyPr>
          <a:lstStyle/>
          <a:p>
            <a:pPr marL="342900" indent="-342900">
              <a:buFont typeface="+mj-lt"/>
              <a:buAutoNum type="arabicPeriod"/>
            </a:pPr>
            <a:r>
              <a:rPr lang="en-US" dirty="0" smtClean="0"/>
              <a:t>Use loss function</a:t>
            </a:r>
          </a:p>
          <a:p>
            <a:pPr marL="342900" indent="-342900">
              <a:buFont typeface="+mj-lt"/>
              <a:buAutoNum type="arabicPeriod"/>
            </a:pPr>
            <a:r>
              <a:rPr lang="en-US" dirty="0" smtClean="0"/>
              <a:t>Train weak learner ( Decision Tree)</a:t>
            </a:r>
          </a:p>
          <a:p>
            <a:pPr marL="342900" indent="-342900">
              <a:buFont typeface="+mj-lt"/>
              <a:buAutoNum type="arabicPeriod"/>
            </a:pPr>
            <a:r>
              <a:rPr lang="en-US" dirty="0" smtClean="0"/>
              <a:t>Minimize loss function using gradient decent when adding a new decision tree to the ensemble</a:t>
            </a:r>
          </a:p>
          <a:p>
            <a:pPr marL="342900" indent="-342900">
              <a:buFont typeface="+mj-lt"/>
              <a:buAutoNum type="arabicPeriod"/>
            </a:pPr>
            <a:r>
              <a:rPr lang="en-US" dirty="0" smtClean="0"/>
              <a:t>Repeat steps 1-3 for a defined number of iterations</a:t>
            </a:r>
          </a:p>
          <a:p>
            <a:pPr marL="342900" indent="-342900">
              <a:buFont typeface="+mj-lt"/>
              <a:buAutoNum type="arabicPeriod"/>
            </a:pPr>
            <a:r>
              <a:rPr lang="en-US" dirty="0" smtClean="0"/>
              <a:t>Combine results from all decision trees to come up with the final classification</a:t>
            </a:r>
          </a:p>
          <a:p>
            <a:pPr marL="342900" indent="-342900">
              <a:buFont typeface="+mj-lt"/>
              <a:buAutoNum type="arabicPeriod"/>
            </a:pPr>
            <a:endParaRPr lang="en-US" dirty="0" smtClean="0"/>
          </a:p>
          <a:p>
            <a:pPr marL="342900" indent="-342900">
              <a:buFont typeface="+mj-lt"/>
              <a:buAutoNum type="arabicPeriod"/>
            </a:pPr>
            <a:endParaRPr lang="en-US" dirty="0"/>
          </a:p>
        </p:txBody>
      </p:sp>
    </p:spTree>
    <p:extLst>
      <p:ext uri="{BB962C8B-B14F-4D97-AF65-F5344CB8AC3E}">
        <p14:creationId xmlns:p14="http://schemas.microsoft.com/office/powerpoint/2010/main" val="9431397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Other Hybrid Algorithms</a:t>
            </a:r>
            <a:endParaRPr lang="en-US" dirty="0"/>
          </a:p>
        </p:txBody>
      </p:sp>
      <p:sp>
        <p:nvSpPr>
          <p:cNvPr id="3" name="TextBox 2"/>
          <p:cNvSpPr txBox="1"/>
          <p:nvPr/>
        </p:nvSpPr>
        <p:spPr>
          <a:xfrm>
            <a:off x="694944" y="2953512"/>
            <a:ext cx="11082528" cy="3416320"/>
          </a:xfrm>
          <a:prstGeom prst="rect">
            <a:avLst/>
          </a:prstGeom>
          <a:noFill/>
        </p:spPr>
        <p:txBody>
          <a:bodyPr wrap="square" rtlCol="0">
            <a:spAutoFit/>
          </a:bodyPr>
          <a:lstStyle/>
          <a:p>
            <a:pPr>
              <a:lnSpc>
                <a:spcPct val="150000"/>
              </a:lnSpc>
            </a:pPr>
            <a:r>
              <a:rPr lang="en-US" b="1" dirty="0" smtClean="0"/>
              <a:t>Voting – (ABDT, GBDT): </a:t>
            </a:r>
            <a:r>
              <a:rPr lang="en-US" dirty="0"/>
              <a:t>Ada Boosting and Gradient Boosting both improve the performance of a decision tree algorithm and Voting serves as a final improvement step for ABDT and GBDT classifications, deciding the final labeling that takes place.</a:t>
            </a:r>
          </a:p>
          <a:p>
            <a:pPr>
              <a:lnSpc>
                <a:spcPct val="150000"/>
              </a:lnSpc>
            </a:pPr>
            <a:endParaRPr lang="en-US" dirty="0" smtClean="0"/>
          </a:p>
          <a:p>
            <a:pPr>
              <a:lnSpc>
                <a:spcPct val="150000"/>
              </a:lnSpc>
            </a:pPr>
            <a:r>
              <a:rPr lang="en-US" b="1" dirty="0" smtClean="0"/>
              <a:t>Voting – (ABDT, GBDT, </a:t>
            </a:r>
            <a:r>
              <a:rPr lang="en-US" b="1" dirty="0"/>
              <a:t>LR): </a:t>
            </a:r>
            <a:r>
              <a:rPr lang="en-US" dirty="0"/>
              <a:t>Ada boosting Decision Tree, Gradient Boosting Decision Tree and Logistic Regression where used in an attempt to test the boundaries of the Voting methodology</a:t>
            </a:r>
            <a:r>
              <a:rPr lang="en-US" dirty="0" smtClean="0"/>
              <a:t>.</a:t>
            </a:r>
          </a:p>
          <a:p>
            <a:pPr>
              <a:lnSpc>
                <a:spcPct val="150000"/>
              </a:lnSpc>
            </a:pPr>
            <a:endParaRPr lang="en-US" dirty="0" smtClean="0"/>
          </a:p>
          <a:p>
            <a:pPr>
              <a:lnSpc>
                <a:spcPct val="150000"/>
              </a:lnSpc>
            </a:pPr>
            <a:r>
              <a:rPr lang="en-US" b="1" dirty="0" smtClean="0"/>
              <a:t>Bagging </a:t>
            </a:r>
            <a:r>
              <a:rPr lang="en-US" b="1" dirty="0"/>
              <a:t>GBDT: </a:t>
            </a:r>
            <a:r>
              <a:rPr lang="en-US" dirty="0" smtClean="0"/>
              <a:t>Despite </a:t>
            </a:r>
            <a:r>
              <a:rPr lang="en-US" dirty="0"/>
              <a:t>its’ high accuracy, GBDT has some flaws </a:t>
            </a:r>
            <a:r>
              <a:rPr lang="en-US" dirty="0" smtClean="0"/>
              <a:t>which could be reduced </a:t>
            </a:r>
            <a:r>
              <a:rPr lang="en-US" dirty="0"/>
              <a:t>under the Bagging </a:t>
            </a:r>
            <a:r>
              <a:rPr lang="en-US" dirty="0" smtClean="0"/>
              <a:t>model.</a:t>
            </a:r>
            <a:endParaRPr lang="en-US" dirty="0"/>
          </a:p>
        </p:txBody>
      </p:sp>
      <p:sp>
        <p:nvSpPr>
          <p:cNvPr id="4" name="TextBox 3"/>
          <p:cNvSpPr txBox="1"/>
          <p:nvPr/>
        </p:nvSpPr>
        <p:spPr>
          <a:xfrm>
            <a:off x="694944" y="1325563"/>
            <a:ext cx="11082528" cy="923330"/>
          </a:xfrm>
          <a:prstGeom prst="rect">
            <a:avLst/>
          </a:prstGeom>
          <a:noFill/>
        </p:spPr>
        <p:txBody>
          <a:bodyPr wrap="square" rtlCol="0">
            <a:spAutoFit/>
          </a:bodyPr>
          <a:lstStyle/>
          <a:p>
            <a:pPr>
              <a:lnSpc>
                <a:spcPct val="150000"/>
              </a:lnSpc>
            </a:pPr>
            <a:r>
              <a:rPr lang="en-US" b="1" dirty="0" smtClean="0"/>
              <a:t>Voting</a:t>
            </a:r>
            <a:r>
              <a:rPr lang="en-US" dirty="0" smtClean="0"/>
              <a:t> is a methodology that takes </a:t>
            </a:r>
            <a:r>
              <a:rPr lang="en-US" dirty="0"/>
              <a:t>multiple estimator’s classifications as input and performs a majority voting procedure to decide the final classification of the training data. </a:t>
            </a:r>
          </a:p>
        </p:txBody>
      </p:sp>
      <p:cxnSp>
        <p:nvCxnSpPr>
          <p:cNvPr id="6" name="Straight Connector 5"/>
          <p:cNvCxnSpPr/>
          <p:nvPr/>
        </p:nvCxnSpPr>
        <p:spPr>
          <a:xfrm flipV="1">
            <a:off x="3630168" y="2651653"/>
            <a:ext cx="4370832" cy="182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5884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Text Placeholder 2"/>
          <p:cNvSpPr>
            <a:spLocks noGrp="1"/>
          </p:cNvSpPr>
          <p:nvPr>
            <p:ph type="body" idx="1"/>
          </p:nvPr>
        </p:nvSpPr>
        <p:spPr/>
        <p:txBody>
          <a:bodyPr/>
          <a:lstStyle/>
          <a:p>
            <a:r>
              <a:rPr lang="en-US" dirty="0" smtClean="0"/>
              <a:t>Training of the classifiers</a:t>
            </a:r>
            <a:endParaRPr lang="en-US" dirty="0"/>
          </a:p>
        </p:txBody>
      </p:sp>
    </p:spTree>
    <p:extLst>
      <p:ext uri="{BB962C8B-B14F-4D97-AF65-F5344CB8AC3E}">
        <p14:creationId xmlns:p14="http://schemas.microsoft.com/office/powerpoint/2010/main" val="19573687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633472"/>
            <a:ext cx="10515600" cy="630555"/>
          </a:xfrm>
        </p:spPr>
        <p:txBody>
          <a:bodyPr>
            <a:normAutofit/>
          </a:bodyPr>
          <a:lstStyle/>
          <a:p>
            <a:pPr algn="ctr"/>
            <a:r>
              <a:rPr lang="en-US" sz="3600" dirty="0" smtClean="0"/>
              <a:t>Prediction of Virality and Popularity of YouTube Videos</a:t>
            </a:r>
            <a:endParaRPr lang="en-US" sz="3600" dirty="0"/>
          </a:p>
        </p:txBody>
      </p:sp>
      <p:sp>
        <p:nvSpPr>
          <p:cNvPr id="3" name="Text Placeholder 2"/>
          <p:cNvSpPr>
            <a:spLocks noGrp="1"/>
          </p:cNvSpPr>
          <p:nvPr>
            <p:ph type="body" idx="1"/>
          </p:nvPr>
        </p:nvSpPr>
        <p:spPr>
          <a:xfrm>
            <a:off x="895858" y="3446463"/>
            <a:ext cx="10515600" cy="1500187"/>
          </a:xfrm>
        </p:spPr>
        <p:txBody>
          <a:bodyPr>
            <a:normAutofit/>
          </a:bodyPr>
          <a:lstStyle/>
          <a:p>
            <a:pPr algn="ctr"/>
            <a:r>
              <a:rPr lang="en-US" sz="2800" dirty="0" smtClean="0"/>
              <a:t>~ Machine Learning Algorithms Analysis </a:t>
            </a:r>
            <a:endParaRPr lang="en-US" sz="2800" dirty="0"/>
          </a:p>
        </p:txBody>
      </p:sp>
    </p:spTree>
    <p:extLst>
      <p:ext uri="{BB962C8B-B14F-4D97-AF65-F5344CB8AC3E}">
        <p14:creationId xmlns:p14="http://schemas.microsoft.com/office/powerpoint/2010/main" val="36367839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Feature Kinds</a:t>
            </a:r>
            <a:endParaRPr lang="en-US" dirty="0"/>
          </a:p>
        </p:txBody>
      </p:sp>
      <p:sp>
        <p:nvSpPr>
          <p:cNvPr id="3" name="TextBox 2"/>
          <p:cNvSpPr txBox="1"/>
          <p:nvPr/>
        </p:nvSpPr>
        <p:spPr>
          <a:xfrm>
            <a:off x="7202424" y="5228287"/>
            <a:ext cx="3477768" cy="784830"/>
          </a:xfrm>
          <a:prstGeom prst="rect">
            <a:avLst/>
          </a:prstGeom>
          <a:noFill/>
        </p:spPr>
        <p:txBody>
          <a:bodyPr wrap="square" rtlCol="0">
            <a:spAutoFit/>
          </a:bodyPr>
          <a:lstStyle/>
          <a:p>
            <a:r>
              <a:rPr lang="en-US" dirty="0" smtClean="0"/>
              <a:t>YouTube – 31 Different Features</a:t>
            </a:r>
          </a:p>
          <a:p>
            <a:pPr>
              <a:lnSpc>
                <a:spcPct val="150000"/>
              </a:lnSpc>
            </a:pPr>
            <a:r>
              <a:rPr lang="en-US" dirty="0" smtClean="0"/>
              <a:t>Twitter – 43 Different Features</a:t>
            </a:r>
            <a:endParaRPr lang="en-US" dirty="0"/>
          </a:p>
        </p:txBody>
      </p:sp>
      <p:sp>
        <p:nvSpPr>
          <p:cNvPr id="4" name="TextBox 3"/>
          <p:cNvSpPr txBox="1"/>
          <p:nvPr/>
        </p:nvSpPr>
        <p:spPr>
          <a:xfrm>
            <a:off x="1876043" y="2088966"/>
            <a:ext cx="3678937" cy="3139321"/>
          </a:xfrm>
          <a:prstGeom prst="rect">
            <a:avLst/>
          </a:prstGeom>
          <a:noFill/>
        </p:spPr>
        <p:txBody>
          <a:bodyPr wrap="square" rtlCol="0">
            <a:spAutoFit/>
          </a:bodyPr>
          <a:lstStyle/>
          <a:p>
            <a:pPr>
              <a:lnSpc>
                <a:spcPct val="150000"/>
              </a:lnSpc>
            </a:pPr>
            <a:r>
              <a:rPr lang="en-US" sz="2400" dirty="0" smtClean="0"/>
              <a:t>Types of features:</a:t>
            </a:r>
          </a:p>
          <a:p>
            <a:pPr marL="285750" indent="-285750">
              <a:lnSpc>
                <a:spcPct val="150000"/>
              </a:lnSpc>
              <a:buFont typeface="Courier New" panose="02070309020205020404" pitchFamily="49" charset="0"/>
              <a:buChar char="o"/>
            </a:pPr>
            <a:r>
              <a:rPr lang="en-US" dirty="0" smtClean="0"/>
              <a:t>Static</a:t>
            </a:r>
          </a:p>
          <a:p>
            <a:pPr marL="285750" indent="-285750">
              <a:lnSpc>
                <a:spcPct val="150000"/>
              </a:lnSpc>
              <a:buFont typeface="Courier New" panose="02070309020205020404" pitchFamily="49" charset="0"/>
              <a:buChar char="o"/>
            </a:pPr>
            <a:r>
              <a:rPr lang="en-US" dirty="0" smtClean="0"/>
              <a:t>Differences</a:t>
            </a:r>
          </a:p>
          <a:p>
            <a:pPr marL="285750" indent="-285750">
              <a:lnSpc>
                <a:spcPct val="150000"/>
              </a:lnSpc>
              <a:buFont typeface="Courier New" panose="02070309020205020404" pitchFamily="49" charset="0"/>
              <a:buChar char="o"/>
            </a:pPr>
            <a:r>
              <a:rPr lang="en-US" dirty="0" smtClean="0"/>
              <a:t>Accelerations</a:t>
            </a:r>
          </a:p>
          <a:p>
            <a:pPr marL="285750" indent="-285750">
              <a:lnSpc>
                <a:spcPct val="150000"/>
              </a:lnSpc>
              <a:buFont typeface="Courier New" panose="02070309020205020404" pitchFamily="49" charset="0"/>
              <a:buChar char="o"/>
            </a:pPr>
            <a:r>
              <a:rPr lang="en-US" dirty="0" smtClean="0"/>
              <a:t>Daily Stats</a:t>
            </a:r>
          </a:p>
          <a:p>
            <a:pPr marL="285750" indent="-285750">
              <a:lnSpc>
                <a:spcPct val="150000"/>
              </a:lnSpc>
              <a:buFont typeface="Courier New" panose="02070309020205020404" pitchFamily="49" charset="0"/>
              <a:buChar char="o"/>
            </a:pPr>
            <a:r>
              <a:rPr lang="en-US" dirty="0" smtClean="0"/>
              <a:t>Ratios</a:t>
            </a:r>
          </a:p>
          <a:p>
            <a:pPr marL="285750" indent="-285750">
              <a:lnSpc>
                <a:spcPct val="150000"/>
              </a:lnSpc>
              <a:buFont typeface="Courier New" panose="02070309020205020404" pitchFamily="49" charset="0"/>
              <a:buChar char="o"/>
            </a:pPr>
            <a:r>
              <a:rPr lang="en-US" dirty="0" smtClean="0"/>
              <a:t>Age Ratios</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9440" y="3488874"/>
            <a:ext cx="3333114" cy="109140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9440" y="2088966"/>
            <a:ext cx="3333115" cy="139990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4565947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Feature Importance</a:t>
            </a:r>
            <a:endParaRPr lang="en-US" dirty="0"/>
          </a:p>
        </p:txBody>
      </p:sp>
      <p:sp>
        <p:nvSpPr>
          <p:cNvPr id="3" name="Rectangle 2"/>
          <p:cNvSpPr/>
          <p:nvPr/>
        </p:nvSpPr>
        <p:spPr>
          <a:xfrm>
            <a:off x="838200" y="1690688"/>
            <a:ext cx="4300728" cy="4204356"/>
          </a:xfrm>
          <a:prstGeom prst="rect">
            <a:avLst/>
          </a:prstGeom>
        </p:spPr>
        <p:txBody>
          <a:bodyPr wrap="square">
            <a:spAutoFit/>
          </a:bodyPr>
          <a:lstStyle/>
          <a:p>
            <a:pPr>
              <a:lnSpc>
                <a:spcPct val="150000"/>
              </a:lnSpc>
            </a:pPr>
            <a:r>
              <a:rPr lang="en-US" dirty="0"/>
              <a:t>During classification the training features are assigned multiple weights according to their importance in labeling the videos. Different features are more important in different scenarios. For this reason, the importance of each feature is exported after each classification in the form of a percentage, to examine how much it has contributed in the final labeling of the video. </a:t>
            </a:r>
          </a:p>
        </p:txBody>
      </p:sp>
      <p:graphicFrame>
        <p:nvGraphicFramePr>
          <p:cNvPr id="4" name="Table 3"/>
          <p:cNvGraphicFramePr>
            <a:graphicFrameLocks noGrp="1"/>
          </p:cNvGraphicFramePr>
          <p:nvPr>
            <p:extLst>
              <p:ext uri="{D42A27DB-BD31-4B8C-83A1-F6EECF244321}">
                <p14:modId xmlns:p14="http://schemas.microsoft.com/office/powerpoint/2010/main" val="2037002343"/>
              </p:ext>
            </p:extLst>
          </p:nvPr>
        </p:nvGraphicFramePr>
        <p:xfrm>
          <a:off x="5638107" y="1808814"/>
          <a:ext cx="5965629" cy="4526280"/>
        </p:xfrm>
        <a:graphic>
          <a:graphicData uri="http://schemas.openxmlformats.org/drawingml/2006/table">
            <a:tbl>
              <a:tblPr firstRow="1" firstCol="1" bandRow="1">
                <a:tableStyleId>{5940675A-B579-460E-94D1-54222C63F5DA}</a:tableStyleId>
              </a:tblPr>
              <a:tblGrid>
                <a:gridCol w="1617593"/>
                <a:gridCol w="2627881"/>
                <a:gridCol w="1720155"/>
              </a:tblGrid>
              <a:tr h="665081">
                <a:tc>
                  <a:txBody>
                    <a:bodyPr/>
                    <a:lstStyle/>
                    <a:p>
                      <a:pPr marL="0" marR="0" algn="ctr">
                        <a:lnSpc>
                          <a:spcPct val="150000"/>
                        </a:lnSpc>
                        <a:spcBef>
                          <a:spcPts val="0"/>
                        </a:spcBef>
                        <a:spcAft>
                          <a:spcPts val="0"/>
                        </a:spcAft>
                      </a:pPr>
                      <a:r>
                        <a:rPr lang="el-GR" sz="1800" dirty="0">
                          <a:effectLst/>
                        </a:rPr>
                        <a:t>Feature Importance</a:t>
                      </a:r>
                      <a:endParaRPr lang="en-US" sz="1800" dirty="0">
                        <a:effectLst/>
                        <a:latin typeface="Times New Roman" panose="02020603050405020304" pitchFamily="18" charset="0"/>
                        <a:ea typeface="Times New Roman" panose="02020603050405020304" pitchFamily="18" charset="0"/>
                      </a:endParaRPr>
                    </a:p>
                  </a:txBody>
                  <a:tcPr marL="43513" marR="43513" marT="0" marB="0" anchor="ctr"/>
                </a:tc>
                <a:tc>
                  <a:txBody>
                    <a:bodyPr/>
                    <a:lstStyle/>
                    <a:p>
                      <a:pPr marL="0" marR="0" algn="ctr">
                        <a:lnSpc>
                          <a:spcPct val="150000"/>
                        </a:lnSpc>
                        <a:spcBef>
                          <a:spcPts val="0"/>
                        </a:spcBef>
                        <a:spcAft>
                          <a:spcPts val="0"/>
                        </a:spcAft>
                      </a:pPr>
                      <a:r>
                        <a:rPr lang="el-GR" sz="1800" dirty="0">
                          <a:effectLst/>
                        </a:rPr>
                        <a:t>Features</a:t>
                      </a:r>
                      <a:endParaRPr lang="en-US" sz="1800" dirty="0">
                        <a:effectLst/>
                        <a:latin typeface="Times New Roman" panose="02020603050405020304" pitchFamily="18" charset="0"/>
                        <a:ea typeface="Times New Roman" panose="02020603050405020304" pitchFamily="18" charset="0"/>
                      </a:endParaRPr>
                    </a:p>
                  </a:txBody>
                  <a:tcPr marL="43513" marR="43513" marT="0" marB="0" anchor="ctr"/>
                </a:tc>
                <a:tc>
                  <a:txBody>
                    <a:bodyPr/>
                    <a:lstStyle/>
                    <a:p>
                      <a:pPr marL="0" marR="0" algn="ctr">
                        <a:lnSpc>
                          <a:spcPct val="150000"/>
                        </a:lnSpc>
                        <a:spcBef>
                          <a:spcPts val="0"/>
                        </a:spcBef>
                        <a:spcAft>
                          <a:spcPts val="0"/>
                        </a:spcAft>
                      </a:pPr>
                      <a:r>
                        <a:rPr lang="el-GR" sz="1800">
                          <a:effectLst/>
                        </a:rPr>
                        <a:t>Importance</a:t>
                      </a:r>
                      <a:endParaRPr lang="en-US" sz="1800">
                        <a:effectLst/>
                        <a:latin typeface="Times New Roman" panose="02020603050405020304" pitchFamily="18" charset="0"/>
                        <a:ea typeface="Times New Roman" panose="02020603050405020304" pitchFamily="18" charset="0"/>
                      </a:endParaRPr>
                    </a:p>
                  </a:txBody>
                  <a:tcPr marL="43513" marR="43513" marT="0" marB="0" anchor="ctr"/>
                </a:tc>
              </a:tr>
              <a:tr h="332540">
                <a:tc>
                  <a:txBody>
                    <a:bodyPr/>
                    <a:lstStyle/>
                    <a:p>
                      <a:pPr marL="0" marR="0" algn="ctr">
                        <a:lnSpc>
                          <a:spcPct val="150000"/>
                        </a:lnSpc>
                        <a:spcBef>
                          <a:spcPts val="0"/>
                        </a:spcBef>
                        <a:spcAft>
                          <a:spcPts val="0"/>
                        </a:spcAft>
                      </a:pPr>
                      <a:r>
                        <a:rPr lang="el-GR" sz="1800">
                          <a:effectLst/>
                        </a:rPr>
                        <a:t>1</a:t>
                      </a:r>
                      <a:endParaRPr lang="en-US" sz="1800">
                        <a:effectLst/>
                        <a:latin typeface="Times New Roman" panose="02020603050405020304" pitchFamily="18" charset="0"/>
                        <a:ea typeface="Times New Roman" panose="02020603050405020304" pitchFamily="18" charset="0"/>
                      </a:endParaRPr>
                    </a:p>
                  </a:txBody>
                  <a:tcPr marL="43513" marR="43513" marT="0" marB="0" anchor="ctr"/>
                </a:tc>
                <a:tc>
                  <a:txBody>
                    <a:bodyPr/>
                    <a:lstStyle/>
                    <a:p>
                      <a:pPr marL="0" marR="0" algn="ctr">
                        <a:lnSpc>
                          <a:spcPct val="150000"/>
                        </a:lnSpc>
                        <a:spcBef>
                          <a:spcPts val="0"/>
                        </a:spcBef>
                        <a:spcAft>
                          <a:spcPts val="0"/>
                        </a:spcAft>
                      </a:pPr>
                      <a:r>
                        <a:rPr lang="el-GR" sz="1800">
                          <a:effectLst/>
                        </a:rPr>
                        <a:t>views_acc</a:t>
                      </a:r>
                      <a:endParaRPr lang="en-US" sz="1800">
                        <a:effectLst/>
                        <a:latin typeface="Times New Roman" panose="02020603050405020304" pitchFamily="18" charset="0"/>
                        <a:ea typeface="Times New Roman" panose="02020603050405020304" pitchFamily="18" charset="0"/>
                      </a:endParaRPr>
                    </a:p>
                  </a:txBody>
                  <a:tcPr marL="43513" marR="43513" marT="0" marB="0" anchor="ctr"/>
                </a:tc>
                <a:tc>
                  <a:txBody>
                    <a:bodyPr/>
                    <a:lstStyle/>
                    <a:p>
                      <a:pPr marL="0" marR="0" algn="ctr">
                        <a:lnSpc>
                          <a:spcPct val="150000"/>
                        </a:lnSpc>
                        <a:spcBef>
                          <a:spcPts val="0"/>
                        </a:spcBef>
                        <a:spcAft>
                          <a:spcPts val="0"/>
                        </a:spcAft>
                      </a:pPr>
                      <a:r>
                        <a:rPr lang="el-GR" sz="1800">
                          <a:effectLst/>
                        </a:rPr>
                        <a:t>12%</a:t>
                      </a:r>
                      <a:endParaRPr lang="en-US" sz="1800">
                        <a:effectLst/>
                        <a:latin typeface="Times New Roman" panose="02020603050405020304" pitchFamily="18" charset="0"/>
                        <a:ea typeface="Times New Roman" panose="02020603050405020304" pitchFamily="18" charset="0"/>
                      </a:endParaRPr>
                    </a:p>
                  </a:txBody>
                  <a:tcPr marL="43513" marR="43513" marT="0" marB="0" anchor="ctr"/>
                </a:tc>
              </a:tr>
              <a:tr h="332540">
                <a:tc>
                  <a:txBody>
                    <a:bodyPr/>
                    <a:lstStyle/>
                    <a:p>
                      <a:pPr marL="0" marR="0" algn="ctr">
                        <a:lnSpc>
                          <a:spcPct val="150000"/>
                        </a:lnSpc>
                        <a:spcBef>
                          <a:spcPts val="0"/>
                        </a:spcBef>
                        <a:spcAft>
                          <a:spcPts val="0"/>
                        </a:spcAft>
                      </a:pPr>
                      <a:r>
                        <a:rPr lang="el-GR" sz="1800">
                          <a:effectLst/>
                        </a:rPr>
                        <a:t>2</a:t>
                      </a:r>
                      <a:endParaRPr lang="en-US" sz="1800">
                        <a:effectLst/>
                        <a:latin typeface="Times New Roman" panose="02020603050405020304" pitchFamily="18" charset="0"/>
                        <a:ea typeface="Times New Roman" panose="02020603050405020304" pitchFamily="18" charset="0"/>
                      </a:endParaRPr>
                    </a:p>
                  </a:txBody>
                  <a:tcPr marL="43513" marR="43513" marT="0" marB="0" anchor="ctr"/>
                </a:tc>
                <a:tc>
                  <a:txBody>
                    <a:bodyPr/>
                    <a:lstStyle/>
                    <a:p>
                      <a:pPr marL="0" marR="0" algn="ctr">
                        <a:lnSpc>
                          <a:spcPct val="150000"/>
                        </a:lnSpc>
                        <a:spcBef>
                          <a:spcPts val="0"/>
                        </a:spcBef>
                        <a:spcAft>
                          <a:spcPts val="0"/>
                        </a:spcAft>
                      </a:pPr>
                      <a:r>
                        <a:rPr lang="el-GR" sz="1800">
                          <a:effectLst/>
                        </a:rPr>
                        <a:t>views_1</a:t>
                      </a:r>
                      <a:endParaRPr lang="en-US" sz="1800">
                        <a:effectLst/>
                        <a:latin typeface="Times New Roman" panose="02020603050405020304" pitchFamily="18" charset="0"/>
                        <a:ea typeface="Times New Roman" panose="02020603050405020304" pitchFamily="18" charset="0"/>
                      </a:endParaRPr>
                    </a:p>
                  </a:txBody>
                  <a:tcPr marL="43513" marR="43513" marT="0" marB="0" anchor="ctr"/>
                </a:tc>
                <a:tc>
                  <a:txBody>
                    <a:bodyPr/>
                    <a:lstStyle/>
                    <a:p>
                      <a:pPr marL="0" marR="0" algn="ctr">
                        <a:lnSpc>
                          <a:spcPct val="150000"/>
                        </a:lnSpc>
                        <a:spcBef>
                          <a:spcPts val="0"/>
                        </a:spcBef>
                        <a:spcAft>
                          <a:spcPts val="0"/>
                        </a:spcAft>
                      </a:pPr>
                      <a:r>
                        <a:rPr lang="el-GR" sz="1800" dirty="0">
                          <a:effectLst/>
                        </a:rPr>
                        <a:t>11%</a:t>
                      </a:r>
                      <a:endParaRPr lang="en-US" sz="1800" dirty="0">
                        <a:effectLst/>
                        <a:latin typeface="Times New Roman" panose="02020603050405020304" pitchFamily="18" charset="0"/>
                        <a:ea typeface="Times New Roman" panose="02020603050405020304" pitchFamily="18" charset="0"/>
                      </a:endParaRPr>
                    </a:p>
                  </a:txBody>
                  <a:tcPr marL="43513" marR="43513" marT="0" marB="0" anchor="ctr"/>
                </a:tc>
              </a:tr>
              <a:tr h="332540">
                <a:tc>
                  <a:txBody>
                    <a:bodyPr/>
                    <a:lstStyle/>
                    <a:p>
                      <a:pPr marL="0" marR="0" algn="ctr">
                        <a:lnSpc>
                          <a:spcPct val="150000"/>
                        </a:lnSpc>
                        <a:spcBef>
                          <a:spcPts val="0"/>
                        </a:spcBef>
                        <a:spcAft>
                          <a:spcPts val="0"/>
                        </a:spcAft>
                      </a:pPr>
                      <a:r>
                        <a:rPr lang="el-GR" sz="1800">
                          <a:effectLst/>
                        </a:rPr>
                        <a:t>3</a:t>
                      </a:r>
                      <a:endParaRPr lang="en-US" sz="1800">
                        <a:effectLst/>
                        <a:latin typeface="Times New Roman" panose="02020603050405020304" pitchFamily="18" charset="0"/>
                        <a:ea typeface="Times New Roman" panose="02020603050405020304" pitchFamily="18" charset="0"/>
                      </a:endParaRPr>
                    </a:p>
                  </a:txBody>
                  <a:tcPr marL="43513" marR="43513" marT="0" marB="0" anchor="ctr"/>
                </a:tc>
                <a:tc>
                  <a:txBody>
                    <a:bodyPr/>
                    <a:lstStyle/>
                    <a:p>
                      <a:pPr marL="0" marR="0" algn="ctr">
                        <a:lnSpc>
                          <a:spcPct val="150000"/>
                        </a:lnSpc>
                        <a:spcBef>
                          <a:spcPts val="0"/>
                        </a:spcBef>
                        <a:spcAft>
                          <a:spcPts val="0"/>
                        </a:spcAft>
                      </a:pPr>
                      <a:r>
                        <a:rPr lang="el-GR" sz="1800">
                          <a:effectLst/>
                        </a:rPr>
                        <a:t>ageRatioViews_1</a:t>
                      </a:r>
                      <a:endParaRPr lang="en-US" sz="1800">
                        <a:effectLst/>
                        <a:latin typeface="Times New Roman" panose="02020603050405020304" pitchFamily="18" charset="0"/>
                        <a:ea typeface="Times New Roman" panose="02020603050405020304" pitchFamily="18" charset="0"/>
                      </a:endParaRPr>
                    </a:p>
                  </a:txBody>
                  <a:tcPr marL="43513" marR="43513" marT="0" marB="0" anchor="ctr"/>
                </a:tc>
                <a:tc>
                  <a:txBody>
                    <a:bodyPr/>
                    <a:lstStyle/>
                    <a:p>
                      <a:pPr marL="0" marR="0" algn="ctr">
                        <a:lnSpc>
                          <a:spcPct val="150000"/>
                        </a:lnSpc>
                        <a:spcBef>
                          <a:spcPts val="0"/>
                        </a:spcBef>
                        <a:spcAft>
                          <a:spcPts val="0"/>
                        </a:spcAft>
                      </a:pPr>
                      <a:r>
                        <a:rPr lang="el-GR" sz="1800">
                          <a:effectLst/>
                        </a:rPr>
                        <a:t>9%</a:t>
                      </a:r>
                      <a:endParaRPr lang="en-US" sz="1800">
                        <a:effectLst/>
                        <a:latin typeface="Times New Roman" panose="02020603050405020304" pitchFamily="18" charset="0"/>
                        <a:ea typeface="Times New Roman" panose="02020603050405020304" pitchFamily="18" charset="0"/>
                      </a:endParaRPr>
                    </a:p>
                  </a:txBody>
                  <a:tcPr marL="43513" marR="43513" marT="0" marB="0" anchor="ctr"/>
                </a:tc>
              </a:tr>
              <a:tr h="332540">
                <a:tc>
                  <a:txBody>
                    <a:bodyPr/>
                    <a:lstStyle/>
                    <a:p>
                      <a:pPr marL="0" marR="0" algn="ctr">
                        <a:lnSpc>
                          <a:spcPct val="150000"/>
                        </a:lnSpc>
                        <a:spcBef>
                          <a:spcPts val="0"/>
                        </a:spcBef>
                        <a:spcAft>
                          <a:spcPts val="0"/>
                        </a:spcAft>
                      </a:pPr>
                      <a:r>
                        <a:rPr lang="el-GR" sz="1800">
                          <a:effectLst/>
                        </a:rPr>
                        <a:t>4</a:t>
                      </a:r>
                      <a:endParaRPr lang="en-US" sz="1800">
                        <a:effectLst/>
                        <a:latin typeface="Times New Roman" panose="02020603050405020304" pitchFamily="18" charset="0"/>
                        <a:ea typeface="Times New Roman" panose="02020603050405020304" pitchFamily="18" charset="0"/>
                      </a:endParaRPr>
                    </a:p>
                  </a:txBody>
                  <a:tcPr marL="43513" marR="43513" marT="0" marB="0" anchor="ctr"/>
                </a:tc>
                <a:tc>
                  <a:txBody>
                    <a:bodyPr/>
                    <a:lstStyle/>
                    <a:p>
                      <a:pPr marL="0" marR="0" algn="ctr">
                        <a:lnSpc>
                          <a:spcPct val="150000"/>
                        </a:lnSpc>
                        <a:spcBef>
                          <a:spcPts val="0"/>
                        </a:spcBef>
                        <a:spcAft>
                          <a:spcPts val="0"/>
                        </a:spcAft>
                      </a:pPr>
                      <a:r>
                        <a:rPr lang="el-GR" sz="1800">
                          <a:effectLst/>
                        </a:rPr>
                        <a:t>video_duration</a:t>
                      </a:r>
                      <a:endParaRPr lang="en-US" sz="1800">
                        <a:effectLst/>
                        <a:latin typeface="Times New Roman" panose="02020603050405020304" pitchFamily="18" charset="0"/>
                        <a:ea typeface="Times New Roman" panose="02020603050405020304" pitchFamily="18" charset="0"/>
                      </a:endParaRPr>
                    </a:p>
                  </a:txBody>
                  <a:tcPr marL="43513" marR="43513" marT="0" marB="0" anchor="ctr"/>
                </a:tc>
                <a:tc>
                  <a:txBody>
                    <a:bodyPr/>
                    <a:lstStyle/>
                    <a:p>
                      <a:pPr marL="0" marR="0" algn="ctr">
                        <a:lnSpc>
                          <a:spcPct val="150000"/>
                        </a:lnSpc>
                        <a:spcBef>
                          <a:spcPts val="0"/>
                        </a:spcBef>
                        <a:spcAft>
                          <a:spcPts val="0"/>
                        </a:spcAft>
                      </a:pPr>
                      <a:r>
                        <a:rPr lang="el-GR" sz="1800">
                          <a:effectLst/>
                        </a:rPr>
                        <a:t>9%</a:t>
                      </a:r>
                      <a:endParaRPr lang="en-US" sz="1800">
                        <a:effectLst/>
                        <a:latin typeface="Times New Roman" panose="02020603050405020304" pitchFamily="18" charset="0"/>
                        <a:ea typeface="Times New Roman" panose="02020603050405020304" pitchFamily="18" charset="0"/>
                      </a:endParaRPr>
                    </a:p>
                  </a:txBody>
                  <a:tcPr marL="43513" marR="43513" marT="0" marB="0" anchor="ctr"/>
                </a:tc>
              </a:tr>
              <a:tr h="332540">
                <a:tc>
                  <a:txBody>
                    <a:bodyPr/>
                    <a:lstStyle/>
                    <a:p>
                      <a:pPr marL="0" marR="0" algn="ctr">
                        <a:lnSpc>
                          <a:spcPct val="150000"/>
                        </a:lnSpc>
                        <a:spcBef>
                          <a:spcPts val="0"/>
                        </a:spcBef>
                        <a:spcAft>
                          <a:spcPts val="0"/>
                        </a:spcAft>
                      </a:pPr>
                      <a:r>
                        <a:rPr lang="el-GR" sz="1800" dirty="0">
                          <a:effectLst/>
                        </a:rPr>
                        <a:t>5</a:t>
                      </a:r>
                      <a:endParaRPr lang="en-US" sz="1800" dirty="0">
                        <a:effectLst/>
                        <a:latin typeface="Times New Roman" panose="02020603050405020304" pitchFamily="18" charset="0"/>
                        <a:ea typeface="Times New Roman" panose="02020603050405020304" pitchFamily="18" charset="0"/>
                      </a:endParaRPr>
                    </a:p>
                  </a:txBody>
                  <a:tcPr marL="43513" marR="43513" marT="0" marB="0" anchor="ctr"/>
                </a:tc>
                <a:tc>
                  <a:txBody>
                    <a:bodyPr/>
                    <a:lstStyle/>
                    <a:p>
                      <a:pPr marL="0" marR="0" algn="ctr">
                        <a:lnSpc>
                          <a:spcPct val="150000"/>
                        </a:lnSpc>
                        <a:spcBef>
                          <a:spcPts val="0"/>
                        </a:spcBef>
                        <a:spcAft>
                          <a:spcPts val="0"/>
                        </a:spcAft>
                      </a:pPr>
                      <a:r>
                        <a:rPr lang="el-GR" sz="1800">
                          <a:effectLst/>
                        </a:rPr>
                        <a:t>comments_1</a:t>
                      </a:r>
                      <a:endParaRPr lang="en-US" sz="1800">
                        <a:effectLst/>
                        <a:latin typeface="Times New Roman" panose="02020603050405020304" pitchFamily="18" charset="0"/>
                        <a:ea typeface="Times New Roman" panose="02020603050405020304" pitchFamily="18" charset="0"/>
                      </a:endParaRPr>
                    </a:p>
                  </a:txBody>
                  <a:tcPr marL="43513" marR="43513" marT="0" marB="0" anchor="ctr"/>
                </a:tc>
                <a:tc>
                  <a:txBody>
                    <a:bodyPr/>
                    <a:lstStyle/>
                    <a:p>
                      <a:pPr marL="0" marR="0" algn="ctr">
                        <a:lnSpc>
                          <a:spcPct val="150000"/>
                        </a:lnSpc>
                        <a:spcBef>
                          <a:spcPts val="0"/>
                        </a:spcBef>
                        <a:spcAft>
                          <a:spcPts val="0"/>
                        </a:spcAft>
                      </a:pPr>
                      <a:r>
                        <a:rPr lang="el-GR" sz="1800">
                          <a:effectLst/>
                        </a:rPr>
                        <a:t>5%</a:t>
                      </a:r>
                      <a:endParaRPr lang="en-US" sz="1800">
                        <a:effectLst/>
                        <a:latin typeface="Times New Roman" panose="02020603050405020304" pitchFamily="18" charset="0"/>
                        <a:ea typeface="Times New Roman" panose="02020603050405020304" pitchFamily="18" charset="0"/>
                      </a:endParaRPr>
                    </a:p>
                  </a:txBody>
                  <a:tcPr marL="43513" marR="43513" marT="0" marB="0" anchor="ctr"/>
                </a:tc>
              </a:tr>
              <a:tr h="332540">
                <a:tc>
                  <a:txBody>
                    <a:bodyPr/>
                    <a:lstStyle/>
                    <a:p>
                      <a:pPr marL="0" marR="0" algn="ctr">
                        <a:lnSpc>
                          <a:spcPct val="150000"/>
                        </a:lnSpc>
                        <a:spcBef>
                          <a:spcPts val="0"/>
                        </a:spcBef>
                        <a:spcAft>
                          <a:spcPts val="0"/>
                        </a:spcAft>
                      </a:pPr>
                      <a:r>
                        <a:rPr lang="el-GR" sz="1800">
                          <a:effectLst/>
                        </a:rPr>
                        <a:t>6</a:t>
                      </a:r>
                      <a:endParaRPr lang="en-US" sz="1800">
                        <a:effectLst/>
                        <a:latin typeface="Times New Roman" panose="02020603050405020304" pitchFamily="18" charset="0"/>
                        <a:ea typeface="Times New Roman" panose="02020603050405020304" pitchFamily="18" charset="0"/>
                      </a:endParaRPr>
                    </a:p>
                  </a:txBody>
                  <a:tcPr marL="43513" marR="43513" marT="0" marB="0" anchor="ctr"/>
                </a:tc>
                <a:tc>
                  <a:txBody>
                    <a:bodyPr/>
                    <a:lstStyle/>
                    <a:p>
                      <a:pPr marL="0" marR="0" algn="ctr">
                        <a:lnSpc>
                          <a:spcPct val="150000"/>
                        </a:lnSpc>
                        <a:spcBef>
                          <a:spcPts val="0"/>
                        </a:spcBef>
                        <a:spcAft>
                          <a:spcPts val="0"/>
                        </a:spcAft>
                      </a:pPr>
                      <a:r>
                        <a:rPr lang="el-GR" sz="1800">
                          <a:effectLst/>
                        </a:rPr>
                        <a:t>channel_uploads</a:t>
                      </a:r>
                      <a:endParaRPr lang="en-US" sz="1800">
                        <a:effectLst/>
                        <a:latin typeface="Times New Roman" panose="02020603050405020304" pitchFamily="18" charset="0"/>
                        <a:ea typeface="Times New Roman" panose="02020603050405020304" pitchFamily="18" charset="0"/>
                      </a:endParaRPr>
                    </a:p>
                  </a:txBody>
                  <a:tcPr marL="43513" marR="43513" marT="0" marB="0" anchor="ctr"/>
                </a:tc>
                <a:tc>
                  <a:txBody>
                    <a:bodyPr/>
                    <a:lstStyle/>
                    <a:p>
                      <a:pPr marL="0" marR="0" algn="ctr">
                        <a:lnSpc>
                          <a:spcPct val="150000"/>
                        </a:lnSpc>
                        <a:spcBef>
                          <a:spcPts val="0"/>
                        </a:spcBef>
                        <a:spcAft>
                          <a:spcPts val="0"/>
                        </a:spcAft>
                      </a:pPr>
                      <a:r>
                        <a:rPr lang="el-GR" sz="1800">
                          <a:effectLst/>
                        </a:rPr>
                        <a:t>5%</a:t>
                      </a:r>
                      <a:endParaRPr lang="en-US" sz="1800">
                        <a:effectLst/>
                        <a:latin typeface="Times New Roman" panose="02020603050405020304" pitchFamily="18" charset="0"/>
                        <a:ea typeface="Times New Roman" panose="02020603050405020304" pitchFamily="18" charset="0"/>
                      </a:endParaRPr>
                    </a:p>
                  </a:txBody>
                  <a:tcPr marL="43513" marR="43513" marT="0" marB="0" anchor="ctr"/>
                </a:tc>
              </a:tr>
              <a:tr h="332540">
                <a:tc>
                  <a:txBody>
                    <a:bodyPr/>
                    <a:lstStyle/>
                    <a:p>
                      <a:pPr marL="0" marR="0" algn="ctr">
                        <a:lnSpc>
                          <a:spcPct val="150000"/>
                        </a:lnSpc>
                        <a:spcBef>
                          <a:spcPts val="0"/>
                        </a:spcBef>
                        <a:spcAft>
                          <a:spcPts val="0"/>
                        </a:spcAft>
                      </a:pPr>
                      <a:r>
                        <a:rPr lang="el-GR" sz="1800">
                          <a:effectLst/>
                        </a:rPr>
                        <a:t>7</a:t>
                      </a:r>
                      <a:endParaRPr lang="en-US" sz="1800">
                        <a:effectLst/>
                        <a:latin typeface="Times New Roman" panose="02020603050405020304" pitchFamily="18" charset="0"/>
                        <a:ea typeface="Times New Roman" panose="02020603050405020304" pitchFamily="18" charset="0"/>
                      </a:endParaRPr>
                    </a:p>
                  </a:txBody>
                  <a:tcPr marL="43513" marR="43513" marT="0" marB="0" anchor="ctr"/>
                </a:tc>
                <a:tc>
                  <a:txBody>
                    <a:bodyPr/>
                    <a:lstStyle/>
                    <a:p>
                      <a:pPr marL="0" marR="0" algn="ctr">
                        <a:lnSpc>
                          <a:spcPct val="150000"/>
                        </a:lnSpc>
                        <a:spcBef>
                          <a:spcPts val="0"/>
                        </a:spcBef>
                        <a:spcAft>
                          <a:spcPts val="0"/>
                        </a:spcAft>
                      </a:pPr>
                      <a:r>
                        <a:rPr lang="el-GR" sz="1800">
                          <a:effectLst/>
                        </a:rPr>
                        <a:t>ageRatioLikes_1</a:t>
                      </a:r>
                      <a:endParaRPr lang="en-US" sz="1800">
                        <a:effectLst/>
                        <a:latin typeface="Times New Roman" panose="02020603050405020304" pitchFamily="18" charset="0"/>
                        <a:ea typeface="Times New Roman" panose="02020603050405020304" pitchFamily="18" charset="0"/>
                      </a:endParaRPr>
                    </a:p>
                  </a:txBody>
                  <a:tcPr marL="43513" marR="43513" marT="0" marB="0" anchor="ctr"/>
                </a:tc>
                <a:tc>
                  <a:txBody>
                    <a:bodyPr/>
                    <a:lstStyle/>
                    <a:p>
                      <a:pPr marL="0" marR="0" algn="ctr">
                        <a:lnSpc>
                          <a:spcPct val="150000"/>
                        </a:lnSpc>
                        <a:spcBef>
                          <a:spcPts val="0"/>
                        </a:spcBef>
                        <a:spcAft>
                          <a:spcPts val="0"/>
                        </a:spcAft>
                      </a:pPr>
                      <a:r>
                        <a:rPr lang="el-GR" sz="1800">
                          <a:effectLst/>
                        </a:rPr>
                        <a:t>4%</a:t>
                      </a:r>
                      <a:endParaRPr lang="en-US" sz="1800">
                        <a:effectLst/>
                        <a:latin typeface="Times New Roman" panose="02020603050405020304" pitchFamily="18" charset="0"/>
                        <a:ea typeface="Times New Roman" panose="02020603050405020304" pitchFamily="18" charset="0"/>
                      </a:endParaRPr>
                    </a:p>
                  </a:txBody>
                  <a:tcPr marL="43513" marR="43513" marT="0" marB="0" anchor="ctr"/>
                </a:tc>
              </a:tr>
              <a:tr h="332540">
                <a:tc>
                  <a:txBody>
                    <a:bodyPr/>
                    <a:lstStyle/>
                    <a:p>
                      <a:pPr marL="0" marR="0" algn="ctr">
                        <a:lnSpc>
                          <a:spcPct val="150000"/>
                        </a:lnSpc>
                        <a:spcBef>
                          <a:spcPts val="0"/>
                        </a:spcBef>
                        <a:spcAft>
                          <a:spcPts val="0"/>
                        </a:spcAft>
                      </a:pPr>
                      <a:r>
                        <a:rPr lang="el-GR" sz="1800">
                          <a:effectLst/>
                        </a:rPr>
                        <a:t>8</a:t>
                      </a:r>
                      <a:endParaRPr lang="en-US" sz="1800">
                        <a:effectLst/>
                        <a:latin typeface="Times New Roman" panose="02020603050405020304" pitchFamily="18" charset="0"/>
                        <a:ea typeface="Times New Roman" panose="02020603050405020304" pitchFamily="18" charset="0"/>
                      </a:endParaRPr>
                    </a:p>
                  </a:txBody>
                  <a:tcPr marL="43513" marR="43513" marT="0" marB="0" anchor="ctr"/>
                </a:tc>
                <a:tc>
                  <a:txBody>
                    <a:bodyPr/>
                    <a:lstStyle/>
                    <a:p>
                      <a:pPr marL="0" marR="0" algn="ctr">
                        <a:lnSpc>
                          <a:spcPct val="150000"/>
                        </a:lnSpc>
                        <a:spcBef>
                          <a:spcPts val="0"/>
                        </a:spcBef>
                        <a:spcAft>
                          <a:spcPts val="0"/>
                        </a:spcAft>
                      </a:pPr>
                      <a:r>
                        <a:rPr lang="el-GR" sz="1800">
                          <a:effectLst/>
                        </a:rPr>
                        <a:t>comments_acc</a:t>
                      </a:r>
                      <a:endParaRPr lang="en-US" sz="1800">
                        <a:effectLst/>
                        <a:latin typeface="Times New Roman" panose="02020603050405020304" pitchFamily="18" charset="0"/>
                        <a:ea typeface="Times New Roman" panose="02020603050405020304" pitchFamily="18" charset="0"/>
                      </a:endParaRPr>
                    </a:p>
                  </a:txBody>
                  <a:tcPr marL="43513" marR="43513" marT="0" marB="0" anchor="ctr"/>
                </a:tc>
                <a:tc>
                  <a:txBody>
                    <a:bodyPr/>
                    <a:lstStyle/>
                    <a:p>
                      <a:pPr marL="0" marR="0" algn="ctr">
                        <a:lnSpc>
                          <a:spcPct val="150000"/>
                        </a:lnSpc>
                        <a:spcBef>
                          <a:spcPts val="0"/>
                        </a:spcBef>
                        <a:spcAft>
                          <a:spcPts val="0"/>
                        </a:spcAft>
                      </a:pPr>
                      <a:r>
                        <a:rPr lang="el-GR" sz="1800" dirty="0">
                          <a:effectLst/>
                        </a:rPr>
                        <a:t>4%</a:t>
                      </a:r>
                      <a:endParaRPr lang="en-US" sz="1800" dirty="0">
                        <a:effectLst/>
                        <a:latin typeface="Times New Roman" panose="02020603050405020304" pitchFamily="18" charset="0"/>
                        <a:ea typeface="Times New Roman" panose="02020603050405020304" pitchFamily="18" charset="0"/>
                      </a:endParaRPr>
                    </a:p>
                  </a:txBody>
                  <a:tcPr marL="43513" marR="43513" marT="0" marB="0" anchor="ctr"/>
                </a:tc>
              </a:tr>
              <a:tr h="332540">
                <a:tc>
                  <a:txBody>
                    <a:bodyPr/>
                    <a:lstStyle/>
                    <a:p>
                      <a:pPr marL="0" marR="0" algn="ctr">
                        <a:lnSpc>
                          <a:spcPct val="150000"/>
                        </a:lnSpc>
                        <a:spcBef>
                          <a:spcPts val="0"/>
                        </a:spcBef>
                        <a:spcAft>
                          <a:spcPts val="0"/>
                        </a:spcAft>
                      </a:pPr>
                      <a:r>
                        <a:rPr lang="el-GR" sz="1800" dirty="0">
                          <a:effectLst/>
                        </a:rPr>
                        <a:t>…</a:t>
                      </a:r>
                      <a:endParaRPr lang="en-US" sz="1800" dirty="0">
                        <a:effectLst/>
                        <a:latin typeface="Times New Roman" panose="02020603050405020304" pitchFamily="18" charset="0"/>
                        <a:ea typeface="Times New Roman" panose="02020603050405020304" pitchFamily="18" charset="0"/>
                      </a:endParaRPr>
                    </a:p>
                  </a:txBody>
                  <a:tcPr marL="43513" marR="43513" marT="0" marB="0" anchor="ctr"/>
                </a:tc>
                <a:tc>
                  <a:txBody>
                    <a:bodyPr/>
                    <a:lstStyle/>
                    <a:p>
                      <a:pPr marL="0" marR="0" algn="ctr">
                        <a:lnSpc>
                          <a:spcPct val="150000"/>
                        </a:lnSpc>
                        <a:spcBef>
                          <a:spcPts val="0"/>
                        </a:spcBef>
                        <a:spcAft>
                          <a:spcPts val="0"/>
                        </a:spcAft>
                      </a:pPr>
                      <a:r>
                        <a:rPr lang="el-GR" sz="1800" dirty="0">
                          <a:effectLst/>
                        </a:rPr>
                        <a:t>…</a:t>
                      </a:r>
                      <a:endParaRPr lang="en-US" sz="1800" dirty="0">
                        <a:effectLst/>
                        <a:latin typeface="Times New Roman" panose="02020603050405020304" pitchFamily="18" charset="0"/>
                        <a:ea typeface="Times New Roman" panose="02020603050405020304" pitchFamily="18" charset="0"/>
                      </a:endParaRPr>
                    </a:p>
                  </a:txBody>
                  <a:tcPr marL="43513" marR="43513" marT="0" marB="0" anchor="ctr"/>
                </a:tc>
                <a:tc>
                  <a:txBody>
                    <a:bodyPr/>
                    <a:lstStyle/>
                    <a:p>
                      <a:pPr marL="0" marR="0" algn="ctr">
                        <a:lnSpc>
                          <a:spcPct val="150000"/>
                        </a:lnSpc>
                        <a:spcBef>
                          <a:spcPts val="0"/>
                        </a:spcBef>
                        <a:spcAft>
                          <a:spcPts val="0"/>
                        </a:spcAft>
                      </a:pPr>
                      <a:r>
                        <a:rPr lang="el-GR" sz="1800" dirty="0">
                          <a:effectLst/>
                        </a:rPr>
                        <a:t>…</a:t>
                      </a:r>
                      <a:endParaRPr lang="en-US" sz="1800" dirty="0">
                        <a:effectLst/>
                        <a:latin typeface="Times New Roman" panose="02020603050405020304" pitchFamily="18" charset="0"/>
                        <a:ea typeface="Times New Roman" panose="02020603050405020304" pitchFamily="18" charset="0"/>
                      </a:endParaRPr>
                    </a:p>
                  </a:txBody>
                  <a:tcPr marL="43513" marR="43513" marT="0" marB="0" anchor="ctr"/>
                </a:tc>
              </a:tr>
            </a:tbl>
          </a:graphicData>
        </a:graphic>
      </p:graphicFrame>
    </p:spTree>
    <p:extLst>
      <p:ext uri="{BB962C8B-B14F-4D97-AF65-F5344CB8AC3E}">
        <p14:creationId xmlns:p14="http://schemas.microsoft.com/office/powerpoint/2010/main" val="26062264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Evaluation Metrics</a:t>
            </a:r>
            <a:endParaRPr lang="en-US" dirty="0"/>
          </a:p>
        </p:txBody>
      </p:sp>
      <p:sp>
        <p:nvSpPr>
          <p:cNvPr id="3" name="Text Placeholder 2"/>
          <p:cNvSpPr>
            <a:spLocks noGrp="1"/>
          </p:cNvSpPr>
          <p:nvPr>
            <p:ph type="body" idx="1"/>
          </p:nvPr>
        </p:nvSpPr>
        <p:spPr/>
        <p:txBody>
          <a:bodyPr/>
          <a:lstStyle/>
          <a:p>
            <a:r>
              <a:rPr lang="en-US" dirty="0" smtClean="0"/>
              <a:t>Metrics used to evaluate the performance of the algorithms</a:t>
            </a:r>
            <a:endParaRPr lang="en-US" dirty="0"/>
          </a:p>
        </p:txBody>
      </p:sp>
    </p:spTree>
    <p:extLst>
      <p:ext uri="{BB962C8B-B14F-4D97-AF65-F5344CB8AC3E}">
        <p14:creationId xmlns:p14="http://schemas.microsoft.com/office/powerpoint/2010/main" val="1717033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a:t>
            </a:r>
            <a:endParaRPr lang="en-US" dirty="0"/>
          </a:p>
        </p:txBody>
      </p:sp>
      <p:sp>
        <p:nvSpPr>
          <p:cNvPr id="3" name="TextBox 2"/>
          <p:cNvSpPr txBox="1"/>
          <p:nvPr/>
        </p:nvSpPr>
        <p:spPr>
          <a:xfrm>
            <a:off x="838200" y="2208051"/>
            <a:ext cx="10201656" cy="880369"/>
          </a:xfrm>
          <a:prstGeom prst="rect">
            <a:avLst/>
          </a:prstGeom>
          <a:noFill/>
        </p:spPr>
        <p:txBody>
          <a:bodyPr wrap="square" rtlCol="0">
            <a:spAutoFit/>
          </a:bodyPr>
          <a:lstStyle/>
          <a:p>
            <a:pPr>
              <a:lnSpc>
                <a:spcPct val="150000"/>
              </a:lnSpc>
            </a:pPr>
            <a:r>
              <a:rPr lang="en-US" b="1" dirty="0"/>
              <a:t>Confusion </a:t>
            </a:r>
            <a:r>
              <a:rPr lang="en-US" b="1" dirty="0" smtClean="0"/>
              <a:t>Matrix: </a:t>
            </a:r>
            <a:r>
              <a:rPr lang="en-US" dirty="0" smtClean="0"/>
              <a:t>Is a square </a:t>
            </a:r>
            <a:r>
              <a:rPr lang="en-US" dirty="0"/>
              <a:t>matrix that represents the performance of a machine learning algorithm. It consists of true positive, true negative, false positive and false negative predictions of a </a:t>
            </a:r>
            <a:r>
              <a:rPr lang="en-US" dirty="0" smtClean="0"/>
              <a:t>classifier.</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4378970"/>
              </p:ext>
            </p:extLst>
          </p:nvPr>
        </p:nvGraphicFramePr>
        <p:xfrm>
          <a:off x="923036" y="3657600"/>
          <a:ext cx="5938520" cy="1645920"/>
        </p:xfrm>
        <a:graphic>
          <a:graphicData uri="http://schemas.openxmlformats.org/drawingml/2006/table">
            <a:tbl>
              <a:tblPr firstRow="1" firstCol="1" bandRow="1">
                <a:tableStyleId>{5940675A-B579-460E-94D1-54222C63F5DA}</a:tableStyleId>
              </a:tblPr>
              <a:tblGrid>
                <a:gridCol w="1484630"/>
                <a:gridCol w="1484630"/>
                <a:gridCol w="1484630"/>
                <a:gridCol w="1484630"/>
              </a:tblGrid>
              <a:tr h="317977">
                <a:tc rowSpan="2" gridSpan="2">
                  <a:txBody>
                    <a:bodyPr/>
                    <a:lstStyle/>
                    <a:p>
                      <a:pPr marL="0" marR="0" algn="ctr">
                        <a:lnSpc>
                          <a:spcPct val="150000"/>
                        </a:lnSpc>
                        <a:spcBef>
                          <a:spcPts val="0"/>
                        </a:spcBef>
                        <a:spcAft>
                          <a:spcPts val="0"/>
                        </a:spcAft>
                      </a:pPr>
                      <a:r>
                        <a:rPr lang="el-GR" sz="1800" dirty="0">
                          <a:effectLst/>
                        </a:rPr>
                        <a:t>Confusion Matrix</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rowSpan="2" hMerge="1">
                  <a:txBody>
                    <a:bodyPr/>
                    <a:lstStyle/>
                    <a:p>
                      <a:endParaRPr lang="en-US"/>
                    </a:p>
                  </a:txBody>
                  <a:tcPr/>
                </a:tc>
                <a:tc gridSpan="2">
                  <a:txBody>
                    <a:bodyPr/>
                    <a:lstStyle/>
                    <a:p>
                      <a:pPr marL="0" marR="0" algn="ctr">
                        <a:lnSpc>
                          <a:spcPct val="150000"/>
                        </a:lnSpc>
                        <a:spcBef>
                          <a:spcPts val="0"/>
                        </a:spcBef>
                        <a:spcAft>
                          <a:spcPts val="0"/>
                        </a:spcAft>
                      </a:pPr>
                      <a:r>
                        <a:rPr lang="el-GR" sz="1800" dirty="0">
                          <a:effectLst/>
                        </a:rPr>
                        <a:t>Predicted Class</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hMerge="1">
                  <a:txBody>
                    <a:bodyPr/>
                    <a:lstStyle/>
                    <a:p>
                      <a:endParaRPr lang="en-US"/>
                    </a:p>
                  </a:txBody>
                  <a:tcPr/>
                </a:tc>
              </a:tr>
              <a:tr h="85725">
                <a:tc gridSpan="2" vMerge="1">
                  <a:txBody>
                    <a:bodyPr/>
                    <a:lstStyle/>
                    <a:p>
                      <a:endParaRPr lang="en-US"/>
                    </a:p>
                  </a:txBody>
                  <a:tcPr/>
                </a:tc>
                <a:tc hMerge="1" vMerge="1">
                  <a:txBody>
                    <a:bodyPr/>
                    <a:lstStyle/>
                    <a:p>
                      <a:endParaRPr lang="en-US"/>
                    </a:p>
                  </a:txBody>
                  <a:tcPr/>
                </a:tc>
                <a:tc>
                  <a:txBody>
                    <a:bodyPr/>
                    <a:lstStyle/>
                    <a:p>
                      <a:pPr marL="0" marR="0" algn="ctr">
                        <a:lnSpc>
                          <a:spcPct val="150000"/>
                        </a:lnSpc>
                        <a:spcBef>
                          <a:spcPts val="0"/>
                        </a:spcBef>
                        <a:spcAft>
                          <a:spcPts val="0"/>
                        </a:spcAft>
                      </a:pPr>
                      <a:r>
                        <a:rPr lang="el-GR" sz="1800">
                          <a:effectLst/>
                        </a:rPr>
                        <a:t>0</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l-GR" sz="1800">
                          <a:effectLst/>
                        </a:rPr>
                        <a:t>1</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r>
              <a:tr h="85725">
                <a:tc rowSpan="2">
                  <a:txBody>
                    <a:bodyPr/>
                    <a:lstStyle/>
                    <a:p>
                      <a:pPr marL="0" marR="0" algn="ctr">
                        <a:lnSpc>
                          <a:spcPct val="150000"/>
                        </a:lnSpc>
                        <a:spcBef>
                          <a:spcPts val="0"/>
                        </a:spcBef>
                        <a:spcAft>
                          <a:spcPts val="0"/>
                        </a:spcAft>
                      </a:pPr>
                      <a:r>
                        <a:rPr lang="el-GR" sz="1800">
                          <a:effectLst/>
                        </a:rPr>
                        <a:t>True Class</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l-GR" sz="1800">
                          <a:effectLst/>
                        </a:rPr>
                        <a:t>0</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l-GR" sz="1800">
                          <a:effectLst/>
                        </a:rPr>
                        <a:t>TN</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l-GR" sz="1800">
                          <a:effectLst/>
                        </a:rPr>
                        <a:t>FP</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r>
              <a:tr h="85725">
                <a:tc vMerge="1">
                  <a:txBody>
                    <a:bodyPr/>
                    <a:lstStyle/>
                    <a:p>
                      <a:endParaRPr lang="en-US"/>
                    </a:p>
                  </a:txBody>
                  <a:tcPr/>
                </a:tc>
                <a:tc>
                  <a:txBody>
                    <a:bodyPr/>
                    <a:lstStyle/>
                    <a:p>
                      <a:pPr marL="0" marR="0" algn="ctr">
                        <a:lnSpc>
                          <a:spcPct val="150000"/>
                        </a:lnSpc>
                        <a:spcBef>
                          <a:spcPts val="0"/>
                        </a:spcBef>
                        <a:spcAft>
                          <a:spcPts val="0"/>
                        </a:spcAft>
                      </a:pPr>
                      <a:r>
                        <a:rPr lang="el-GR" sz="1800" dirty="0">
                          <a:effectLst/>
                        </a:rPr>
                        <a:t>1</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l-GR" sz="1800">
                          <a:effectLst/>
                        </a:rPr>
                        <a:t>FN</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l-GR" sz="1800" dirty="0">
                          <a:effectLst/>
                        </a:rPr>
                        <a:t>TP</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19665208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832104" y="950976"/>
                <a:ext cx="9390888" cy="2123595"/>
              </a:xfrm>
              <a:prstGeom prst="rect">
                <a:avLst/>
              </a:prstGeom>
              <a:noFill/>
            </p:spPr>
            <p:txBody>
              <a:bodyPr wrap="square" rtlCol="0">
                <a:spAutoFit/>
              </a:bodyPr>
              <a:lstStyle/>
              <a:p>
                <a:pPr>
                  <a:lnSpc>
                    <a:spcPct val="150000"/>
                  </a:lnSpc>
                </a:pPr>
                <a:r>
                  <a:rPr lang="en-US" b="1" dirty="0" smtClean="0"/>
                  <a:t>Precision</a:t>
                </a:r>
                <a:r>
                  <a:rPr lang="en-US" dirty="0"/>
                  <a:t> </a:t>
                </a:r>
                <a:r>
                  <a:rPr lang="en-US" dirty="0" smtClean="0"/>
                  <a:t> </a:t>
                </a:r>
                <a:r>
                  <a:rPr lang="en-US" dirty="0"/>
                  <a:t>is defined as the number of true positives (TP) over the number of true positives plus false positives (FP). It represents the frequency of correct predictions when a positive value (1) is predicted</a:t>
                </a:r>
                <a:r>
                  <a:rPr lang="en-US" dirty="0" smtClean="0"/>
                  <a:t>.</a:t>
                </a:r>
                <a:endParaRPr lang="en-US" i="1" dirty="0" smtClean="0"/>
              </a:p>
              <a:p>
                <a:pPr>
                  <a:lnSpc>
                    <a:spcPct val="150000"/>
                  </a:lnSpc>
                </a:pPr>
                <a14:m>
                  <m:oMathPara xmlns:m="http://schemas.openxmlformats.org/officeDocument/2006/math">
                    <m:oMathParaPr>
                      <m:jc m:val="centerGroup"/>
                    </m:oMathParaPr>
                    <m:oMath xmlns:m="http://schemas.openxmlformats.org/officeDocument/2006/math">
                      <m:r>
                        <a:rPr lang="el-GR" i="1">
                          <a:latin typeface="Cambria Math" panose="02040503050406030204" pitchFamily="18" charset="0"/>
                        </a:rPr>
                        <m:t>𝑃</m:t>
                      </m:r>
                      <m:r>
                        <a:rPr lang="el-GR" i="1">
                          <a:latin typeface="Cambria Math" panose="02040503050406030204" pitchFamily="18" charset="0"/>
                        </a:rPr>
                        <m:t>=</m:t>
                      </m:r>
                      <m:f>
                        <m:fPr>
                          <m:ctrlPr>
                            <a:rPr lang="en-US" i="1">
                              <a:latin typeface="Cambria Math" panose="02040503050406030204" pitchFamily="18" charset="0"/>
                            </a:rPr>
                          </m:ctrlPr>
                        </m:fPr>
                        <m:num>
                          <m:r>
                            <a:rPr lang="el-GR" i="1">
                              <a:latin typeface="Cambria Math" panose="02040503050406030204" pitchFamily="18" charset="0"/>
                            </a:rPr>
                            <m:t>𝑇𝑃</m:t>
                          </m:r>
                        </m:num>
                        <m:den>
                          <m:r>
                            <a:rPr lang="el-GR" i="1">
                              <a:latin typeface="Cambria Math" panose="02040503050406030204" pitchFamily="18" charset="0"/>
                            </a:rPr>
                            <m:t>𝑇𝑃</m:t>
                          </m:r>
                          <m:r>
                            <a:rPr lang="el-GR" i="1">
                              <a:latin typeface="Cambria Math" panose="02040503050406030204" pitchFamily="18" charset="0"/>
                            </a:rPr>
                            <m:t>+</m:t>
                          </m:r>
                          <m:r>
                            <a:rPr lang="el-GR" i="1">
                              <a:latin typeface="Cambria Math" panose="02040503050406030204" pitchFamily="18" charset="0"/>
                            </a:rPr>
                            <m:t>𝐹𝑃</m:t>
                          </m:r>
                        </m:den>
                      </m:f>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832104" y="950976"/>
                <a:ext cx="9390888" cy="2123595"/>
              </a:xfrm>
              <a:prstGeom prst="rect">
                <a:avLst/>
              </a:prstGeom>
              <a:blipFill rotWithShape="0">
                <a:blip r:embed="rId2"/>
                <a:stretch>
                  <a:fillRect l="-5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832104" y="3686766"/>
                <a:ext cx="9390888" cy="2123595"/>
              </a:xfrm>
              <a:prstGeom prst="rect">
                <a:avLst/>
              </a:prstGeom>
              <a:noFill/>
            </p:spPr>
            <p:txBody>
              <a:bodyPr wrap="square" rtlCol="0">
                <a:spAutoFit/>
              </a:bodyPr>
              <a:lstStyle/>
              <a:p>
                <a:pPr>
                  <a:lnSpc>
                    <a:spcPct val="150000"/>
                  </a:lnSpc>
                </a:pPr>
                <a:r>
                  <a:rPr lang="en-US" b="1" dirty="0" smtClean="0"/>
                  <a:t>Recall</a:t>
                </a:r>
                <a:r>
                  <a:rPr lang="en-US" dirty="0" smtClean="0"/>
                  <a:t> </a:t>
                </a:r>
                <a:r>
                  <a:rPr lang="en-US" dirty="0"/>
                  <a:t>is defined as the number of true positives (TP) over the number of true positives plus the number of false negatives (FN). It represents the frequency of correct predictions when the actual value is positive (1).</a:t>
                </a:r>
              </a:p>
              <a:p>
                <a:pPr>
                  <a:lnSpc>
                    <a:spcPct val="150000"/>
                  </a:lnSpc>
                </a:pPr>
                <a14:m>
                  <m:oMathPara xmlns:m="http://schemas.openxmlformats.org/officeDocument/2006/math">
                    <m:oMathParaPr>
                      <m:jc m:val="centerGroup"/>
                    </m:oMathParaPr>
                    <m:oMath xmlns:m="http://schemas.openxmlformats.org/officeDocument/2006/math">
                      <m:r>
                        <a:rPr lang="el-GR" i="1">
                          <a:latin typeface="Cambria Math" panose="02040503050406030204" pitchFamily="18" charset="0"/>
                        </a:rPr>
                        <m:t>𝑅</m:t>
                      </m:r>
                      <m:r>
                        <a:rPr lang="el-GR" i="1">
                          <a:latin typeface="Cambria Math" panose="02040503050406030204" pitchFamily="18" charset="0"/>
                        </a:rPr>
                        <m:t>=</m:t>
                      </m:r>
                      <m:f>
                        <m:fPr>
                          <m:ctrlPr>
                            <a:rPr lang="en-US" i="1">
                              <a:latin typeface="Cambria Math" panose="02040503050406030204" pitchFamily="18" charset="0"/>
                            </a:rPr>
                          </m:ctrlPr>
                        </m:fPr>
                        <m:num>
                          <m:r>
                            <a:rPr lang="el-GR" i="1">
                              <a:latin typeface="Cambria Math" panose="02040503050406030204" pitchFamily="18" charset="0"/>
                            </a:rPr>
                            <m:t>𝑇𝑃</m:t>
                          </m:r>
                        </m:num>
                        <m:den>
                          <m:r>
                            <a:rPr lang="el-GR" i="1">
                              <a:latin typeface="Cambria Math" panose="02040503050406030204" pitchFamily="18" charset="0"/>
                            </a:rPr>
                            <m:t>𝑇𝑃</m:t>
                          </m:r>
                          <m:r>
                            <a:rPr lang="el-GR" i="1">
                              <a:latin typeface="Cambria Math" panose="02040503050406030204" pitchFamily="18" charset="0"/>
                            </a:rPr>
                            <m:t>+</m:t>
                          </m:r>
                          <m:r>
                            <a:rPr lang="el-GR" i="1">
                              <a:latin typeface="Cambria Math" panose="02040503050406030204" pitchFamily="18" charset="0"/>
                            </a:rPr>
                            <m:t>𝐹𝑁</m:t>
                          </m:r>
                        </m:den>
                      </m:f>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832104" y="3686766"/>
                <a:ext cx="9390888" cy="2123595"/>
              </a:xfrm>
              <a:prstGeom prst="rect">
                <a:avLst/>
              </a:prstGeom>
              <a:blipFill rotWithShape="0">
                <a:blip r:embed="rId3"/>
                <a:stretch>
                  <a:fillRect l="-584"/>
                </a:stretch>
              </a:blipFill>
            </p:spPr>
            <p:txBody>
              <a:bodyPr/>
              <a:lstStyle/>
              <a:p>
                <a:r>
                  <a:rPr lang="en-US">
                    <a:noFill/>
                  </a:rPr>
                  <a:t> </a:t>
                </a:r>
              </a:p>
            </p:txBody>
          </p:sp>
        </mc:Fallback>
      </mc:AlternateContent>
    </p:spTree>
    <p:extLst>
      <p:ext uri="{BB962C8B-B14F-4D97-AF65-F5344CB8AC3E}">
        <p14:creationId xmlns:p14="http://schemas.microsoft.com/office/powerpoint/2010/main" val="26007257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5216" y="420624"/>
            <a:ext cx="10899648" cy="923330"/>
          </a:xfrm>
          <a:prstGeom prst="rect">
            <a:avLst/>
          </a:prstGeom>
          <a:noFill/>
        </p:spPr>
        <p:txBody>
          <a:bodyPr wrap="square" rtlCol="0">
            <a:spAutoFit/>
          </a:bodyPr>
          <a:lstStyle/>
          <a:p>
            <a:pPr>
              <a:lnSpc>
                <a:spcPct val="150000"/>
              </a:lnSpc>
            </a:pPr>
            <a:r>
              <a:rPr lang="en-US" dirty="0"/>
              <a:t>In order to evaluate the performance of the classification algorithms a </a:t>
            </a:r>
            <a:r>
              <a:rPr lang="en-US" b="1" dirty="0"/>
              <a:t>precision-recall graph</a:t>
            </a:r>
            <a:r>
              <a:rPr lang="en-US" dirty="0"/>
              <a:t> is formed. The higher the AUC in the precision-recall graph the more accurate the classification is. </a:t>
            </a: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4289764" y="1343954"/>
            <a:ext cx="3844120" cy="2883090"/>
          </a:xfrm>
          <a:prstGeom prst="rect">
            <a:avLst/>
          </a:prstGeom>
        </p:spPr>
      </p:pic>
      <mc:AlternateContent xmlns:mc="http://schemas.openxmlformats.org/markup-compatibility/2006" xmlns:a14="http://schemas.microsoft.com/office/drawing/2010/main">
        <mc:Choice Requires="a14">
          <p:sp>
            <p:nvSpPr>
              <p:cNvPr id="4" name="Rectangle 3"/>
              <p:cNvSpPr/>
              <p:nvPr/>
            </p:nvSpPr>
            <p:spPr>
              <a:xfrm>
                <a:off x="585216" y="4359139"/>
                <a:ext cx="11253216" cy="2123595"/>
              </a:xfrm>
              <a:prstGeom prst="rect">
                <a:avLst/>
              </a:prstGeom>
            </p:spPr>
            <p:txBody>
              <a:bodyPr wrap="square">
                <a:spAutoFit/>
              </a:bodyPr>
              <a:lstStyle/>
              <a:p>
                <a:pPr algn="just">
                  <a:lnSpc>
                    <a:spcPct val="150000"/>
                  </a:lnSpc>
                </a:pPr>
                <a:r>
                  <a:rPr lang="en-US" b="1" dirty="0">
                    <a:latin typeface="Times New Roman" panose="02020603050405020304" pitchFamily="18" charset="0"/>
                    <a:ea typeface="Times New Roman" panose="02020603050405020304" pitchFamily="18" charset="0"/>
                  </a:rPr>
                  <a:t>F1 </a:t>
                </a:r>
                <a:r>
                  <a:rPr lang="en-US" b="1" dirty="0" smtClean="0">
                    <a:latin typeface="Times New Roman" panose="02020603050405020304" pitchFamily="18" charset="0"/>
                    <a:ea typeface="Times New Roman" panose="02020603050405020304" pitchFamily="18" charset="0"/>
                  </a:rPr>
                  <a:t>score</a:t>
                </a:r>
                <a:r>
                  <a:rPr lang="en-US" dirty="0" smtClean="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is an additional metric that is related to precision and recall and it is used to evaluate the performance of the classification algorithms. F1 Score is defined as the harmonic average of precision and recall. A high F1 value shows high classification accuracy.  </a:t>
                </a:r>
              </a:p>
              <a:p>
                <a:pPr algn="just">
                  <a:lnSpc>
                    <a:spcPct val="150000"/>
                  </a:lnSpc>
                </a:pPr>
                <a14:m>
                  <m:oMathPara xmlns:m="http://schemas.openxmlformats.org/officeDocument/2006/math">
                    <m:oMathParaPr>
                      <m:jc m:val="centerGroup"/>
                    </m:oMathParaPr>
                    <m:oMath xmlns:m="http://schemas.openxmlformats.org/officeDocument/2006/math">
                      <m:r>
                        <a:rPr lang="el-GR" i="1" smtClean="0">
                          <a:effectLst/>
                          <a:latin typeface="Cambria Math" panose="02040503050406030204" pitchFamily="18" charset="0"/>
                          <a:ea typeface="Times New Roman" panose="02020603050405020304" pitchFamily="18" charset="0"/>
                        </a:rPr>
                        <m:t>𝐹</m:t>
                      </m:r>
                      <m:r>
                        <a:rPr lang="el-GR" i="1" smtClean="0">
                          <a:effectLst/>
                          <a:latin typeface="Cambria Math" panose="02040503050406030204" pitchFamily="18" charset="0"/>
                          <a:ea typeface="Times New Roman" panose="02020603050405020304" pitchFamily="18" charset="0"/>
                        </a:rPr>
                        <m:t>1=2</m:t>
                      </m:r>
                      <m:f>
                        <m:fPr>
                          <m:ctrlPr>
                            <a:rPr lang="en-US" i="1">
                              <a:effectLst/>
                              <a:latin typeface="Cambria Math" panose="02040503050406030204" pitchFamily="18" charset="0"/>
                              <a:ea typeface="Times New Roman" panose="02020603050405020304" pitchFamily="18" charset="0"/>
                            </a:rPr>
                          </m:ctrlPr>
                        </m:fPr>
                        <m:num>
                          <m:r>
                            <a:rPr lang="el-GR" i="1">
                              <a:effectLst/>
                              <a:latin typeface="Cambria Math" panose="02040503050406030204" pitchFamily="18" charset="0"/>
                              <a:ea typeface="Times New Roman" panose="02020603050405020304" pitchFamily="18" charset="0"/>
                            </a:rPr>
                            <m:t>𝑃𝑋𝑅</m:t>
                          </m:r>
                        </m:num>
                        <m:den>
                          <m:r>
                            <a:rPr lang="el-GR" i="1">
                              <a:effectLst/>
                              <a:latin typeface="Cambria Math" panose="02040503050406030204" pitchFamily="18" charset="0"/>
                              <a:ea typeface="Times New Roman" panose="02020603050405020304" pitchFamily="18" charset="0"/>
                            </a:rPr>
                            <m:t>𝑃</m:t>
                          </m:r>
                          <m:r>
                            <a:rPr lang="el-GR" i="1">
                              <a:effectLst/>
                              <a:latin typeface="Cambria Math" panose="02040503050406030204" pitchFamily="18" charset="0"/>
                              <a:ea typeface="Times New Roman" panose="02020603050405020304" pitchFamily="18" charset="0"/>
                            </a:rPr>
                            <m:t>+</m:t>
                          </m:r>
                          <m:r>
                            <a:rPr lang="el-GR" i="1">
                              <a:effectLst/>
                              <a:latin typeface="Cambria Math" panose="02040503050406030204" pitchFamily="18" charset="0"/>
                              <a:ea typeface="Times New Roman" panose="02020603050405020304" pitchFamily="18" charset="0"/>
                            </a:rPr>
                            <m:t>𝑅</m:t>
                          </m:r>
                        </m:den>
                      </m:f>
                    </m:oMath>
                  </m:oMathPara>
                </a14:m>
                <a:endParaRPr lang="en-US" dirty="0">
                  <a:effectLst/>
                  <a:latin typeface="Times New Roman" panose="02020603050405020304" pitchFamily="18" charset="0"/>
                  <a:ea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585216" y="4359139"/>
                <a:ext cx="11253216" cy="2123595"/>
              </a:xfrm>
              <a:prstGeom prst="rect">
                <a:avLst/>
              </a:prstGeom>
              <a:blipFill rotWithShape="0">
                <a:blip r:embed="rId3"/>
                <a:stretch>
                  <a:fillRect l="-433" r="-433"/>
                </a:stretch>
              </a:blipFill>
            </p:spPr>
            <p:txBody>
              <a:bodyPr/>
              <a:lstStyle/>
              <a:p>
                <a:r>
                  <a:rPr lang="en-US">
                    <a:noFill/>
                  </a:rPr>
                  <a:t> </a:t>
                </a:r>
              </a:p>
            </p:txBody>
          </p:sp>
        </mc:Fallback>
      </mc:AlternateContent>
    </p:spTree>
    <p:extLst>
      <p:ext uri="{BB962C8B-B14F-4D97-AF65-F5344CB8AC3E}">
        <p14:creationId xmlns:p14="http://schemas.microsoft.com/office/powerpoint/2010/main" val="29793442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K – Fold Validation</a:t>
            </a:r>
            <a:endParaRPr lang="en-US" dirty="0"/>
          </a:p>
        </p:txBody>
      </p:sp>
      <p:sp>
        <p:nvSpPr>
          <p:cNvPr id="3" name="TextBox 2"/>
          <p:cNvSpPr txBox="1"/>
          <p:nvPr/>
        </p:nvSpPr>
        <p:spPr>
          <a:xfrm>
            <a:off x="518160" y="2198983"/>
            <a:ext cx="5260848" cy="3000821"/>
          </a:xfrm>
          <a:prstGeom prst="rect">
            <a:avLst/>
          </a:prstGeom>
          <a:noFill/>
        </p:spPr>
        <p:txBody>
          <a:bodyPr wrap="square" rtlCol="0">
            <a:spAutoFit/>
          </a:bodyPr>
          <a:lstStyle/>
          <a:p>
            <a:pPr>
              <a:lnSpc>
                <a:spcPct val="150000"/>
              </a:lnSpc>
            </a:pPr>
            <a:r>
              <a:rPr lang="en-US" b="1" dirty="0"/>
              <a:t>K-fold </a:t>
            </a:r>
            <a:r>
              <a:rPr lang="en-US" b="1" dirty="0" smtClean="0"/>
              <a:t>cross-validation </a:t>
            </a:r>
            <a:r>
              <a:rPr lang="en-US" dirty="0" smtClean="0"/>
              <a:t>randomly </a:t>
            </a:r>
            <a:r>
              <a:rPr lang="en-US" dirty="0"/>
              <a:t>splits the training dataset into k folds without replacement. K-1 folds are used for training the classifier and one fold is used for testing the classification. This procedure is repeated k times to obtain k different classifications on the entire dataset. The final classification is a result of the average performance of all the estimators</a:t>
            </a:r>
            <a:r>
              <a:rPr lang="en-US" dirty="0" smtClean="0"/>
              <a:t>.</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428359" y="2283580"/>
            <a:ext cx="5163185" cy="2916224"/>
          </a:xfrm>
          <a:prstGeom prst="rect">
            <a:avLst/>
          </a:prstGeom>
        </p:spPr>
      </p:pic>
    </p:spTree>
    <p:extLst>
      <p:ext uri="{BB962C8B-B14F-4D97-AF65-F5344CB8AC3E}">
        <p14:creationId xmlns:p14="http://schemas.microsoft.com/office/powerpoint/2010/main" val="37559496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Details</a:t>
            </a:r>
            <a:endParaRPr lang="en-US" dirty="0"/>
          </a:p>
        </p:txBody>
      </p:sp>
      <p:sp>
        <p:nvSpPr>
          <p:cNvPr id="3" name="Text Placeholder 2"/>
          <p:cNvSpPr>
            <a:spLocks noGrp="1"/>
          </p:cNvSpPr>
          <p:nvPr>
            <p:ph type="body" idx="1"/>
          </p:nvPr>
        </p:nvSpPr>
        <p:spPr/>
        <p:txBody>
          <a:bodyPr/>
          <a:lstStyle/>
          <a:p>
            <a:r>
              <a:rPr lang="en-US" dirty="0" smtClean="0"/>
              <a:t>Tools developed for the purpose of this research</a:t>
            </a:r>
            <a:endParaRPr lang="en-US" dirty="0"/>
          </a:p>
        </p:txBody>
      </p:sp>
    </p:spTree>
    <p:extLst>
      <p:ext uri="{BB962C8B-B14F-4D97-AF65-F5344CB8AC3E}">
        <p14:creationId xmlns:p14="http://schemas.microsoft.com/office/powerpoint/2010/main" val="23549301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48906904"/>
              </p:ext>
            </p:extLst>
          </p:nvPr>
        </p:nvGraphicFramePr>
        <p:xfrm>
          <a:off x="1830832" y="2502747"/>
          <a:ext cx="8108696" cy="3257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p:cNvGraphicFramePr/>
          <p:nvPr>
            <p:extLst>
              <p:ext uri="{D42A27DB-BD31-4B8C-83A1-F6EECF244321}">
                <p14:modId xmlns:p14="http://schemas.microsoft.com/office/powerpoint/2010/main" val="1961421068"/>
              </p:ext>
            </p:extLst>
          </p:nvPr>
        </p:nvGraphicFramePr>
        <p:xfrm>
          <a:off x="4564888" y="310896"/>
          <a:ext cx="2677160" cy="188366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Down Arrow 6"/>
          <p:cNvSpPr/>
          <p:nvPr/>
        </p:nvSpPr>
        <p:spPr>
          <a:xfrm>
            <a:off x="5756815" y="2127809"/>
            <a:ext cx="294322" cy="188366"/>
          </a:xfrm>
          <a:prstGeom prst="downArrow">
            <a:avLst/>
          </a:prstGeom>
        </p:spPr>
        <p:style>
          <a:lnRef idx="2">
            <a:schemeClr val="lt1">
              <a:hueOff val="0"/>
              <a:satOff val="0"/>
              <a:lumOff val="0"/>
              <a:alphaOff val="0"/>
            </a:schemeClr>
          </a:lnRef>
          <a:fillRef idx="1">
            <a:schemeClr val="dk1">
              <a:tint val="60000"/>
              <a:hueOff val="0"/>
              <a:satOff val="0"/>
              <a:lumOff val="0"/>
              <a:alphaOff val="0"/>
            </a:schemeClr>
          </a:fillRef>
          <a:effectRef idx="0">
            <a:schemeClr val="dk1">
              <a:tint val="60000"/>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35800687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of Algorithms</a:t>
            </a:r>
            <a:endParaRPr lang="en-US" dirty="0"/>
          </a:p>
        </p:txBody>
      </p:sp>
      <p:sp>
        <p:nvSpPr>
          <p:cNvPr id="3" name="Text Placeholder 2"/>
          <p:cNvSpPr>
            <a:spLocks noGrp="1"/>
          </p:cNvSpPr>
          <p:nvPr>
            <p:ph type="body" idx="1"/>
          </p:nvPr>
        </p:nvSpPr>
        <p:spPr/>
        <p:txBody>
          <a:bodyPr/>
          <a:lstStyle/>
          <a:p>
            <a:r>
              <a:rPr lang="en-US" dirty="0" smtClean="0"/>
              <a:t>Evaluation methodology</a:t>
            </a:r>
            <a:endParaRPr lang="en-US" dirty="0"/>
          </a:p>
        </p:txBody>
      </p:sp>
    </p:spTree>
    <p:extLst>
      <p:ext uri="{BB962C8B-B14F-4D97-AF65-F5344CB8AC3E}">
        <p14:creationId xmlns:p14="http://schemas.microsoft.com/office/powerpoint/2010/main" val="19373238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Tree>
    <p:extLst>
      <p:ext uri="{BB962C8B-B14F-4D97-AF65-F5344CB8AC3E}">
        <p14:creationId xmlns:p14="http://schemas.microsoft.com/office/powerpoint/2010/main" val="3909559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423791121"/>
              </p:ext>
            </p:extLst>
          </p:nvPr>
        </p:nvGraphicFramePr>
        <p:xfrm>
          <a:off x="1636776" y="228600"/>
          <a:ext cx="8851392" cy="4005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96999277"/>
              </p:ext>
            </p:extLst>
          </p:nvPr>
        </p:nvGraphicFramePr>
        <p:xfrm>
          <a:off x="798957" y="4613943"/>
          <a:ext cx="3773042" cy="1924017"/>
        </p:xfrm>
        <a:graphic>
          <a:graphicData uri="http://schemas.openxmlformats.org/drawingml/2006/table">
            <a:tbl>
              <a:tblPr firstRow="1" firstCol="1" bandRow="1">
                <a:tableStyleId>{2D5ABB26-0587-4C30-8999-92F81FD0307C}</a:tableStyleId>
              </a:tblPr>
              <a:tblGrid>
                <a:gridCol w="943063"/>
                <a:gridCol w="943063"/>
                <a:gridCol w="943458"/>
                <a:gridCol w="943458"/>
              </a:tblGrid>
              <a:tr h="523071">
                <a:tc>
                  <a:txBody>
                    <a:bodyPr/>
                    <a:lstStyle/>
                    <a:p>
                      <a:pPr marL="0" marR="0" algn="ctr">
                        <a:lnSpc>
                          <a:spcPct val="150000"/>
                        </a:lnSpc>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l-GR" sz="1200" dirty="0">
                          <a:effectLst/>
                        </a:rPr>
                        <a:t>Training</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l-GR" sz="1200" dirty="0">
                          <a:effectLst/>
                        </a:rPr>
                        <a:t>Offset</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l-GR" sz="1200" dirty="0">
                          <a:effectLst/>
                        </a:rPr>
                        <a:t>Labeling</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r>
              <a:tr h="700473">
                <a:tc>
                  <a:txBody>
                    <a:bodyPr/>
                    <a:lstStyle/>
                    <a:p>
                      <a:pPr marL="0" marR="0" algn="ctr">
                        <a:lnSpc>
                          <a:spcPct val="150000"/>
                        </a:lnSpc>
                        <a:spcBef>
                          <a:spcPts val="0"/>
                        </a:spcBef>
                        <a:spcAft>
                          <a:spcPts val="0"/>
                        </a:spcAft>
                      </a:pPr>
                      <a:r>
                        <a:rPr lang="el-GR" sz="1200" dirty="0">
                          <a:effectLst/>
                        </a:rPr>
                        <a:t>Small Windows</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l-GR" sz="1200">
                          <a:effectLst/>
                        </a:rPr>
                        <a:t>1</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l-GR" sz="1200" dirty="0">
                          <a:effectLst/>
                        </a:rPr>
                        <a:t>1</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l-GR" sz="1200" dirty="0">
                          <a:effectLst/>
                        </a:rPr>
                        <a:t>1</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r>
              <a:tr h="700473">
                <a:tc>
                  <a:txBody>
                    <a:bodyPr/>
                    <a:lstStyle/>
                    <a:p>
                      <a:pPr marL="0" marR="0" algn="ctr">
                        <a:lnSpc>
                          <a:spcPct val="150000"/>
                        </a:lnSpc>
                        <a:spcBef>
                          <a:spcPts val="0"/>
                        </a:spcBef>
                        <a:spcAft>
                          <a:spcPts val="0"/>
                        </a:spcAft>
                      </a:pPr>
                      <a:r>
                        <a:rPr lang="el-GR" sz="1200" dirty="0">
                          <a:effectLst/>
                        </a:rPr>
                        <a:t>Large Windows</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l-GR" sz="1200" dirty="0">
                          <a:effectLst/>
                        </a:rPr>
                        <a:t>7</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l-GR" sz="1200" dirty="0">
                          <a:effectLst/>
                        </a:rPr>
                        <a:t>1</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l-GR" sz="1200" dirty="0">
                          <a:effectLst/>
                        </a:rPr>
                        <a:t>7</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008583628"/>
              </p:ext>
            </p:extLst>
          </p:nvPr>
        </p:nvGraphicFramePr>
        <p:xfrm>
          <a:off x="4935091" y="4539965"/>
          <a:ext cx="6997829" cy="2052860"/>
        </p:xfrm>
        <a:graphic>
          <a:graphicData uri="http://schemas.openxmlformats.org/drawingml/2006/table">
            <a:tbl>
              <a:tblPr firstRow="1" firstCol="1" bandRow="1">
                <a:tableStyleId>{2D5ABB26-0587-4C30-8999-92F81FD0307C}</a:tableStyleId>
              </a:tblPr>
              <a:tblGrid>
                <a:gridCol w="2614863"/>
                <a:gridCol w="2191483"/>
                <a:gridCol w="2191483"/>
              </a:tblGrid>
              <a:tr h="393581">
                <a:tc rowSpan="2">
                  <a:txBody>
                    <a:bodyPr/>
                    <a:lstStyle/>
                    <a:p>
                      <a:pPr marL="0" marR="0" algn="ctr">
                        <a:lnSpc>
                          <a:spcPct val="150000"/>
                        </a:lnSpc>
                        <a:spcBef>
                          <a:spcPts val="0"/>
                        </a:spcBef>
                        <a:spcAft>
                          <a:spcPts val="0"/>
                        </a:spcAft>
                      </a:pPr>
                      <a:r>
                        <a:rPr lang="el-GR" sz="1200" dirty="0">
                          <a:effectLst/>
                        </a:rPr>
                        <a:t>Total Videos = 130.000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gridSpan="2">
                  <a:txBody>
                    <a:bodyPr/>
                    <a:lstStyle/>
                    <a:p>
                      <a:pPr marL="0" marR="0" algn="ctr">
                        <a:lnSpc>
                          <a:spcPct val="150000"/>
                        </a:lnSpc>
                        <a:spcBef>
                          <a:spcPts val="0"/>
                        </a:spcBef>
                        <a:spcAft>
                          <a:spcPts val="0"/>
                        </a:spcAft>
                      </a:pPr>
                      <a:r>
                        <a:rPr lang="el-GR" sz="1200" dirty="0">
                          <a:effectLst/>
                        </a:rPr>
                        <a:t>Popular + Viral + Recent + Random</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hMerge="1">
                  <a:txBody>
                    <a:bodyPr/>
                    <a:lstStyle/>
                    <a:p>
                      <a:endParaRPr lang="en-US"/>
                    </a:p>
                  </a:txBody>
                  <a:tcPr/>
                </a:tc>
              </a:tr>
              <a:tr h="393581">
                <a:tc vMerge="1">
                  <a:txBody>
                    <a:bodyPr/>
                    <a:lstStyle/>
                    <a:p>
                      <a:endParaRPr lang="en-US"/>
                    </a:p>
                  </a:txBody>
                  <a:tcPr/>
                </a:tc>
                <a:tc>
                  <a:txBody>
                    <a:bodyPr/>
                    <a:lstStyle/>
                    <a:p>
                      <a:pPr marL="0" marR="0" algn="ctr">
                        <a:lnSpc>
                          <a:spcPct val="150000"/>
                        </a:lnSpc>
                        <a:spcBef>
                          <a:spcPts val="0"/>
                        </a:spcBef>
                        <a:spcAft>
                          <a:spcPts val="0"/>
                        </a:spcAft>
                      </a:pPr>
                      <a:r>
                        <a:rPr lang="el-GR" sz="1200">
                          <a:effectLst/>
                        </a:rPr>
                        <a:t>Small Windows</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l-GR" sz="1200" dirty="0">
                          <a:effectLst/>
                        </a:rPr>
                        <a:t>Large Windows</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r>
              <a:tr h="638459">
                <a:tc>
                  <a:txBody>
                    <a:bodyPr/>
                    <a:lstStyle/>
                    <a:p>
                      <a:pPr marL="0" marR="0" algn="ctr">
                        <a:lnSpc>
                          <a:spcPct val="150000"/>
                        </a:lnSpc>
                        <a:spcBef>
                          <a:spcPts val="0"/>
                        </a:spcBef>
                        <a:spcAft>
                          <a:spcPts val="0"/>
                        </a:spcAft>
                      </a:pPr>
                      <a:r>
                        <a:rPr lang="el-GR" sz="1200" dirty="0">
                          <a:effectLst/>
                        </a:rPr>
                        <a:t>Strict Labeling – 2.5%</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l-GR" sz="1200">
                          <a:effectLst/>
                        </a:rPr>
                        <a:t>11039</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l-GR" sz="1200">
                          <a:effectLst/>
                        </a:rPr>
                        <a:t>11344</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627239">
                <a:tc>
                  <a:txBody>
                    <a:bodyPr/>
                    <a:lstStyle/>
                    <a:p>
                      <a:pPr marL="0" marR="0" algn="ctr">
                        <a:lnSpc>
                          <a:spcPct val="150000"/>
                        </a:lnSpc>
                        <a:spcBef>
                          <a:spcPts val="0"/>
                        </a:spcBef>
                        <a:spcAft>
                          <a:spcPts val="0"/>
                        </a:spcAft>
                      </a:pPr>
                      <a:r>
                        <a:rPr lang="el-GR" sz="1200" dirty="0">
                          <a:effectLst/>
                        </a:rPr>
                        <a:t>Soft Labeling – 5 %</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l-GR" sz="1200" dirty="0">
                          <a:effectLst/>
                        </a:rPr>
                        <a:t>21160</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l-GR" sz="1200" dirty="0">
                          <a:effectLst/>
                        </a:rPr>
                        <a:t>21761</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cxnSp>
        <p:nvCxnSpPr>
          <p:cNvPr id="10" name="Straight Connector 9"/>
          <p:cNvCxnSpPr/>
          <p:nvPr/>
        </p:nvCxnSpPr>
        <p:spPr>
          <a:xfrm>
            <a:off x="5038344" y="4800600"/>
            <a:ext cx="0" cy="168249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91466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Baselines</a:t>
            </a:r>
            <a:endParaRPr lang="en-US" dirty="0"/>
          </a:p>
        </p:txBody>
      </p:sp>
      <p:sp>
        <p:nvSpPr>
          <p:cNvPr id="11" name="Rectangle 10"/>
          <p:cNvSpPr/>
          <p:nvPr/>
        </p:nvSpPr>
        <p:spPr>
          <a:xfrm>
            <a:off x="944880" y="1690688"/>
            <a:ext cx="8875776" cy="2585323"/>
          </a:xfrm>
          <a:prstGeom prst="rect">
            <a:avLst/>
          </a:prstGeom>
        </p:spPr>
        <p:txBody>
          <a:bodyPr wrap="square">
            <a:spAutoFit/>
          </a:bodyPr>
          <a:lstStyle/>
          <a:p>
            <a:pPr>
              <a:lnSpc>
                <a:spcPct val="150000"/>
              </a:lnSpc>
            </a:pPr>
            <a:r>
              <a:rPr lang="en-US" dirty="0" smtClean="0"/>
              <a:t>In order to decide if a classification algorithm is suitable for the purpose of the current research, three important baselines where established: </a:t>
            </a:r>
          </a:p>
          <a:p>
            <a:pPr marL="800100" lvl="1" indent="-342900">
              <a:lnSpc>
                <a:spcPct val="150000"/>
              </a:lnSpc>
              <a:buFont typeface="+mj-lt"/>
              <a:buAutoNum type="arabicPeriod"/>
            </a:pPr>
            <a:r>
              <a:rPr lang="en-US" dirty="0" smtClean="0"/>
              <a:t>Average F1 scores of the classifications should be </a:t>
            </a:r>
            <a:r>
              <a:rPr lang="en-US" b="1" dirty="0" smtClean="0"/>
              <a:t>0.75</a:t>
            </a:r>
            <a:r>
              <a:rPr lang="en-US" dirty="0" smtClean="0"/>
              <a:t> at minimum.</a:t>
            </a:r>
          </a:p>
          <a:p>
            <a:pPr marL="800100" lvl="1" indent="-342900">
              <a:lnSpc>
                <a:spcPct val="150000"/>
              </a:lnSpc>
              <a:buFont typeface="+mj-lt"/>
              <a:buAutoNum type="arabicPeriod"/>
            </a:pPr>
            <a:r>
              <a:rPr lang="en-US" dirty="0" smtClean="0"/>
              <a:t>Average F1 scores shouldn’t increase more than </a:t>
            </a:r>
            <a:r>
              <a:rPr lang="en-US" b="1" dirty="0" smtClean="0"/>
              <a:t>8%</a:t>
            </a:r>
            <a:r>
              <a:rPr lang="en-US" dirty="0" smtClean="0"/>
              <a:t> when windows are changed from small to large. In other words, algorithms should have low </a:t>
            </a:r>
            <a:r>
              <a:rPr lang="en-US" b="1" dirty="0" smtClean="0"/>
              <a:t>window sensitivity.</a:t>
            </a:r>
          </a:p>
          <a:p>
            <a:pPr marL="800100" lvl="1" indent="-342900">
              <a:lnSpc>
                <a:spcPct val="150000"/>
              </a:lnSpc>
              <a:buFont typeface="+mj-lt"/>
              <a:buAutoNum type="arabicPeriod"/>
            </a:pPr>
            <a:r>
              <a:rPr lang="en-US" dirty="0" smtClean="0"/>
              <a:t>All the classifications should have an </a:t>
            </a:r>
            <a:r>
              <a:rPr lang="en-US" b="1" dirty="0" smtClean="0"/>
              <a:t>AUC larger than 0.80.</a:t>
            </a:r>
          </a:p>
        </p:txBody>
      </p:sp>
      <p:sp>
        <p:nvSpPr>
          <p:cNvPr id="3" name="TextBox 2"/>
          <p:cNvSpPr txBox="1"/>
          <p:nvPr/>
        </p:nvSpPr>
        <p:spPr>
          <a:xfrm>
            <a:off x="944880" y="4672584"/>
            <a:ext cx="4523232" cy="1342034"/>
          </a:xfrm>
          <a:prstGeom prst="rect">
            <a:avLst/>
          </a:prstGeom>
          <a:noFill/>
        </p:spPr>
        <p:txBody>
          <a:bodyPr wrap="square" rtlCol="0">
            <a:spAutoFit/>
          </a:bodyPr>
          <a:lstStyle/>
          <a:p>
            <a:pPr>
              <a:lnSpc>
                <a:spcPct val="150000"/>
              </a:lnSpc>
            </a:pPr>
            <a:r>
              <a:rPr lang="en-US" sz="2000" dirty="0" smtClean="0"/>
              <a:t>Also took into consideration:</a:t>
            </a:r>
          </a:p>
          <a:p>
            <a:pPr marL="742950" lvl="1" indent="-285750">
              <a:lnSpc>
                <a:spcPct val="150000"/>
              </a:lnSpc>
              <a:buFont typeface="Courier New" panose="02070309020205020404" pitchFamily="49" charset="0"/>
              <a:buChar char="o"/>
            </a:pPr>
            <a:r>
              <a:rPr lang="en-US" dirty="0" smtClean="0"/>
              <a:t>Dataset size</a:t>
            </a:r>
          </a:p>
          <a:p>
            <a:pPr marL="742950" lvl="1" indent="-285750">
              <a:lnSpc>
                <a:spcPct val="150000"/>
              </a:lnSpc>
              <a:buFont typeface="Courier New" panose="02070309020205020404" pitchFamily="49" charset="0"/>
              <a:buChar char="o"/>
            </a:pPr>
            <a:r>
              <a:rPr lang="en-US" dirty="0" smtClean="0"/>
              <a:t>Feature dependence</a:t>
            </a:r>
            <a:endParaRPr lang="en-US" dirty="0"/>
          </a:p>
        </p:txBody>
      </p:sp>
    </p:spTree>
    <p:extLst>
      <p:ext uri="{BB962C8B-B14F-4D97-AF65-F5344CB8AC3E}">
        <p14:creationId xmlns:p14="http://schemas.microsoft.com/office/powerpoint/2010/main" val="41339534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Logistic Regression Evaluation</a:t>
            </a:r>
            <a:endParaRPr lang="en-US" dirty="0"/>
          </a:p>
        </p:txBody>
      </p:sp>
      <p:sp>
        <p:nvSpPr>
          <p:cNvPr id="3" name="TextBox 2"/>
          <p:cNvSpPr txBox="1"/>
          <p:nvPr/>
        </p:nvSpPr>
        <p:spPr>
          <a:xfrm>
            <a:off x="316992" y="1114934"/>
            <a:ext cx="11558016" cy="2585323"/>
          </a:xfrm>
          <a:prstGeom prst="rect">
            <a:avLst/>
          </a:prstGeom>
          <a:noFill/>
        </p:spPr>
        <p:txBody>
          <a:bodyPr wrap="square" rtlCol="0">
            <a:spAutoFit/>
          </a:bodyPr>
          <a:lstStyle/>
          <a:p>
            <a:pPr marL="285750" indent="-285750">
              <a:lnSpc>
                <a:spcPct val="150000"/>
              </a:lnSpc>
              <a:buFont typeface="Courier New" panose="02070309020205020404" pitchFamily="49" charset="0"/>
              <a:buChar char="o"/>
            </a:pPr>
            <a:r>
              <a:rPr lang="en-US" dirty="0" smtClean="0"/>
              <a:t>Extremely </a:t>
            </a:r>
            <a:r>
              <a:rPr lang="en-US" dirty="0"/>
              <a:t>accurate classifications for videos that are older but mediocre classifications for videos that are </a:t>
            </a:r>
            <a:r>
              <a:rPr lang="en-US" dirty="0" smtClean="0"/>
              <a:t>recent (PRG)</a:t>
            </a:r>
          </a:p>
          <a:p>
            <a:pPr marL="285750" indent="-285750">
              <a:lnSpc>
                <a:spcPct val="150000"/>
              </a:lnSpc>
              <a:buFont typeface="Courier New" panose="02070309020205020404" pitchFamily="49" charset="0"/>
              <a:buChar char="o"/>
            </a:pPr>
            <a:r>
              <a:rPr lang="en-US" dirty="0" smtClean="0"/>
              <a:t>Very accurate when using only </a:t>
            </a:r>
            <a:r>
              <a:rPr lang="en-US" dirty="0"/>
              <a:t>baseline </a:t>
            </a:r>
            <a:r>
              <a:rPr lang="en-US" dirty="0" smtClean="0"/>
              <a:t>features (PRG) </a:t>
            </a:r>
          </a:p>
          <a:p>
            <a:pPr marL="285750" indent="-285750">
              <a:lnSpc>
                <a:spcPct val="150000"/>
              </a:lnSpc>
              <a:buFont typeface="Courier New" panose="02070309020205020404" pitchFamily="49" charset="0"/>
              <a:buChar char="o"/>
            </a:pPr>
            <a:r>
              <a:rPr lang="en-US" dirty="0" smtClean="0"/>
              <a:t>Increasing the </a:t>
            </a:r>
            <a:r>
              <a:rPr lang="en-US" dirty="0"/>
              <a:t>amount of videos in the </a:t>
            </a:r>
            <a:r>
              <a:rPr lang="en-US" dirty="0" smtClean="0"/>
              <a:t>dataset doesn’t improve accuracy (PRG)</a:t>
            </a:r>
          </a:p>
          <a:p>
            <a:pPr marL="285750" indent="-285750">
              <a:lnSpc>
                <a:spcPct val="150000"/>
              </a:lnSpc>
              <a:buFont typeface="Courier New" panose="02070309020205020404" pitchFamily="49" charset="0"/>
              <a:buChar char="o"/>
            </a:pPr>
            <a:r>
              <a:rPr lang="en-US" dirty="0" smtClean="0"/>
              <a:t>Underperforms in cross-platform predictions (F1)</a:t>
            </a:r>
          </a:p>
          <a:p>
            <a:pPr marL="285750" indent="-285750">
              <a:lnSpc>
                <a:spcPct val="150000"/>
              </a:lnSpc>
              <a:buFont typeface="Courier New" panose="02070309020205020404" pitchFamily="49" charset="0"/>
              <a:buChar char="o"/>
            </a:pPr>
            <a:r>
              <a:rPr lang="en-US" dirty="0" smtClean="0"/>
              <a:t>Low F1 scores (F1)</a:t>
            </a:r>
          </a:p>
          <a:p>
            <a:pPr marL="285750" indent="-285750">
              <a:lnSpc>
                <a:spcPct val="150000"/>
              </a:lnSpc>
              <a:buFont typeface="Courier New" panose="02070309020205020404" pitchFamily="49" charset="0"/>
              <a:buChar char="o"/>
            </a:pPr>
            <a:r>
              <a:rPr lang="en-US" dirty="0" smtClean="0"/>
              <a:t>Very sensitive to window changes (F1)</a:t>
            </a:r>
          </a:p>
        </p:txBody>
      </p:sp>
      <p:graphicFrame>
        <p:nvGraphicFramePr>
          <p:cNvPr id="5" name="Table 4"/>
          <p:cNvGraphicFramePr>
            <a:graphicFrameLocks noGrp="1"/>
          </p:cNvGraphicFramePr>
          <p:nvPr>
            <p:extLst>
              <p:ext uri="{D42A27DB-BD31-4B8C-83A1-F6EECF244321}">
                <p14:modId xmlns:p14="http://schemas.microsoft.com/office/powerpoint/2010/main" val="911086650"/>
              </p:ext>
            </p:extLst>
          </p:nvPr>
        </p:nvGraphicFramePr>
        <p:xfrm>
          <a:off x="1876552" y="3945628"/>
          <a:ext cx="8128000" cy="1112520"/>
        </p:xfrm>
        <a:graphic>
          <a:graphicData uri="http://schemas.openxmlformats.org/drawingml/2006/table">
            <a:tbl>
              <a:tblPr firstRow="1" bandRow="1">
                <a:tableStyleId>{5940675A-B579-460E-94D1-54222C63F5DA}</a:tableStyleId>
              </a:tblPr>
              <a:tblGrid>
                <a:gridCol w="4064000"/>
                <a:gridCol w="4064000"/>
              </a:tblGrid>
              <a:tr h="370840">
                <a:tc>
                  <a:txBody>
                    <a:bodyPr/>
                    <a:lstStyle/>
                    <a:p>
                      <a:pPr algn="ctr"/>
                      <a:r>
                        <a:rPr lang="en-US" dirty="0" smtClean="0"/>
                        <a:t>Average F1 Scores (&gt;=0.75) </a:t>
                      </a:r>
                      <a:endParaRPr lang="en-US" dirty="0"/>
                    </a:p>
                  </a:txBody>
                  <a:tcPr anchor="ctr"/>
                </a:tc>
                <a:tc>
                  <a:txBody>
                    <a:bodyPr/>
                    <a:lstStyle/>
                    <a:p>
                      <a:pPr algn="ctr"/>
                      <a:r>
                        <a:rPr lang="en-US" dirty="0" smtClean="0">
                          <a:solidFill>
                            <a:srgbClr val="FF0000"/>
                          </a:solidFill>
                        </a:rPr>
                        <a:t>Failed</a:t>
                      </a:r>
                      <a:endParaRPr lang="en-US" dirty="0">
                        <a:solidFill>
                          <a:srgbClr val="FF0000"/>
                        </a:solidFill>
                      </a:endParaRPr>
                    </a:p>
                  </a:txBody>
                  <a:tcPr anchor="ctr"/>
                </a:tc>
              </a:tr>
              <a:tr h="370840">
                <a:tc>
                  <a:txBody>
                    <a:bodyPr/>
                    <a:lstStyle/>
                    <a:p>
                      <a:pPr algn="ctr"/>
                      <a:r>
                        <a:rPr lang="en-US" dirty="0" smtClean="0"/>
                        <a:t>Window Sensitivity (&lt;=8%) </a:t>
                      </a:r>
                      <a:endParaRPr lang="en-US" dirty="0"/>
                    </a:p>
                  </a:txBody>
                  <a:tcPr anchor="ctr"/>
                </a:tc>
                <a:tc>
                  <a:txBody>
                    <a:bodyPr/>
                    <a:lstStyle/>
                    <a:p>
                      <a:pPr algn="ctr"/>
                      <a:r>
                        <a:rPr lang="en-US" dirty="0" smtClean="0">
                          <a:solidFill>
                            <a:srgbClr val="FF0000"/>
                          </a:solidFill>
                        </a:rPr>
                        <a:t>Failed</a:t>
                      </a:r>
                      <a:endParaRPr lang="en-US" dirty="0">
                        <a:solidFill>
                          <a:srgbClr val="FF0000"/>
                        </a:solidFill>
                      </a:endParaRPr>
                    </a:p>
                  </a:txBody>
                  <a:tcPr anchor="ctr"/>
                </a:tc>
              </a:tr>
              <a:tr h="370840">
                <a:tc>
                  <a:txBody>
                    <a:bodyPr/>
                    <a:lstStyle/>
                    <a:p>
                      <a:pPr algn="ctr"/>
                      <a:r>
                        <a:rPr lang="en-US" dirty="0" smtClean="0"/>
                        <a:t>High AUC (&gt;=0.80) </a:t>
                      </a:r>
                      <a:endParaRPr lang="en-US" dirty="0"/>
                    </a:p>
                  </a:txBody>
                  <a:tcPr anchor="ctr"/>
                </a:tc>
                <a:tc>
                  <a:txBody>
                    <a:bodyPr/>
                    <a:lstStyle/>
                    <a:p>
                      <a:pPr algn="ctr"/>
                      <a:r>
                        <a:rPr lang="en-US" dirty="0" smtClean="0">
                          <a:solidFill>
                            <a:srgbClr val="FF0000"/>
                          </a:solidFill>
                        </a:rPr>
                        <a:t>Failed</a:t>
                      </a:r>
                      <a:endParaRPr lang="en-US" dirty="0">
                        <a:solidFill>
                          <a:srgbClr val="FF0000"/>
                        </a:solidFill>
                      </a:endParaRPr>
                    </a:p>
                  </a:txBody>
                  <a:tcPr anchor="ctr"/>
                </a:tc>
              </a:tr>
            </a:tbl>
          </a:graphicData>
        </a:graphic>
      </p:graphicFrame>
      <p:sp>
        <p:nvSpPr>
          <p:cNvPr id="6" name="TextBox 5"/>
          <p:cNvSpPr txBox="1"/>
          <p:nvPr/>
        </p:nvSpPr>
        <p:spPr>
          <a:xfrm>
            <a:off x="316992" y="5413248"/>
            <a:ext cx="11558016" cy="923330"/>
          </a:xfrm>
          <a:prstGeom prst="rect">
            <a:avLst/>
          </a:prstGeom>
          <a:noFill/>
        </p:spPr>
        <p:txBody>
          <a:bodyPr wrap="square" rtlCol="0">
            <a:spAutoFit/>
          </a:bodyPr>
          <a:lstStyle/>
          <a:p>
            <a:r>
              <a:rPr lang="en-US" dirty="0"/>
              <a:t>Due to the probabilistic nature of the logistic regression algorithm, it was expected that a high accuracy classification would be produced. Despite the fact that this algorithm performs fairly well in binary classification problems, it failed to fit the minimum needs of this research.</a:t>
            </a:r>
          </a:p>
        </p:txBody>
      </p:sp>
    </p:spTree>
    <p:extLst>
      <p:ext uri="{BB962C8B-B14F-4D97-AF65-F5344CB8AC3E}">
        <p14:creationId xmlns:p14="http://schemas.microsoft.com/office/powerpoint/2010/main" val="29192469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K Nearest Neighbors</a:t>
            </a:r>
            <a:endParaRPr lang="en-US" dirty="0"/>
          </a:p>
        </p:txBody>
      </p:sp>
      <p:sp>
        <p:nvSpPr>
          <p:cNvPr id="3" name="TextBox 2"/>
          <p:cNvSpPr txBox="1"/>
          <p:nvPr/>
        </p:nvSpPr>
        <p:spPr>
          <a:xfrm>
            <a:off x="316992" y="1050926"/>
            <a:ext cx="11558016" cy="2585323"/>
          </a:xfrm>
          <a:prstGeom prst="rect">
            <a:avLst/>
          </a:prstGeom>
          <a:noFill/>
        </p:spPr>
        <p:txBody>
          <a:bodyPr wrap="square" rtlCol="0">
            <a:spAutoFit/>
          </a:bodyPr>
          <a:lstStyle/>
          <a:p>
            <a:pPr marL="285750" indent="-285750">
              <a:lnSpc>
                <a:spcPct val="150000"/>
              </a:lnSpc>
              <a:buFont typeface="Courier New" panose="02070309020205020404" pitchFamily="49" charset="0"/>
              <a:buChar char="o"/>
            </a:pPr>
            <a:r>
              <a:rPr lang="en-US" dirty="0" smtClean="0"/>
              <a:t>Fails </a:t>
            </a:r>
            <a:r>
              <a:rPr lang="en-US" dirty="0"/>
              <a:t>to produce high accuracy classifications for most of the </a:t>
            </a:r>
            <a:r>
              <a:rPr lang="en-US" dirty="0" smtClean="0"/>
              <a:t>cases (PRG)</a:t>
            </a:r>
          </a:p>
          <a:p>
            <a:pPr marL="285750" indent="-285750">
              <a:lnSpc>
                <a:spcPct val="150000"/>
              </a:lnSpc>
              <a:buFont typeface="Courier New" panose="02070309020205020404" pitchFamily="49" charset="0"/>
              <a:buChar char="o"/>
            </a:pPr>
            <a:r>
              <a:rPr lang="en-US" dirty="0" smtClean="0"/>
              <a:t>Performs </a:t>
            </a:r>
            <a:r>
              <a:rPr lang="en-US" dirty="0"/>
              <a:t>much better when only using baseline </a:t>
            </a:r>
            <a:r>
              <a:rPr lang="en-US" dirty="0" smtClean="0"/>
              <a:t>features (PRG)</a:t>
            </a:r>
          </a:p>
          <a:p>
            <a:pPr marL="285750" indent="-285750">
              <a:lnSpc>
                <a:spcPct val="150000"/>
              </a:lnSpc>
              <a:buFont typeface="Courier New" panose="02070309020205020404" pitchFamily="49" charset="0"/>
              <a:buChar char="o"/>
            </a:pPr>
            <a:r>
              <a:rPr lang="en-US" dirty="0" smtClean="0"/>
              <a:t>Increasing </a:t>
            </a:r>
            <a:r>
              <a:rPr lang="en-US" dirty="0"/>
              <a:t>the amount of videos in the </a:t>
            </a:r>
            <a:r>
              <a:rPr lang="en-US" dirty="0" smtClean="0"/>
              <a:t>dataset doesn’t </a:t>
            </a:r>
            <a:r>
              <a:rPr lang="en-US" dirty="0"/>
              <a:t>have any effect on </a:t>
            </a:r>
            <a:r>
              <a:rPr lang="en-US" dirty="0" smtClean="0"/>
              <a:t>accuracy (PRG)</a:t>
            </a:r>
          </a:p>
          <a:p>
            <a:pPr marL="285750" indent="-285750">
              <a:lnSpc>
                <a:spcPct val="150000"/>
              </a:lnSpc>
              <a:buFont typeface="Courier New" panose="02070309020205020404" pitchFamily="49" charset="0"/>
              <a:buChar char="o"/>
            </a:pPr>
            <a:r>
              <a:rPr lang="en-US" dirty="0" smtClean="0"/>
              <a:t>Low F1 Scores (F1)</a:t>
            </a:r>
          </a:p>
          <a:p>
            <a:pPr marL="285750" indent="-285750">
              <a:lnSpc>
                <a:spcPct val="150000"/>
              </a:lnSpc>
              <a:buFont typeface="Courier New" panose="02070309020205020404" pitchFamily="49" charset="0"/>
              <a:buChar char="o"/>
            </a:pPr>
            <a:r>
              <a:rPr lang="en-US" dirty="0" smtClean="0"/>
              <a:t>Number of features doesn’t affect classification accuracy (F1)</a:t>
            </a:r>
          </a:p>
          <a:p>
            <a:pPr marL="285750" indent="-285750">
              <a:lnSpc>
                <a:spcPct val="150000"/>
              </a:lnSpc>
              <a:buFont typeface="Courier New" panose="02070309020205020404" pitchFamily="49" charset="0"/>
              <a:buChar char="o"/>
            </a:pPr>
            <a:r>
              <a:rPr lang="en-US" dirty="0" smtClean="0"/>
              <a:t>Low window sensitivity (Baseline) </a:t>
            </a:r>
          </a:p>
        </p:txBody>
      </p:sp>
      <p:graphicFrame>
        <p:nvGraphicFramePr>
          <p:cNvPr id="5" name="Table 4"/>
          <p:cNvGraphicFramePr>
            <a:graphicFrameLocks noGrp="1"/>
          </p:cNvGraphicFramePr>
          <p:nvPr>
            <p:extLst>
              <p:ext uri="{D42A27DB-BD31-4B8C-83A1-F6EECF244321}">
                <p14:modId xmlns:p14="http://schemas.microsoft.com/office/powerpoint/2010/main" val="2802314725"/>
              </p:ext>
            </p:extLst>
          </p:nvPr>
        </p:nvGraphicFramePr>
        <p:xfrm>
          <a:off x="1913128" y="3954772"/>
          <a:ext cx="8128000" cy="1112520"/>
        </p:xfrm>
        <a:graphic>
          <a:graphicData uri="http://schemas.openxmlformats.org/drawingml/2006/table">
            <a:tbl>
              <a:tblPr firstRow="1" bandRow="1">
                <a:tableStyleId>{5940675A-B579-460E-94D1-54222C63F5DA}</a:tableStyleId>
              </a:tblPr>
              <a:tblGrid>
                <a:gridCol w="4064000"/>
                <a:gridCol w="4064000"/>
              </a:tblGrid>
              <a:tr h="370840">
                <a:tc>
                  <a:txBody>
                    <a:bodyPr/>
                    <a:lstStyle/>
                    <a:p>
                      <a:pPr algn="ctr"/>
                      <a:r>
                        <a:rPr lang="en-US" dirty="0" smtClean="0"/>
                        <a:t>Average F1 Scores (&gt;=0.75) </a:t>
                      </a:r>
                      <a:endParaRPr lang="en-US" dirty="0"/>
                    </a:p>
                  </a:txBody>
                  <a:tcPr anchor="ctr"/>
                </a:tc>
                <a:tc>
                  <a:txBody>
                    <a:bodyPr/>
                    <a:lstStyle/>
                    <a:p>
                      <a:pPr algn="ctr"/>
                      <a:r>
                        <a:rPr lang="en-US" dirty="0" smtClean="0">
                          <a:solidFill>
                            <a:srgbClr val="FF0000"/>
                          </a:solidFill>
                        </a:rPr>
                        <a:t>Failed</a:t>
                      </a:r>
                      <a:endParaRPr lang="en-US" dirty="0">
                        <a:solidFill>
                          <a:srgbClr val="FF0000"/>
                        </a:solidFill>
                      </a:endParaRPr>
                    </a:p>
                  </a:txBody>
                  <a:tcPr anchor="ctr"/>
                </a:tc>
              </a:tr>
              <a:tr h="370840">
                <a:tc>
                  <a:txBody>
                    <a:bodyPr/>
                    <a:lstStyle/>
                    <a:p>
                      <a:pPr algn="ctr"/>
                      <a:r>
                        <a:rPr lang="en-US" dirty="0" smtClean="0"/>
                        <a:t>Window Sensitivity (&lt;=8%) </a:t>
                      </a:r>
                      <a:endParaRPr lang="en-US" dirty="0"/>
                    </a:p>
                  </a:txBody>
                  <a:tcPr anchor="ctr"/>
                </a:tc>
                <a:tc>
                  <a:txBody>
                    <a:bodyPr/>
                    <a:lstStyle/>
                    <a:p>
                      <a:pPr algn="ctr"/>
                      <a:r>
                        <a:rPr lang="en-US" dirty="0" smtClean="0">
                          <a:solidFill>
                            <a:srgbClr val="00B050"/>
                          </a:solidFill>
                        </a:rPr>
                        <a:t>Succeeded</a:t>
                      </a:r>
                      <a:endParaRPr lang="en-US" dirty="0">
                        <a:solidFill>
                          <a:srgbClr val="00B050"/>
                        </a:solidFill>
                      </a:endParaRPr>
                    </a:p>
                  </a:txBody>
                  <a:tcPr anchor="ctr"/>
                </a:tc>
              </a:tr>
              <a:tr h="370840">
                <a:tc>
                  <a:txBody>
                    <a:bodyPr/>
                    <a:lstStyle/>
                    <a:p>
                      <a:pPr algn="ctr"/>
                      <a:r>
                        <a:rPr lang="en-US" dirty="0" smtClean="0"/>
                        <a:t>High AUC (&gt;=0.80) </a:t>
                      </a:r>
                      <a:endParaRPr lang="en-US" dirty="0"/>
                    </a:p>
                  </a:txBody>
                  <a:tcPr anchor="ctr"/>
                </a:tc>
                <a:tc>
                  <a:txBody>
                    <a:bodyPr/>
                    <a:lstStyle/>
                    <a:p>
                      <a:pPr algn="ctr"/>
                      <a:r>
                        <a:rPr lang="en-US" dirty="0" smtClean="0">
                          <a:solidFill>
                            <a:srgbClr val="FF0000"/>
                          </a:solidFill>
                        </a:rPr>
                        <a:t>Failed</a:t>
                      </a:r>
                      <a:endParaRPr lang="en-US" dirty="0">
                        <a:solidFill>
                          <a:srgbClr val="FF0000"/>
                        </a:solidFill>
                      </a:endParaRPr>
                    </a:p>
                  </a:txBody>
                  <a:tcPr anchor="ctr"/>
                </a:tc>
              </a:tr>
            </a:tbl>
          </a:graphicData>
        </a:graphic>
      </p:graphicFrame>
      <p:sp>
        <p:nvSpPr>
          <p:cNvPr id="4" name="TextBox 3"/>
          <p:cNvSpPr txBox="1"/>
          <p:nvPr/>
        </p:nvSpPr>
        <p:spPr>
          <a:xfrm>
            <a:off x="316992" y="5385816"/>
            <a:ext cx="11478768" cy="923330"/>
          </a:xfrm>
          <a:prstGeom prst="rect">
            <a:avLst/>
          </a:prstGeom>
          <a:noFill/>
        </p:spPr>
        <p:txBody>
          <a:bodyPr wrap="square" rtlCol="0">
            <a:spAutoFit/>
          </a:bodyPr>
          <a:lstStyle/>
          <a:p>
            <a:r>
              <a:rPr lang="en-US" dirty="0"/>
              <a:t>The </a:t>
            </a:r>
            <a:r>
              <a:rPr lang="en-US" dirty="0" smtClean="0"/>
              <a:t>KNN behavior was </a:t>
            </a:r>
            <a:r>
              <a:rPr lang="en-US" dirty="0"/>
              <a:t>as expected. The algorithm doesn’t seem to be highly dependent on window changes. The reason for this behavior is that this algorithm relies more on the number of neighbors (k) that it takes into account, rather than the number of training and labeling days or the size of the dataset. </a:t>
            </a:r>
          </a:p>
        </p:txBody>
      </p:sp>
    </p:spTree>
    <p:extLst>
      <p:ext uri="{BB962C8B-B14F-4D97-AF65-F5344CB8AC3E}">
        <p14:creationId xmlns:p14="http://schemas.microsoft.com/office/powerpoint/2010/main" val="11181726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a:t>SVM – Linear SVC </a:t>
            </a:r>
          </a:p>
        </p:txBody>
      </p:sp>
      <p:sp>
        <p:nvSpPr>
          <p:cNvPr id="3" name="TextBox 2"/>
          <p:cNvSpPr txBox="1"/>
          <p:nvPr/>
        </p:nvSpPr>
        <p:spPr>
          <a:xfrm>
            <a:off x="316992" y="1050926"/>
            <a:ext cx="11558016" cy="2585323"/>
          </a:xfrm>
          <a:prstGeom prst="rect">
            <a:avLst/>
          </a:prstGeom>
          <a:noFill/>
        </p:spPr>
        <p:txBody>
          <a:bodyPr wrap="square" rtlCol="0">
            <a:spAutoFit/>
          </a:bodyPr>
          <a:lstStyle/>
          <a:p>
            <a:pPr marL="285750" indent="-285750">
              <a:lnSpc>
                <a:spcPct val="150000"/>
              </a:lnSpc>
              <a:buFont typeface="Courier New" panose="02070309020205020404" pitchFamily="49" charset="0"/>
              <a:buChar char="o"/>
            </a:pPr>
            <a:r>
              <a:rPr lang="en-US" dirty="0" smtClean="0"/>
              <a:t>“Chaotic” classifications (PRG)</a:t>
            </a:r>
          </a:p>
          <a:p>
            <a:pPr marL="285750" indent="-285750">
              <a:lnSpc>
                <a:spcPct val="150000"/>
              </a:lnSpc>
              <a:buFont typeface="Courier New" panose="02070309020205020404" pitchFamily="49" charset="0"/>
              <a:buChar char="o"/>
            </a:pPr>
            <a:r>
              <a:rPr lang="en-US" dirty="0" smtClean="0"/>
              <a:t>Very low accuracy classifications (F1)</a:t>
            </a:r>
          </a:p>
          <a:p>
            <a:pPr marL="285750" indent="-285750">
              <a:lnSpc>
                <a:spcPct val="150000"/>
              </a:lnSpc>
              <a:buFont typeface="Courier New" panose="02070309020205020404" pitchFamily="49" charset="0"/>
              <a:buChar char="o"/>
            </a:pPr>
            <a:r>
              <a:rPr lang="en-US" dirty="0" smtClean="0"/>
              <a:t>Number of videos doesn’t affect classification accuracy (F1)</a:t>
            </a:r>
          </a:p>
          <a:p>
            <a:pPr marL="285750" indent="-285750">
              <a:lnSpc>
                <a:spcPct val="150000"/>
              </a:lnSpc>
              <a:buFont typeface="Courier New" panose="02070309020205020404" pitchFamily="49" charset="0"/>
              <a:buChar char="o"/>
            </a:pPr>
            <a:r>
              <a:rPr lang="en-US" dirty="0" smtClean="0"/>
              <a:t>Number of training features doesn’t affect classification accuracy (F1)</a:t>
            </a:r>
          </a:p>
          <a:p>
            <a:pPr marL="285750" indent="-285750">
              <a:lnSpc>
                <a:spcPct val="150000"/>
              </a:lnSpc>
              <a:buFont typeface="Courier New" panose="02070309020205020404" pitchFamily="49" charset="0"/>
              <a:buChar char="o"/>
            </a:pPr>
            <a:r>
              <a:rPr lang="en-US" dirty="0" smtClean="0"/>
              <a:t>Extremely low window sensitivity (F1)</a:t>
            </a:r>
          </a:p>
          <a:p>
            <a:pPr marL="285750" indent="-285750">
              <a:lnSpc>
                <a:spcPct val="150000"/>
              </a:lnSpc>
              <a:buFont typeface="Courier New" panose="02070309020205020404" pitchFamily="49" charset="0"/>
              <a:buChar char="o"/>
            </a:pPr>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364203320"/>
              </p:ext>
            </p:extLst>
          </p:nvPr>
        </p:nvGraphicFramePr>
        <p:xfrm>
          <a:off x="1913128" y="3753604"/>
          <a:ext cx="8128000" cy="1112520"/>
        </p:xfrm>
        <a:graphic>
          <a:graphicData uri="http://schemas.openxmlformats.org/drawingml/2006/table">
            <a:tbl>
              <a:tblPr firstRow="1" bandRow="1">
                <a:tableStyleId>{5940675A-B579-460E-94D1-54222C63F5DA}</a:tableStyleId>
              </a:tblPr>
              <a:tblGrid>
                <a:gridCol w="4064000"/>
                <a:gridCol w="4064000"/>
              </a:tblGrid>
              <a:tr h="370840">
                <a:tc>
                  <a:txBody>
                    <a:bodyPr/>
                    <a:lstStyle/>
                    <a:p>
                      <a:pPr algn="ctr"/>
                      <a:r>
                        <a:rPr lang="en-US" dirty="0" smtClean="0"/>
                        <a:t>Average F1 Scores (&gt;=0.75) </a:t>
                      </a:r>
                      <a:endParaRPr lang="en-US" dirty="0"/>
                    </a:p>
                  </a:txBody>
                  <a:tcPr anchor="ctr"/>
                </a:tc>
                <a:tc>
                  <a:txBody>
                    <a:bodyPr/>
                    <a:lstStyle/>
                    <a:p>
                      <a:pPr algn="ctr"/>
                      <a:r>
                        <a:rPr lang="en-US" dirty="0" smtClean="0">
                          <a:solidFill>
                            <a:srgbClr val="FF0000"/>
                          </a:solidFill>
                        </a:rPr>
                        <a:t>Failed</a:t>
                      </a:r>
                      <a:endParaRPr lang="en-US" dirty="0">
                        <a:solidFill>
                          <a:srgbClr val="FF0000"/>
                        </a:solidFill>
                      </a:endParaRPr>
                    </a:p>
                  </a:txBody>
                  <a:tcPr anchor="ctr"/>
                </a:tc>
              </a:tr>
              <a:tr h="370840">
                <a:tc>
                  <a:txBody>
                    <a:bodyPr/>
                    <a:lstStyle/>
                    <a:p>
                      <a:pPr algn="ctr"/>
                      <a:r>
                        <a:rPr lang="en-US" dirty="0" smtClean="0"/>
                        <a:t>Window Sensitivity (&lt;=8%) </a:t>
                      </a:r>
                      <a:endParaRPr lang="en-US" dirty="0"/>
                    </a:p>
                  </a:txBody>
                  <a:tcPr anchor="ctr"/>
                </a:tc>
                <a:tc>
                  <a:txBody>
                    <a:bodyPr/>
                    <a:lstStyle/>
                    <a:p>
                      <a:pPr algn="ctr"/>
                      <a:r>
                        <a:rPr lang="en-US" dirty="0" smtClean="0">
                          <a:solidFill>
                            <a:srgbClr val="00B050"/>
                          </a:solidFill>
                        </a:rPr>
                        <a:t>Succeeded</a:t>
                      </a:r>
                      <a:endParaRPr lang="en-US" dirty="0">
                        <a:solidFill>
                          <a:srgbClr val="00B050"/>
                        </a:solidFill>
                      </a:endParaRPr>
                    </a:p>
                  </a:txBody>
                  <a:tcPr anchor="ctr"/>
                </a:tc>
              </a:tr>
              <a:tr h="370840">
                <a:tc>
                  <a:txBody>
                    <a:bodyPr/>
                    <a:lstStyle/>
                    <a:p>
                      <a:pPr algn="ctr"/>
                      <a:r>
                        <a:rPr lang="en-US" dirty="0" smtClean="0"/>
                        <a:t>High AUC (&gt;=0.80) </a:t>
                      </a:r>
                      <a:endParaRPr lang="en-US" dirty="0"/>
                    </a:p>
                  </a:txBody>
                  <a:tcPr anchor="ctr"/>
                </a:tc>
                <a:tc>
                  <a:txBody>
                    <a:bodyPr/>
                    <a:lstStyle/>
                    <a:p>
                      <a:pPr algn="ctr"/>
                      <a:r>
                        <a:rPr lang="en-US" dirty="0" smtClean="0">
                          <a:solidFill>
                            <a:srgbClr val="FF0000"/>
                          </a:solidFill>
                        </a:rPr>
                        <a:t>Failed</a:t>
                      </a:r>
                      <a:endParaRPr lang="en-US" dirty="0">
                        <a:solidFill>
                          <a:srgbClr val="FF0000"/>
                        </a:solidFill>
                      </a:endParaRPr>
                    </a:p>
                  </a:txBody>
                  <a:tcPr anchor="ctr"/>
                </a:tc>
              </a:tr>
            </a:tbl>
          </a:graphicData>
        </a:graphic>
      </p:graphicFrame>
      <p:sp>
        <p:nvSpPr>
          <p:cNvPr id="4" name="TextBox 3"/>
          <p:cNvSpPr txBox="1"/>
          <p:nvPr/>
        </p:nvSpPr>
        <p:spPr>
          <a:xfrm>
            <a:off x="316992" y="5385816"/>
            <a:ext cx="11478768" cy="646331"/>
          </a:xfrm>
          <a:prstGeom prst="rect">
            <a:avLst/>
          </a:prstGeom>
          <a:noFill/>
        </p:spPr>
        <p:txBody>
          <a:bodyPr wrap="square" rtlCol="0">
            <a:spAutoFit/>
          </a:bodyPr>
          <a:lstStyle/>
          <a:p>
            <a:r>
              <a:rPr lang="en-US" dirty="0" smtClean="0"/>
              <a:t>SVM – Linear SVC failed to reach expectations. It is popular for binary classifications. Consistent and independent of almost any external factor ( window sensitivity, number of videos, amount of features) </a:t>
            </a:r>
            <a:endParaRPr lang="en-US" dirty="0"/>
          </a:p>
        </p:txBody>
      </p:sp>
    </p:spTree>
    <p:extLst>
      <p:ext uri="{BB962C8B-B14F-4D97-AF65-F5344CB8AC3E}">
        <p14:creationId xmlns:p14="http://schemas.microsoft.com/office/powerpoint/2010/main" val="35580617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Decision Tree</a:t>
            </a:r>
            <a:endParaRPr lang="en-US" dirty="0"/>
          </a:p>
        </p:txBody>
      </p:sp>
      <p:sp>
        <p:nvSpPr>
          <p:cNvPr id="3" name="TextBox 2"/>
          <p:cNvSpPr txBox="1"/>
          <p:nvPr/>
        </p:nvSpPr>
        <p:spPr>
          <a:xfrm>
            <a:off x="316992" y="922910"/>
            <a:ext cx="11558016" cy="4247317"/>
          </a:xfrm>
          <a:prstGeom prst="rect">
            <a:avLst/>
          </a:prstGeom>
          <a:noFill/>
        </p:spPr>
        <p:txBody>
          <a:bodyPr wrap="square" rtlCol="0">
            <a:spAutoFit/>
          </a:bodyPr>
          <a:lstStyle/>
          <a:p>
            <a:pPr marL="285750" indent="-285750">
              <a:lnSpc>
                <a:spcPct val="150000"/>
              </a:lnSpc>
              <a:buFont typeface="Courier New" panose="02070309020205020404" pitchFamily="49" charset="0"/>
              <a:buChar char="o"/>
            </a:pPr>
            <a:r>
              <a:rPr lang="en-US" dirty="0" smtClean="0"/>
              <a:t>High accuracy for older videos (PRG)</a:t>
            </a:r>
          </a:p>
          <a:p>
            <a:pPr marL="285750" indent="-285750">
              <a:lnSpc>
                <a:spcPct val="150000"/>
              </a:lnSpc>
              <a:buFont typeface="Courier New" panose="02070309020205020404" pitchFamily="49" charset="0"/>
              <a:buChar char="o"/>
            </a:pPr>
            <a:r>
              <a:rPr lang="en-US" dirty="0" smtClean="0"/>
              <a:t>Moderate accuracy for all other cases (PRG)</a:t>
            </a:r>
          </a:p>
          <a:p>
            <a:pPr marL="285750" indent="-285750">
              <a:lnSpc>
                <a:spcPct val="150000"/>
              </a:lnSpc>
              <a:buFont typeface="Courier New" panose="02070309020205020404" pitchFamily="49" charset="0"/>
              <a:buChar char="o"/>
            </a:pPr>
            <a:r>
              <a:rPr lang="en-US" dirty="0" smtClean="0"/>
              <a:t>Number of videos slightly improves accuracy (PRG)</a:t>
            </a:r>
          </a:p>
          <a:p>
            <a:pPr marL="285750" indent="-285750">
              <a:lnSpc>
                <a:spcPct val="150000"/>
              </a:lnSpc>
              <a:buFont typeface="Courier New" panose="02070309020205020404" pitchFamily="49" charset="0"/>
              <a:buChar char="o"/>
            </a:pPr>
            <a:r>
              <a:rPr lang="en-US" dirty="0" smtClean="0"/>
              <a:t>Larger windows increase the accuracy of the classification (PRG)</a:t>
            </a:r>
          </a:p>
          <a:p>
            <a:pPr marL="285750" indent="-285750">
              <a:lnSpc>
                <a:spcPct val="150000"/>
              </a:lnSpc>
              <a:buFont typeface="Courier New" panose="02070309020205020404" pitchFamily="49" charset="0"/>
              <a:buChar char="o"/>
            </a:pPr>
            <a:r>
              <a:rPr lang="en-US" dirty="0" smtClean="0"/>
              <a:t>F1 scores correlate with AUC values (F1 + PRG)</a:t>
            </a:r>
          </a:p>
          <a:p>
            <a:pPr marL="285750" indent="-285750">
              <a:lnSpc>
                <a:spcPct val="150000"/>
              </a:lnSpc>
              <a:buFont typeface="Courier New" panose="02070309020205020404" pitchFamily="49" charset="0"/>
              <a:buChar char="o"/>
            </a:pPr>
            <a:r>
              <a:rPr lang="en-US" dirty="0" smtClean="0"/>
              <a:t>Number of features increases classification accuracy (F1)</a:t>
            </a:r>
          </a:p>
          <a:p>
            <a:pPr marL="285750" indent="-285750">
              <a:lnSpc>
                <a:spcPct val="150000"/>
              </a:lnSpc>
              <a:buFont typeface="Courier New" panose="02070309020205020404" pitchFamily="49" charset="0"/>
              <a:buChar char="o"/>
            </a:pPr>
            <a:r>
              <a:rPr lang="en-US" dirty="0" smtClean="0"/>
              <a:t>Slightly oversensitive to window changes (Baseline)</a:t>
            </a:r>
          </a:p>
          <a:p>
            <a:pPr marL="285750" indent="-285750">
              <a:lnSpc>
                <a:spcPct val="150000"/>
              </a:lnSpc>
              <a:buFont typeface="Courier New" panose="02070309020205020404" pitchFamily="49" charset="0"/>
              <a:buChar char="o"/>
            </a:pPr>
            <a:endParaRPr lang="en-US" dirty="0" smtClean="0"/>
          </a:p>
          <a:p>
            <a:pPr marL="285750" indent="-285750">
              <a:lnSpc>
                <a:spcPct val="150000"/>
              </a:lnSpc>
              <a:buFont typeface="Courier New" panose="02070309020205020404" pitchFamily="49" charset="0"/>
              <a:buChar char="o"/>
            </a:pPr>
            <a:endParaRPr lang="en-US" dirty="0" smtClean="0"/>
          </a:p>
          <a:p>
            <a:pPr marL="285750" indent="-285750">
              <a:lnSpc>
                <a:spcPct val="150000"/>
              </a:lnSpc>
              <a:buFont typeface="Courier New" panose="02070309020205020404" pitchFamily="49" charset="0"/>
              <a:buChar char="o"/>
            </a:pPr>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3422597368"/>
              </p:ext>
            </p:extLst>
          </p:nvPr>
        </p:nvGraphicFramePr>
        <p:xfrm>
          <a:off x="1949704" y="4110220"/>
          <a:ext cx="8128000" cy="1112520"/>
        </p:xfrm>
        <a:graphic>
          <a:graphicData uri="http://schemas.openxmlformats.org/drawingml/2006/table">
            <a:tbl>
              <a:tblPr firstRow="1" bandRow="1">
                <a:tableStyleId>{5940675A-B579-460E-94D1-54222C63F5DA}</a:tableStyleId>
              </a:tblPr>
              <a:tblGrid>
                <a:gridCol w="4064000"/>
                <a:gridCol w="4064000"/>
              </a:tblGrid>
              <a:tr h="370840">
                <a:tc>
                  <a:txBody>
                    <a:bodyPr/>
                    <a:lstStyle/>
                    <a:p>
                      <a:pPr algn="ctr"/>
                      <a:r>
                        <a:rPr lang="en-US" dirty="0" smtClean="0"/>
                        <a:t>Average F1 Scores (&gt;=0.75) </a:t>
                      </a:r>
                      <a:endParaRPr lang="en-US" dirty="0"/>
                    </a:p>
                  </a:txBody>
                  <a:tcPr anchor="ctr"/>
                </a:tc>
                <a:tc>
                  <a:txBody>
                    <a:bodyPr/>
                    <a:lstStyle/>
                    <a:p>
                      <a:pPr algn="ctr"/>
                      <a:r>
                        <a:rPr lang="en-US" dirty="0" smtClean="0">
                          <a:solidFill>
                            <a:srgbClr val="FF0000"/>
                          </a:solidFill>
                        </a:rPr>
                        <a:t>Partly Failed</a:t>
                      </a:r>
                      <a:endParaRPr lang="en-US" dirty="0">
                        <a:solidFill>
                          <a:srgbClr val="FF0000"/>
                        </a:solidFill>
                      </a:endParaRPr>
                    </a:p>
                  </a:txBody>
                  <a:tcPr anchor="ctr"/>
                </a:tc>
              </a:tr>
              <a:tr h="370840">
                <a:tc>
                  <a:txBody>
                    <a:bodyPr/>
                    <a:lstStyle/>
                    <a:p>
                      <a:pPr algn="ctr"/>
                      <a:r>
                        <a:rPr lang="en-US" dirty="0" smtClean="0"/>
                        <a:t>Window Sensitivity (&lt;=8%) </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Partly Failed</a:t>
                      </a:r>
                    </a:p>
                  </a:txBody>
                  <a:tcPr anchor="ctr"/>
                </a:tc>
              </a:tr>
              <a:tr h="370840">
                <a:tc>
                  <a:txBody>
                    <a:bodyPr/>
                    <a:lstStyle/>
                    <a:p>
                      <a:pPr algn="ctr"/>
                      <a:r>
                        <a:rPr lang="en-US" dirty="0" smtClean="0"/>
                        <a:t>High AUC (&gt;=0.80) </a:t>
                      </a:r>
                      <a:endParaRPr lang="en-US" dirty="0"/>
                    </a:p>
                  </a:txBody>
                  <a:tcPr anchor="ctr"/>
                </a:tc>
                <a:tc>
                  <a:txBody>
                    <a:bodyPr/>
                    <a:lstStyle/>
                    <a:p>
                      <a:pPr algn="ctr"/>
                      <a:r>
                        <a:rPr lang="en-US" dirty="0" smtClean="0">
                          <a:solidFill>
                            <a:srgbClr val="FF0000"/>
                          </a:solidFill>
                        </a:rPr>
                        <a:t>Partly Failed</a:t>
                      </a:r>
                      <a:endParaRPr lang="en-US" dirty="0">
                        <a:solidFill>
                          <a:srgbClr val="FF0000"/>
                        </a:solidFill>
                      </a:endParaRPr>
                    </a:p>
                  </a:txBody>
                  <a:tcPr anchor="ctr"/>
                </a:tc>
              </a:tr>
            </a:tbl>
          </a:graphicData>
        </a:graphic>
      </p:graphicFrame>
      <p:sp>
        <p:nvSpPr>
          <p:cNvPr id="4" name="TextBox 3"/>
          <p:cNvSpPr txBox="1"/>
          <p:nvPr/>
        </p:nvSpPr>
        <p:spPr>
          <a:xfrm>
            <a:off x="316992" y="5394960"/>
            <a:ext cx="11478768" cy="1200329"/>
          </a:xfrm>
          <a:prstGeom prst="rect">
            <a:avLst/>
          </a:prstGeom>
          <a:noFill/>
        </p:spPr>
        <p:txBody>
          <a:bodyPr wrap="square" rtlCol="0">
            <a:spAutoFit/>
          </a:bodyPr>
          <a:lstStyle/>
          <a:p>
            <a:r>
              <a:rPr lang="en-US" dirty="0"/>
              <a:t>From the window sensitivity test it is derived that while using strict datasets, the decision tree algorithm is slightly oversensitive (8.2%). For this reason it barely fails the three predefined tests. When a soft dataset is used, the algorithm succeeds in all three baseline tests, making it suitable for the needs of this research. </a:t>
            </a:r>
          </a:p>
          <a:p>
            <a:r>
              <a:rPr lang="en-US" dirty="0" smtClean="0"/>
              <a:t>Dependence on the amount of features was expected due to the tree structure in the algorithm</a:t>
            </a:r>
            <a:endParaRPr lang="en-US" dirty="0"/>
          </a:p>
        </p:txBody>
      </p:sp>
    </p:spTree>
    <p:extLst>
      <p:ext uri="{BB962C8B-B14F-4D97-AF65-F5344CB8AC3E}">
        <p14:creationId xmlns:p14="http://schemas.microsoft.com/office/powerpoint/2010/main" val="14354969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Random Forest</a:t>
            </a:r>
            <a:endParaRPr lang="en-US" dirty="0"/>
          </a:p>
        </p:txBody>
      </p:sp>
      <p:sp>
        <p:nvSpPr>
          <p:cNvPr id="3" name="TextBox 2"/>
          <p:cNvSpPr txBox="1"/>
          <p:nvPr/>
        </p:nvSpPr>
        <p:spPr>
          <a:xfrm>
            <a:off x="316992" y="922910"/>
            <a:ext cx="11558016" cy="4247317"/>
          </a:xfrm>
          <a:prstGeom prst="rect">
            <a:avLst/>
          </a:prstGeom>
          <a:noFill/>
        </p:spPr>
        <p:txBody>
          <a:bodyPr wrap="square" rtlCol="0">
            <a:spAutoFit/>
          </a:bodyPr>
          <a:lstStyle/>
          <a:p>
            <a:pPr marL="285750" indent="-285750">
              <a:lnSpc>
                <a:spcPct val="150000"/>
              </a:lnSpc>
              <a:buFont typeface="Courier New" panose="02070309020205020404" pitchFamily="49" charset="0"/>
              <a:buChar char="o"/>
            </a:pPr>
            <a:r>
              <a:rPr lang="en-US" dirty="0" smtClean="0"/>
              <a:t>Very high AUC values (PRG)</a:t>
            </a:r>
          </a:p>
          <a:p>
            <a:pPr marL="285750" indent="-285750">
              <a:lnSpc>
                <a:spcPct val="150000"/>
              </a:lnSpc>
              <a:buFont typeface="Courier New" panose="02070309020205020404" pitchFamily="49" charset="0"/>
              <a:buChar char="o"/>
            </a:pPr>
            <a:r>
              <a:rPr lang="en-US" dirty="0" smtClean="0"/>
              <a:t>Number of videos doesn’t affect classification accuracy (PRG)</a:t>
            </a:r>
          </a:p>
          <a:p>
            <a:pPr marL="285750" indent="-285750">
              <a:lnSpc>
                <a:spcPct val="150000"/>
              </a:lnSpc>
              <a:buFont typeface="Courier New" panose="02070309020205020404" pitchFamily="49" charset="0"/>
              <a:buChar char="o"/>
            </a:pPr>
            <a:r>
              <a:rPr lang="en-US" dirty="0" smtClean="0"/>
              <a:t>AUC values substantially increased when using larger windows (PRG)</a:t>
            </a:r>
          </a:p>
          <a:p>
            <a:pPr marL="285750" indent="-285750">
              <a:lnSpc>
                <a:spcPct val="150000"/>
              </a:lnSpc>
              <a:buFont typeface="Courier New" panose="02070309020205020404" pitchFamily="49" charset="0"/>
              <a:buChar char="o"/>
            </a:pPr>
            <a:r>
              <a:rPr lang="en-US" dirty="0" smtClean="0"/>
              <a:t>High accuracy classifications for most cases (F1 +PRG)</a:t>
            </a:r>
          </a:p>
          <a:p>
            <a:pPr marL="285750" indent="-285750">
              <a:lnSpc>
                <a:spcPct val="150000"/>
              </a:lnSpc>
              <a:buFont typeface="Courier New" panose="02070309020205020404" pitchFamily="49" charset="0"/>
              <a:buChar char="o"/>
            </a:pPr>
            <a:r>
              <a:rPr lang="en-US" dirty="0" smtClean="0"/>
              <a:t>Number of features increases the classification accuracy (F1)</a:t>
            </a:r>
          </a:p>
          <a:p>
            <a:pPr marL="285750" indent="-285750">
              <a:lnSpc>
                <a:spcPct val="150000"/>
              </a:lnSpc>
              <a:buFont typeface="Courier New" panose="02070309020205020404" pitchFamily="49" charset="0"/>
              <a:buChar char="o"/>
            </a:pPr>
            <a:r>
              <a:rPr lang="en-US" dirty="0" smtClean="0"/>
              <a:t>Very sensitive to window changes (Baseline)</a:t>
            </a:r>
          </a:p>
          <a:p>
            <a:pPr marL="285750" indent="-285750">
              <a:lnSpc>
                <a:spcPct val="150000"/>
              </a:lnSpc>
              <a:buFont typeface="Courier New" panose="02070309020205020404" pitchFamily="49" charset="0"/>
              <a:buChar char="o"/>
            </a:pPr>
            <a:r>
              <a:rPr lang="en-US" dirty="0" smtClean="0"/>
              <a:t>AUC: Fails in strict labeling datasets – succeeds in soft labeling datasets (Baseline)</a:t>
            </a:r>
          </a:p>
          <a:p>
            <a:pPr marL="285750" indent="-285750">
              <a:lnSpc>
                <a:spcPct val="150000"/>
              </a:lnSpc>
              <a:buFont typeface="Courier New" panose="02070309020205020404" pitchFamily="49" charset="0"/>
              <a:buChar char="o"/>
            </a:pPr>
            <a:endParaRPr lang="en-US" dirty="0" smtClean="0"/>
          </a:p>
          <a:p>
            <a:pPr marL="285750" indent="-285750">
              <a:lnSpc>
                <a:spcPct val="150000"/>
              </a:lnSpc>
              <a:buFont typeface="Courier New" panose="02070309020205020404" pitchFamily="49" charset="0"/>
              <a:buChar char="o"/>
            </a:pPr>
            <a:endParaRPr lang="en-US" dirty="0" smtClean="0"/>
          </a:p>
          <a:p>
            <a:pPr marL="285750" indent="-285750">
              <a:lnSpc>
                <a:spcPct val="150000"/>
              </a:lnSpc>
              <a:buFont typeface="Courier New" panose="02070309020205020404" pitchFamily="49" charset="0"/>
              <a:buChar char="o"/>
            </a:pPr>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2812824679"/>
              </p:ext>
            </p:extLst>
          </p:nvPr>
        </p:nvGraphicFramePr>
        <p:xfrm>
          <a:off x="1949704" y="4110220"/>
          <a:ext cx="8128000" cy="1112520"/>
        </p:xfrm>
        <a:graphic>
          <a:graphicData uri="http://schemas.openxmlformats.org/drawingml/2006/table">
            <a:tbl>
              <a:tblPr firstRow="1" bandRow="1">
                <a:tableStyleId>{5940675A-B579-460E-94D1-54222C63F5DA}</a:tableStyleId>
              </a:tblPr>
              <a:tblGrid>
                <a:gridCol w="4064000"/>
                <a:gridCol w="4064000"/>
              </a:tblGrid>
              <a:tr h="370840">
                <a:tc>
                  <a:txBody>
                    <a:bodyPr/>
                    <a:lstStyle/>
                    <a:p>
                      <a:pPr algn="ctr"/>
                      <a:r>
                        <a:rPr lang="en-US" dirty="0" smtClean="0"/>
                        <a:t>Average F1 Scores (&gt;=0.75) </a:t>
                      </a:r>
                      <a:endParaRPr lang="en-US" dirty="0"/>
                    </a:p>
                  </a:txBody>
                  <a:tcPr anchor="ctr"/>
                </a:tc>
                <a:tc>
                  <a:txBody>
                    <a:bodyPr/>
                    <a:lstStyle/>
                    <a:p>
                      <a:pPr algn="ctr"/>
                      <a:r>
                        <a:rPr lang="en-US" dirty="0" smtClean="0">
                          <a:solidFill>
                            <a:srgbClr val="00B050"/>
                          </a:solidFill>
                        </a:rPr>
                        <a:t>Succeeded</a:t>
                      </a:r>
                      <a:endParaRPr lang="en-US" dirty="0">
                        <a:solidFill>
                          <a:srgbClr val="00B050"/>
                        </a:solidFill>
                      </a:endParaRPr>
                    </a:p>
                  </a:txBody>
                  <a:tcPr anchor="ctr"/>
                </a:tc>
              </a:tr>
              <a:tr h="370840">
                <a:tc>
                  <a:txBody>
                    <a:bodyPr/>
                    <a:lstStyle/>
                    <a:p>
                      <a:pPr algn="ctr"/>
                      <a:r>
                        <a:rPr lang="en-US" dirty="0" smtClean="0"/>
                        <a:t>Window Sensitivity (&lt;=8%) </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Failed</a:t>
                      </a:r>
                    </a:p>
                  </a:txBody>
                  <a:tcPr anchor="ctr"/>
                </a:tc>
              </a:tr>
              <a:tr h="370840">
                <a:tc>
                  <a:txBody>
                    <a:bodyPr/>
                    <a:lstStyle/>
                    <a:p>
                      <a:pPr algn="ctr"/>
                      <a:r>
                        <a:rPr lang="en-US" dirty="0" smtClean="0"/>
                        <a:t>High AUC (&gt;=0.80) </a:t>
                      </a:r>
                      <a:endParaRPr lang="en-US" dirty="0"/>
                    </a:p>
                  </a:txBody>
                  <a:tcPr anchor="ctr"/>
                </a:tc>
                <a:tc>
                  <a:txBody>
                    <a:bodyPr/>
                    <a:lstStyle/>
                    <a:p>
                      <a:pPr algn="ctr"/>
                      <a:r>
                        <a:rPr lang="en-US" dirty="0" smtClean="0">
                          <a:solidFill>
                            <a:srgbClr val="FF0000"/>
                          </a:solidFill>
                        </a:rPr>
                        <a:t>Partly Failed</a:t>
                      </a:r>
                      <a:endParaRPr lang="en-US" dirty="0">
                        <a:solidFill>
                          <a:srgbClr val="FF0000"/>
                        </a:solidFill>
                      </a:endParaRPr>
                    </a:p>
                  </a:txBody>
                  <a:tcPr anchor="ctr"/>
                </a:tc>
              </a:tr>
            </a:tbl>
          </a:graphicData>
        </a:graphic>
      </p:graphicFrame>
      <p:sp>
        <p:nvSpPr>
          <p:cNvPr id="4" name="TextBox 3"/>
          <p:cNvSpPr txBox="1"/>
          <p:nvPr/>
        </p:nvSpPr>
        <p:spPr>
          <a:xfrm>
            <a:off x="316992" y="5413248"/>
            <a:ext cx="11478768" cy="923330"/>
          </a:xfrm>
          <a:prstGeom prst="rect">
            <a:avLst/>
          </a:prstGeom>
          <a:noFill/>
        </p:spPr>
        <p:txBody>
          <a:bodyPr wrap="square" rtlCol="0">
            <a:spAutoFit/>
          </a:bodyPr>
          <a:lstStyle/>
          <a:p>
            <a:r>
              <a:rPr lang="en-US" dirty="0"/>
              <a:t>The Random Forest algorithm substantially improves the performance and classification accuracy of a Decision Tree algorithm, but it suffers from very high window </a:t>
            </a:r>
            <a:r>
              <a:rPr lang="en-US" dirty="0" smtClean="0"/>
              <a:t>sensitivity. Dependence </a:t>
            </a:r>
            <a:r>
              <a:rPr lang="en-US" dirty="0"/>
              <a:t>on the amount of features was expected due to the tree structure in the </a:t>
            </a:r>
            <a:r>
              <a:rPr lang="en-US" dirty="0" smtClean="0"/>
              <a:t>algorithm</a:t>
            </a:r>
            <a:endParaRPr lang="en-US" dirty="0"/>
          </a:p>
        </p:txBody>
      </p:sp>
    </p:spTree>
    <p:extLst>
      <p:ext uri="{BB962C8B-B14F-4D97-AF65-F5344CB8AC3E}">
        <p14:creationId xmlns:p14="http://schemas.microsoft.com/office/powerpoint/2010/main" val="435502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Extra Trees</a:t>
            </a:r>
            <a:endParaRPr lang="en-US" dirty="0"/>
          </a:p>
        </p:txBody>
      </p:sp>
      <p:sp>
        <p:nvSpPr>
          <p:cNvPr id="3" name="TextBox 2"/>
          <p:cNvSpPr txBox="1"/>
          <p:nvPr/>
        </p:nvSpPr>
        <p:spPr>
          <a:xfrm>
            <a:off x="316992" y="922910"/>
            <a:ext cx="11558016" cy="4247317"/>
          </a:xfrm>
          <a:prstGeom prst="rect">
            <a:avLst/>
          </a:prstGeom>
          <a:noFill/>
        </p:spPr>
        <p:txBody>
          <a:bodyPr wrap="square" rtlCol="0">
            <a:spAutoFit/>
          </a:bodyPr>
          <a:lstStyle/>
          <a:p>
            <a:pPr marL="285750" indent="-285750">
              <a:lnSpc>
                <a:spcPct val="150000"/>
              </a:lnSpc>
              <a:buFont typeface="Courier New" panose="02070309020205020404" pitchFamily="49" charset="0"/>
              <a:buChar char="o"/>
            </a:pPr>
            <a:r>
              <a:rPr lang="en-US" dirty="0" smtClean="0"/>
              <a:t>Very high AUC values (PRG)</a:t>
            </a:r>
          </a:p>
          <a:p>
            <a:pPr marL="285750" indent="-285750">
              <a:lnSpc>
                <a:spcPct val="150000"/>
              </a:lnSpc>
              <a:buFont typeface="Courier New" panose="02070309020205020404" pitchFamily="49" charset="0"/>
              <a:buChar char="o"/>
            </a:pPr>
            <a:r>
              <a:rPr lang="en-US" dirty="0" smtClean="0"/>
              <a:t>Number of videos increases classification accuracy (PRG)</a:t>
            </a:r>
          </a:p>
          <a:p>
            <a:pPr marL="285750" indent="-285750">
              <a:lnSpc>
                <a:spcPct val="150000"/>
              </a:lnSpc>
              <a:buFont typeface="Courier New" panose="02070309020205020404" pitchFamily="49" charset="0"/>
              <a:buChar char="o"/>
            </a:pPr>
            <a:r>
              <a:rPr lang="en-US" dirty="0" smtClean="0"/>
              <a:t>AUC values substantially increased when using larger windows (PRG)</a:t>
            </a:r>
          </a:p>
          <a:p>
            <a:pPr marL="285750" indent="-285750">
              <a:lnSpc>
                <a:spcPct val="150000"/>
              </a:lnSpc>
              <a:buFont typeface="Courier New" panose="02070309020205020404" pitchFamily="49" charset="0"/>
              <a:buChar char="o"/>
            </a:pPr>
            <a:r>
              <a:rPr lang="en-US" dirty="0" smtClean="0"/>
              <a:t>High accuracy classifications for most cases (F1 +PRG)</a:t>
            </a:r>
          </a:p>
          <a:p>
            <a:pPr marL="285750" indent="-285750">
              <a:lnSpc>
                <a:spcPct val="150000"/>
              </a:lnSpc>
              <a:buFont typeface="Courier New" panose="02070309020205020404" pitchFamily="49" charset="0"/>
              <a:buChar char="o"/>
            </a:pPr>
            <a:r>
              <a:rPr lang="en-US" dirty="0" smtClean="0"/>
              <a:t>Number of features increases the classification accuracy (F1)</a:t>
            </a:r>
          </a:p>
          <a:p>
            <a:pPr marL="285750" indent="-285750">
              <a:lnSpc>
                <a:spcPct val="150000"/>
              </a:lnSpc>
              <a:buFont typeface="Courier New" panose="02070309020205020404" pitchFamily="49" charset="0"/>
              <a:buChar char="o"/>
            </a:pPr>
            <a:r>
              <a:rPr lang="en-US" dirty="0" smtClean="0"/>
              <a:t>Very sensitive to window changes (Baseline)</a:t>
            </a:r>
          </a:p>
          <a:p>
            <a:pPr marL="285750" indent="-285750">
              <a:lnSpc>
                <a:spcPct val="150000"/>
              </a:lnSpc>
              <a:buFont typeface="Courier New" panose="02070309020205020404" pitchFamily="49" charset="0"/>
              <a:buChar char="o"/>
            </a:pPr>
            <a:r>
              <a:rPr lang="en-US" dirty="0" smtClean="0"/>
              <a:t>AUC: Fails in strict labeling datasets – succeeds in soft labeling datasets (Baseline)</a:t>
            </a:r>
          </a:p>
          <a:p>
            <a:pPr marL="285750" indent="-285750">
              <a:lnSpc>
                <a:spcPct val="150000"/>
              </a:lnSpc>
              <a:buFont typeface="Courier New" panose="02070309020205020404" pitchFamily="49" charset="0"/>
              <a:buChar char="o"/>
            </a:pPr>
            <a:endParaRPr lang="en-US" dirty="0" smtClean="0"/>
          </a:p>
          <a:p>
            <a:pPr marL="285750" indent="-285750">
              <a:lnSpc>
                <a:spcPct val="150000"/>
              </a:lnSpc>
              <a:buFont typeface="Courier New" panose="02070309020205020404" pitchFamily="49" charset="0"/>
              <a:buChar char="o"/>
            </a:pPr>
            <a:endParaRPr lang="en-US" dirty="0" smtClean="0"/>
          </a:p>
          <a:p>
            <a:pPr marL="285750" indent="-285750">
              <a:lnSpc>
                <a:spcPct val="150000"/>
              </a:lnSpc>
              <a:buFont typeface="Courier New" panose="02070309020205020404" pitchFamily="49" charset="0"/>
              <a:buChar char="o"/>
            </a:pPr>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2812824679"/>
              </p:ext>
            </p:extLst>
          </p:nvPr>
        </p:nvGraphicFramePr>
        <p:xfrm>
          <a:off x="1949704" y="4110220"/>
          <a:ext cx="8128000" cy="1112520"/>
        </p:xfrm>
        <a:graphic>
          <a:graphicData uri="http://schemas.openxmlformats.org/drawingml/2006/table">
            <a:tbl>
              <a:tblPr firstRow="1" bandRow="1">
                <a:tableStyleId>{5940675A-B579-460E-94D1-54222C63F5DA}</a:tableStyleId>
              </a:tblPr>
              <a:tblGrid>
                <a:gridCol w="4064000"/>
                <a:gridCol w="4064000"/>
              </a:tblGrid>
              <a:tr h="370840">
                <a:tc>
                  <a:txBody>
                    <a:bodyPr/>
                    <a:lstStyle/>
                    <a:p>
                      <a:pPr algn="ctr"/>
                      <a:r>
                        <a:rPr lang="en-US" dirty="0" smtClean="0"/>
                        <a:t>Average F1 Scores (&gt;=0.75) </a:t>
                      </a:r>
                      <a:endParaRPr lang="en-US" dirty="0"/>
                    </a:p>
                  </a:txBody>
                  <a:tcPr anchor="ctr"/>
                </a:tc>
                <a:tc>
                  <a:txBody>
                    <a:bodyPr/>
                    <a:lstStyle/>
                    <a:p>
                      <a:pPr algn="ctr"/>
                      <a:r>
                        <a:rPr lang="en-US" dirty="0" smtClean="0">
                          <a:solidFill>
                            <a:srgbClr val="00B050"/>
                          </a:solidFill>
                        </a:rPr>
                        <a:t>Succeeded</a:t>
                      </a:r>
                      <a:endParaRPr lang="en-US" dirty="0">
                        <a:solidFill>
                          <a:srgbClr val="00B050"/>
                        </a:solidFill>
                      </a:endParaRPr>
                    </a:p>
                  </a:txBody>
                  <a:tcPr anchor="ctr"/>
                </a:tc>
              </a:tr>
              <a:tr h="370840">
                <a:tc>
                  <a:txBody>
                    <a:bodyPr/>
                    <a:lstStyle/>
                    <a:p>
                      <a:pPr algn="ctr"/>
                      <a:r>
                        <a:rPr lang="en-US" dirty="0" smtClean="0"/>
                        <a:t>Window Sensitivity (&lt;=8%) </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Failed</a:t>
                      </a:r>
                    </a:p>
                  </a:txBody>
                  <a:tcPr anchor="ctr"/>
                </a:tc>
              </a:tr>
              <a:tr h="370840">
                <a:tc>
                  <a:txBody>
                    <a:bodyPr/>
                    <a:lstStyle/>
                    <a:p>
                      <a:pPr algn="ctr"/>
                      <a:r>
                        <a:rPr lang="en-US" dirty="0" smtClean="0"/>
                        <a:t>High AUC (&gt;=0.80) </a:t>
                      </a:r>
                      <a:endParaRPr lang="en-US" dirty="0"/>
                    </a:p>
                  </a:txBody>
                  <a:tcPr anchor="ctr"/>
                </a:tc>
                <a:tc>
                  <a:txBody>
                    <a:bodyPr/>
                    <a:lstStyle/>
                    <a:p>
                      <a:pPr algn="ctr"/>
                      <a:r>
                        <a:rPr lang="en-US" dirty="0" smtClean="0">
                          <a:solidFill>
                            <a:srgbClr val="FF0000"/>
                          </a:solidFill>
                        </a:rPr>
                        <a:t>Partly Failed</a:t>
                      </a:r>
                      <a:endParaRPr lang="en-US" dirty="0">
                        <a:solidFill>
                          <a:srgbClr val="FF0000"/>
                        </a:solidFill>
                      </a:endParaRPr>
                    </a:p>
                  </a:txBody>
                  <a:tcPr anchor="ctr"/>
                </a:tc>
              </a:tr>
            </a:tbl>
          </a:graphicData>
        </a:graphic>
      </p:graphicFrame>
      <p:sp>
        <p:nvSpPr>
          <p:cNvPr id="4" name="TextBox 3"/>
          <p:cNvSpPr txBox="1"/>
          <p:nvPr/>
        </p:nvSpPr>
        <p:spPr>
          <a:xfrm>
            <a:off x="316992" y="5413248"/>
            <a:ext cx="11478768" cy="923330"/>
          </a:xfrm>
          <a:prstGeom prst="rect">
            <a:avLst/>
          </a:prstGeom>
          <a:noFill/>
        </p:spPr>
        <p:txBody>
          <a:bodyPr wrap="square" rtlCol="0">
            <a:spAutoFit/>
          </a:bodyPr>
          <a:lstStyle/>
          <a:p>
            <a:r>
              <a:rPr lang="en-US" dirty="0"/>
              <a:t>The extra trees algorithm substantially improves the performance and classification accuracy of a Decision Tree algorithm, but </a:t>
            </a:r>
            <a:r>
              <a:rPr lang="en-US" dirty="0" smtClean="0"/>
              <a:t>suffers </a:t>
            </a:r>
            <a:r>
              <a:rPr lang="en-US" dirty="0"/>
              <a:t>from extremely high window </a:t>
            </a:r>
            <a:r>
              <a:rPr lang="en-US" dirty="0" smtClean="0"/>
              <a:t>sensitivity. </a:t>
            </a:r>
            <a:r>
              <a:rPr lang="en-US" dirty="0"/>
              <a:t>The major increase in the accuracy of the classification when more features are used is mostly attributed to the fact that Extra Trees consist of a bundle of Decision Trees</a:t>
            </a:r>
          </a:p>
        </p:txBody>
      </p:sp>
    </p:spTree>
    <p:extLst>
      <p:ext uri="{BB962C8B-B14F-4D97-AF65-F5344CB8AC3E}">
        <p14:creationId xmlns:p14="http://schemas.microsoft.com/office/powerpoint/2010/main" val="11003958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Bagging Decision Tree</a:t>
            </a:r>
            <a:endParaRPr lang="en-US" dirty="0"/>
          </a:p>
        </p:txBody>
      </p:sp>
      <p:sp>
        <p:nvSpPr>
          <p:cNvPr id="3" name="TextBox 2"/>
          <p:cNvSpPr txBox="1"/>
          <p:nvPr/>
        </p:nvSpPr>
        <p:spPr>
          <a:xfrm>
            <a:off x="316992" y="922910"/>
            <a:ext cx="11558016" cy="4247317"/>
          </a:xfrm>
          <a:prstGeom prst="rect">
            <a:avLst/>
          </a:prstGeom>
          <a:noFill/>
        </p:spPr>
        <p:txBody>
          <a:bodyPr wrap="square" rtlCol="0">
            <a:spAutoFit/>
          </a:bodyPr>
          <a:lstStyle/>
          <a:p>
            <a:pPr marL="285750" indent="-285750">
              <a:lnSpc>
                <a:spcPct val="150000"/>
              </a:lnSpc>
              <a:buFont typeface="Courier New" panose="02070309020205020404" pitchFamily="49" charset="0"/>
              <a:buChar char="o"/>
            </a:pPr>
            <a:r>
              <a:rPr lang="en-US" dirty="0" smtClean="0"/>
              <a:t>Very high AUC values (PRG)</a:t>
            </a:r>
          </a:p>
          <a:p>
            <a:pPr marL="285750" indent="-285750">
              <a:lnSpc>
                <a:spcPct val="150000"/>
              </a:lnSpc>
              <a:buFont typeface="Courier New" panose="02070309020205020404" pitchFamily="49" charset="0"/>
              <a:buChar char="o"/>
            </a:pPr>
            <a:r>
              <a:rPr lang="en-US" dirty="0" smtClean="0"/>
              <a:t>Number of videos slightly increases classification accuracy (PRG)</a:t>
            </a:r>
          </a:p>
          <a:p>
            <a:pPr marL="285750" indent="-285750">
              <a:lnSpc>
                <a:spcPct val="150000"/>
              </a:lnSpc>
              <a:buFont typeface="Courier New" panose="02070309020205020404" pitchFamily="49" charset="0"/>
              <a:buChar char="o"/>
            </a:pPr>
            <a:r>
              <a:rPr lang="en-US" dirty="0" smtClean="0"/>
              <a:t>AUC values substantially increased when using larger windows (PRG)</a:t>
            </a:r>
          </a:p>
          <a:p>
            <a:pPr marL="285750" indent="-285750">
              <a:lnSpc>
                <a:spcPct val="150000"/>
              </a:lnSpc>
              <a:buFont typeface="Courier New" panose="02070309020205020404" pitchFamily="49" charset="0"/>
              <a:buChar char="o"/>
            </a:pPr>
            <a:r>
              <a:rPr lang="en-US" dirty="0" smtClean="0"/>
              <a:t>High accuracy classifications for most cases (F1 +PRG)</a:t>
            </a:r>
          </a:p>
          <a:p>
            <a:pPr marL="285750" indent="-285750">
              <a:lnSpc>
                <a:spcPct val="150000"/>
              </a:lnSpc>
              <a:buFont typeface="Courier New" panose="02070309020205020404" pitchFamily="49" charset="0"/>
              <a:buChar char="o"/>
            </a:pPr>
            <a:r>
              <a:rPr lang="en-US" dirty="0" smtClean="0"/>
              <a:t>Number of features increases the classification accuracy (F1)</a:t>
            </a:r>
          </a:p>
          <a:p>
            <a:pPr marL="285750" indent="-285750">
              <a:lnSpc>
                <a:spcPct val="150000"/>
              </a:lnSpc>
              <a:buFont typeface="Courier New" panose="02070309020205020404" pitchFamily="49" charset="0"/>
              <a:buChar char="o"/>
            </a:pPr>
            <a:r>
              <a:rPr lang="en-US" dirty="0" smtClean="0"/>
              <a:t>Sensitive to window changes (Baseline)</a:t>
            </a:r>
          </a:p>
          <a:p>
            <a:pPr marL="285750" indent="-285750">
              <a:lnSpc>
                <a:spcPct val="150000"/>
              </a:lnSpc>
              <a:buFont typeface="Courier New" panose="02070309020205020404" pitchFamily="49" charset="0"/>
              <a:buChar char="o"/>
            </a:pPr>
            <a:r>
              <a:rPr lang="en-US" dirty="0" smtClean="0"/>
              <a:t>AUC: Fails in strict labeling datasets – succeeds in soft labeling datasets (Baseline)</a:t>
            </a:r>
          </a:p>
          <a:p>
            <a:pPr marL="285750" indent="-285750">
              <a:lnSpc>
                <a:spcPct val="150000"/>
              </a:lnSpc>
              <a:buFont typeface="Courier New" panose="02070309020205020404" pitchFamily="49" charset="0"/>
              <a:buChar char="o"/>
            </a:pPr>
            <a:endParaRPr lang="en-US" dirty="0" smtClean="0"/>
          </a:p>
          <a:p>
            <a:pPr marL="285750" indent="-285750">
              <a:lnSpc>
                <a:spcPct val="150000"/>
              </a:lnSpc>
              <a:buFont typeface="Courier New" panose="02070309020205020404" pitchFamily="49" charset="0"/>
              <a:buChar char="o"/>
            </a:pPr>
            <a:endParaRPr lang="en-US" dirty="0" smtClean="0"/>
          </a:p>
          <a:p>
            <a:pPr marL="285750" indent="-285750">
              <a:lnSpc>
                <a:spcPct val="150000"/>
              </a:lnSpc>
              <a:buFont typeface="Courier New" panose="02070309020205020404" pitchFamily="49" charset="0"/>
              <a:buChar char="o"/>
            </a:pPr>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2812824679"/>
              </p:ext>
            </p:extLst>
          </p:nvPr>
        </p:nvGraphicFramePr>
        <p:xfrm>
          <a:off x="1949704" y="4110220"/>
          <a:ext cx="8128000" cy="1112520"/>
        </p:xfrm>
        <a:graphic>
          <a:graphicData uri="http://schemas.openxmlformats.org/drawingml/2006/table">
            <a:tbl>
              <a:tblPr firstRow="1" bandRow="1">
                <a:tableStyleId>{5940675A-B579-460E-94D1-54222C63F5DA}</a:tableStyleId>
              </a:tblPr>
              <a:tblGrid>
                <a:gridCol w="4064000"/>
                <a:gridCol w="4064000"/>
              </a:tblGrid>
              <a:tr h="370840">
                <a:tc>
                  <a:txBody>
                    <a:bodyPr/>
                    <a:lstStyle/>
                    <a:p>
                      <a:pPr algn="ctr"/>
                      <a:r>
                        <a:rPr lang="en-US" dirty="0" smtClean="0"/>
                        <a:t>Average F1 Scores (&gt;=0.75) </a:t>
                      </a:r>
                      <a:endParaRPr lang="en-US" dirty="0"/>
                    </a:p>
                  </a:txBody>
                  <a:tcPr anchor="ctr"/>
                </a:tc>
                <a:tc>
                  <a:txBody>
                    <a:bodyPr/>
                    <a:lstStyle/>
                    <a:p>
                      <a:pPr algn="ctr"/>
                      <a:r>
                        <a:rPr lang="en-US" dirty="0" smtClean="0">
                          <a:solidFill>
                            <a:srgbClr val="00B050"/>
                          </a:solidFill>
                        </a:rPr>
                        <a:t>Succeeded</a:t>
                      </a:r>
                      <a:endParaRPr lang="en-US" dirty="0">
                        <a:solidFill>
                          <a:srgbClr val="00B050"/>
                        </a:solidFill>
                      </a:endParaRPr>
                    </a:p>
                  </a:txBody>
                  <a:tcPr anchor="ctr"/>
                </a:tc>
              </a:tr>
              <a:tr h="370840">
                <a:tc>
                  <a:txBody>
                    <a:bodyPr/>
                    <a:lstStyle/>
                    <a:p>
                      <a:pPr algn="ctr"/>
                      <a:r>
                        <a:rPr lang="en-US" dirty="0" smtClean="0"/>
                        <a:t>Window Sensitivity (&lt;=8%) </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Failed</a:t>
                      </a:r>
                    </a:p>
                  </a:txBody>
                  <a:tcPr anchor="ctr"/>
                </a:tc>
              </a:tr>
              <a:tr h="370840">
                <a:tc>
                  <a:txBody>
                    <a:bodyPr/>
                    <a:lstStyle/>
                    <a:p>
                      <a:pPr algn="ctr"/>
                      <a:r>
                        <a:rPr lang="en-US" dirty="0" smtClean="0"/>
                        <a:t>High AUC (&gt;=0.80) </a:t>
                      </a:r>
                      <a:endParaRPr lang="en-US" dirty="0"/>
                    </a:p>
                  </a:txBody>
                  <a:tcPr anchor="ctr"/>
                </a:tc>
                <a:tc>
                  <a:txBody>
                    <a:bodyPr/>
                    <a:lstStyle/>
                    <a:p>
                      <a:pPr algn="ctr"/>
                      <a:r>
                        <a:rPr lang="en-US" dirty="0" smtClean="0">
                          <a:solidFill>
                            <a:srgbClr val="FF0000"/>
                          </a:solidFill>
                        </a:rPr>
                        <a:t>Partly Failed</a:t>
                      </a:r>
                      <a:endParaRPr lang="en-US" dirty="0">
                        <a:solidFill>
                          <a:srgbClr val="FF0000"/>
                        </a:solidFill>
                      </a:endParaRPr>
                    </a:p>
                  </a:txBody>
                  <a:tcPr anchor="ctr"/>
                </a:tc>
              </a:tr>
            </a:tbl>
          </a:graphicData>
        </a:graphic>
      </p:graphicFrame>
      <p:sp>
        <p:nvSpPr>
          <p:cNvPr id="4" name="TextBox 3"/>
          <p:cNvSpPr txBox="1"/>
          <p:nvPr/>
        </p:nvSpPr>
        <p:spPr>
          <a:xfrm>
            <a:off x="316992" y="5413248"/>
            <a:ext cx="11478768" cy="1200329"/>
          </a:xfrm>
          <a:prstGeom prst="rect">
            <a:avLst/>
          </a:prstGeom>
          <a:noFill/>
        </p:spPr>
        <p:txBody>
          <a:bodyPr wrap="square" rtlCol="0">
            <a:spAutoFit/>
          </a:bodyPr>
          <a:lstStyle/>
          <a:p>
            <a:r>
              <a:rPr lang="en-US" dirty="0"/>
              <a:t>The Bagging Decision Tree algorithm improves substantially the performance and classification accuracy of a Decision Tree algorithm, but </a:t>
            </a:r>
            <a:r>
              <a:rPr lang="en-US" dirty="0" smtClean="0"/>
              <a:t>suffers </a:t>
            </a:r>
            <a:r>
              <a:rPr lang="en-US" dirty="0"/>
              <a:t>from very high window </a:t>
            </a:r>
            <a:r>
              <a:rPr lang="en-US" dirty="0" smtClean="0"/>
              <a:t>sensitivity. The </a:t>
            </a:r>
            <a:r>
              <a:rPr lang="en-US" dirty="0"/>
              <a:t>performance of the BDT algorithm is increased when more features are used due to the use of the Decision Tree structure</a:t>
            </a:r>
            <a:r>
              <a:rPr lang="en-US" dirty="0" smtClean="0"/>
              <a:t>. </a:t>
            </a:r>
            <a:r>
              <a:rPr lang="en-US" b="1" dirty="0"/>
              <a:t>The algorithm is very window sensitive due to the randomness embedded in the bagging methodology. </a:t>
            </a:r>
          </a:p>
        </p:txBody>
      </p:sp>
    </p:spTree>
    <p:extLst>
      <p:ext uri="{BB962C8B-B14F-4D97-AF65-F5344CB8AC3E}">
        <p14:creationId xmlns:p14="http://schemas.microsoft.com/office/powerpoint/2010/main" val="36075290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Gradient Boosting Decision Tree</a:t>
            </a:r>
            <a:endParaRPr lang="en-US" dirty="0"/>
          </a:p>
        </p:txBody>
      </p:sp>
      <p:sp>
        <p:nvSpPr>
          <p:cNvPr id="3" name="TextBox 2"/>
          <p:cNvSpPr txBox="1"/>
          <p:nvPr/>
        </p:nvSpPr>
        <p:spPr>
          <a:xfrm>
            <a:off x="316992" y="1115415"/>
            <a:ext cx="11558016" cy="2585323"/>
          </a:xfrm>
          <a:prstGeom prst="rect">
            <a:avLst/>
          </a:prstGeom>
          <a:noFill/>
        </p:spPr>
        <p:txBody>
          <a:bodyPr wrap="square" rtlCol="0">
            <a:spAutoFit/>
          </a:bodyPr>
          <a:lstStyle/>
          <a:p>
            <a:pPr marL="285750" indent="-285750">
              <a:lnSpc>
                <a:spcPct val="150000"/>
              </a:lnSpc>
              <a:buFont typeface="Courier New" panose="02070309020205020404" pitchFamily="49" charset="0"/>
              <a:buChar char="o"/>
            </a:pPr>
            <a:r>
              <a:rPr lang="en-US" dirty="0" smtClean="0"/>
              <a:t>Extremely high AUC values (PRG)</a:t>
            </a:r>
          </a:p>
          <a:p>
            <a:pPr marL="285750" indent="-285750">
              <a:lnSpc>
                <a:spcPct val="150000"/>
              </a:lnSpc>
              <a:buFont typeface="Courier New" panose="02070309020205020404" pitchFamily="49" charset="0"/>
              <a:buChar char="o"/>
            </a:pPr>
            <a:r>
              <a:rPr lang="en-US" dirty="0" smtClean="0"/>
              <a:t>Number of videos increases classification accuracy (PRG)</a:t>
            </a:r>
          </a:p>
          <a:p>
            <a:pPr marL="285750" indent="-285750">
              <a:lnSpc>
                <a:spcPct val="150000"/>
              </a:lnSpc>
              <a:buFont typeface="Courier New" panose="02070309020205020404" pitchFamily="49" charset="0"/>
              <a:buChar char="o"/>
            </a:pPr>
            <a:r>
              <a:rPr lang="en-US" dirty="0" smtClean="0"/>
              <a:t>AUC values substantially increased when using larger windows (PRG)</a:t>
            </a:r>
          </a:p>
          <a:p>
            <a:pPr marL="285750" indent="-285750">
              <a:lnSpc>
                <a:spcPct val="150000"/>
              </a:lnSpc>
              <a:buFont typeface="Courier New" panose="02070309020205020404" pitchFamily="49" charset="0"/>
              <a:buChar char="o"/>
            </a:pPr>
            <a:r>
              <a:rPr lang="en-US" dirty="0" smtClean="0"/>
              <a:t>High accuracy classifications for most cases (F1 +PRG)</a:t>
            </a:r>
          </a:p>
          <a:p>
            <a:pPr marL="285750" indent="-285750">
              <a:lnSpc>
                <a:spcPct val="150000"/>
              </a:lnSpc>
              <a:buFont typeface="Courier New" panose="02070309020205020404" pitchFamily="49" charset="0"/>
              <a:buChar char="o"/>
            </a:pPr>
            <a:r>
              <a:rPr lang="en-US" dirty="0" smtClean="0"/>
              <a:t>Number of features increases the classification accuracy (F1)</a:t>
            </a:r>
          </a:p>
          <a:p>
            <a:pPr marL="285750" indent="-285750">
              <a:lnSpc>
                <a:spcPct val="150000"/>
              </a:lnSpc>
              <a:buFont typeface="Courier New" panose="02070309020205020404" pitchFamily="49" charset="0"/>
              <a:buChar char="o"/>
            </a:pPr>
            <a:r>
              <a:rPr lang="en-US" dirty="0" smtClean="0"/>
              <a:t>Sensitive to window changes (Baseline)</a:t>
            </a:r>
          </a:p>
        </p:txBody>
      </p:sp>
      <p:graphicFrame>
        <p:nvGraphicFramePr>
          <p:cNvPr id="5" name="Table 4"/>
          <p:cNvGraphicFramePr>
            <a:graphicFrameLocks noGrp="1"/>
          </p:cNvGraphicFramePr>
          <p:nvPr>
            <p:extLst>
              <p:ext uri="{D42A27DB-BD31-4B8C-83A1-F6EECF244321}">
                <p14:modId xmlns:p14="http://schemas.microsoft.com/office/powerpoint/2010/main" val="1970289747"/>
              </p:ext>
            </p:extLst>
          </p:nvPr>
        </p:nvGraphicFramePr>
        <p:xfrm>
          <a:off x="1940078" y="3898464"/>
          <a:ext cx="8128000" cy="1112520"/>
        </p:xfrm>
        <a:graphic>
          <a:graphicData uri="http://schemas.openxmlformats.org/drawingml/2006/table">
            <a:tbl>
              <a:tblPr firstRow="1" bandRow="1">
                <a:tableStyleId>{5940675A-B579-460E-94D1-54222C63F5DA}</a:tableStyleId>
              </a:tblPr>
              <a:tblGrid>
                <a:gridCol w="4064000"/>
                <a:gridCol w="4064000"/>
              </a:tblGrid>
              <a:tr h="370840">
                <a:tc>
                  <a:txBody>
                    <a:bodyPr/>
                    <a:lstStyle/>
                    <a:p>
                      <a:pPr algn="ctr"/>
                      <a:r>
                        <a:rPr lang="en-US" dirty="0" smtClean="0"/>
                        <a:t>Average F1 Scores (&gt;=0.75) </a:t>
                      </a:r>
                      <a:endParaRPr lang="en-US" dirty="0"/>
                    </a:p>
                  </a:txBody>
                  <a:tcPr anchor="ctr"/>
                </a:tc>
                <a:tc>
                  <a:txBody>
                    <a:bodyPr/>
                    <a:lstStyle/>
                    <a:p>
                      <a:pPr algn="ctr"/>
                      <a:r>
                        <a:rPr lang="en-US" dirty="0" smtClean="0">
                          <a:solidFill>
                            <a:srgbClr val="00B050"/>
                          </a:solidFill>
                        </a:rPr>
                        <a:t>Succeeded</a:t>
                      </a:r>
                      <a:endParaRPr lang="en-US" dirty="0">
                        <a:solidFill>
                          <a:srgbClr val="00B050"/>
                        </a:solidFill>
                      </a:endParaRPr>
                    </a:p>
                  </a:txBody>
                  <a:tcPr anchor="ctr"/>
                </a:tc>
              </a:tr>
              <a:tr h="370840">
                <a:tc>
                  <a:txBody>
                    <a:bodyPr/>
                    <a:lstStyle/>
                    <a:p>
                      <a:pPr algn="ctr"/>
                      <a:r>
                        <a:rPr lang="en-US" dirty="0" smtClean="0"/>
                        <a:t>Window Sensitivity (&lt;=8%) </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Partly</a:t>
                      </a:r>
                      <a:r>
                        <a:rPr lang="en-US" baseline="0" dirty="0" smtClean="0">
                          <a:solidFill>
                            <a:srgbClr val="FF0000"/>
                          </a:solidFill>
                        </a:rPr>
                        <a:t> </a:t>
                      </a:r>
                      <a:r>
                        <a:rPr lang="en-US" dirty="0" smtClean="0">
                          <a:solidFill>
                            <a:srgbClr val="FF0000"/>
                          </a:solidFill>
                        </a:rPr>
                        <a:t>Failed</a:t>
                      </a:r>
                    </a:p>
                  </a:txBody>
                  <a:tcPr anchor="ctr"/>
                </a:tc>
              </a:tr>
              <a:tr h="370840">
                <a:tc>
                  <a:txBody>
                    <a:bodyPr/>
                    <a:lstStyle/>
                    <a:p>
                      <a:pPr algn="ctr"/>
                      <a:r>
                        <a:rPr lang="en-US" dirty="0" smtClean="0"/>
                        <a:t>High AUC (&gt;=0.80) </a:t>
                      </a:r>
                      <a:endParaRPr lang="en-US" dirty="0"/>
                    </a:p>
                  </a:txBody>
                  <a:tcPr anchor="ctr"/>
                </a:tc>
                <a:tc>
                  <a:txBody>
                    <a:bodyPr/>
                    <a:lstStyle/>
                    <a:p>
                      <a:pPr algn="ctr"/>
                      <a:r>
                        <a:rPr lang="en-US" dirty="0" smtClean="0">
                          <a:solidFill>
                            <a:srgbClr val="00B050"/>
                          </a:solidFill>
                        </a:rPr>
                        <a:t>Succeeded</a:t>
                      </a:r>
                      <a:endParaRPr lang="en-US" dirty="0">
                        <a:solidFill>
                          <a:srgbClr val="FF0000"/>
                        </a:solidFill>
                      </a:endParaRPr>
                    </a:p>
                  </a:txBody>
                  <a:tcPr anchor="ctr"/>
                </a:tc>
              </a:tr>
            </a:tbl>
          </a:graphicData>
        </a:graphic>
      </p:graphicFrame>
      <p:sp>
        <p:nvSpPr>
          <p:cNvPr id="4" name="TextBox 3"/>
          <p:cNvSpPr txBox="1"/>
          <p:nvPr/>
        </p:nvSpPr>
        <p:spPr>
          <a:xfrm>
            <a:off x="316992" y="5413248"/>
            <a:ext cx="11478768" cy="1200329"/>
          </a:xfrm>
          <a:prstGeom prst="rect">
            <a:avLst/>
          </a:prstGeom>
          <a:noFill/>
        </p:spPr>
        <p:txBody>
          <a:bodyPr wrap="square" rtlCol="0">
            <a:spAutoFit/>
          </a:bodyPr>
          <a:lstStyle/>
          <a:p>
            <a:r>
              <a:rPr lang="en-US" dirty="0" smtClean="0"/>
              <a:t>The GBDT algorithm </a:t>
            </a:r>
            <a:r>
              <a:rPr lang="en-US" dirty="0"/>
              <a:t>produces high quality classifications making it one of the best choices for the purpose of this research. A small drawback of this classifier is its mild oversensitivity to window changes. To overcome this problem some other hybrid algorithms are used along with GBDT which lower the classifier’s window sensitivity. </a:t>
            </a:r>
            <a:r>
              <a:rPr lang="en-US" dirty="0" smtClean="0"/>
              <a:t>Finally</a:t>
            </a:r>
            <a:r>
              <a:rPr lang="en-US" dirty="0"/>
              <a:t>, the algorithm’s dependence in the amount of features used is due to the decision tree structure. </a:t>
            </a:r>
          </a:p>
        </p:txBody>
      </p:sp>
    </p:spTree>
    <p:extLst>
      <p:ext uri="{BB962C8B-B14F-4D97-AF65-F5344CB8AC3E}">
        <p14:creationId xmlns:p14="http://schemas.microsoft.com/office/powerpoint/2010/main" val="24080487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8640" y="1559708"/>
            <a:ext cx="7214616" cy="3416320"/>
          </a:xfrm>
          <a:prstGeom prst="rect">
            <a:avLst/>
          </a:prstGeom>
          <a:noFill/>
        </p:spPr>
        <p:txBody>
          <a:bodyPr wrap="square" rtlCol="0">
            <a:spAutoFit/>
          </a:bodyPr>
          <a:lstStyle/>
          <a:p>
            <a:pPr>
              <a:lnSpc>
                <a:spcPct val="150000"/>
              </a:lnSpc>
            </a:pPr>
            <a:r>
              <a:rPr lang="en-US" dirty="0" smtClean="0"/>
              <a:t>The exponential growth of video viewing traffic on the internet has led to the rise of the internet economy. Marketeers aiming to promote their content have turned their interest on this fairly new kind of advertisements on videos. Their main concern is that they would only like to promote their content on videos that will be viewed by as many people as possible. This need to be able to know which video is going to attract the more viewers, has made necessary the existence of a </a:t>
            </a:r>
            <a:r>
              <a:rPr lang="en-US" b="1" dirty="0" smtClean="0"/>
              <a:t>predictive mechanism </a:t>
            </a:r>
            <a:r>
              <a:rPr lang="en-US" dirty="0" smtClean="0"/>
              <a:t>that would be able to predetermine the popularity and virality of videos.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9643" y="1534234"/>
            <a:ext cx="3250794" cy="3250794"/>
          </a:xfrm>
          <a:prstGeom prst="rect">
            <a:avLst/>
          </a:prstGeom>
        </p:spPr>
      </p:pic>
    </p:spTree>
    <p:extLst>
      <p:ext uri="{BB962C8B-B14F-4D97-AF65-F5344CB8AC3E}">
        <p14:creationId xmlns:p14="http://schemas.microsoft.com/office/powerpoint/2010/main" val="30119685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Ada Boosting Decision Tree</a:t>
            </a:r>
            <a:endParaRPr lang="en-US" dirty="0"/>
          </a:p>
        </p:txBody>
      </p:sp>
      <p:sp>
        <p:nvSpPr>
          <p:cNvPr id="3" name="TextBox 2"/>
          <p:cNvSpPr txBox="1"/>
          <p:nvPr/>
        </p:nvSpPr>
        <p:spPr>
          <a:xfrm>
            <a:off x="316992" y="1115415"/>
            <a:ext cx="11558016" cy="2585323"/>
          </a:xfrm>
          <a:prstGeom prst="rect">
            <a:avLst/>
          </a:prstGeom>
          <a:noFill/>
        </p:spPr>
        <p:txBody>
          <a:bodyPr wrap="square" rtlCol="0">
            <a:spAutoFit/>
          </a:bodyPr>
          <a:lstStyle/>
          <a:p>
            <a:pPr marL="285750" indent="-285750">
              <a:lnSpc>
                <a:spcPct val="150000"/>
              </a:lnSpc>
              <a:buFont typeface="Courier New" panose="02070309020205020404" pitchFamily="49" charset="0"/>
              <a:buChar char="o"/>
            </a:pPr>
            <a:r>
              <a:rPr lang="en-US" dirty="0" smtClean="0"/>
              <a:t>Very high AUC values (PRG)</a:t>
            </a:r>
          </a:p>
          <a:p>
            <a:pPr marL="285750" indent="-285750">
              <a:lnSpc>
                <a:spcPct val="150000"/>
              </a:lnSpc>
              <a:buFont typeface="Courier New" panose="02070309020205020404" pitchFamily="49" charset="0"/>
              <a:buChar char="o"/>
            </a:pPr>
            <a:r>
              <a:rPr lang="en-US" dirty="0" smtClean="0"/>
              <a:t>Number of videos slightly increases classification accuracy (PRG)</a:t>
            </a:r>
          </a:p>
          <a:p>
            <a:pPr marL="285750" indent="-285750">
              <a:lnSpc>
                <a:spcPct val="150000"/>
              </a:lnSpc>
              <a:buFont typeface="Courier New" panose="02070309020205020404" pitchFamily="49" charset="0"/>
              <a:buChar char="o"/>
            </a:pPr>
            <a:r>
              <a:rPr lang="en-US" dirty="0" smtClean="0"/>
              <a:t>AUC values slightly increased when using larger windows (PRG)</a:t>
            </a:r>
          </a:p>
          <a:p>
            <a:pPr marL="285750" indent="-285750">
              <a:lnSpc>
                <a:spcPct val="150000"/>
              </a:lnSpc>
              <a:buFont typeface="Courier New" panose="02070309020205020404" pitchFamily="49" charset="0"/>
              <a:buChar char="o"/>
            </a:pPr>
            <a:r>
              <a:rPr lang="en-US" dirty="0" smtClean="0"/>
              <a:t>High accuracy classifications for most cases (F1 +PRG)</a:t>
            </a:r>
          </a:p>
          <a:p>
            <a:pPr marL="285750" indent="-285750">
              <a:lnSpc>
                <a:spcPct val="150000"/>
              </a:lnSpc>
              <a:buFont typeface="Courier New" panose="02070309020205020404" pitchFamily="49" charset="0"/>
              <a:buChar char="o"/>
            </a:pPr>
            <a:r>
              <a:rPr lang="en-US" dirty="0" smtClean="0"/>
              <a:t>Number of features increases the classification accuracy – reduced dependence (F1)</a:t>
            </a:r>
          </a:p>
          <a:p>
            <a:pPr marL="285750" indent="-285750">
              <a:lnSpc>
                <a:spcPct val="150000"/>
              </a:lnSpc>
              <a:buFont typeface="Courier New" panose="02070309020205020404" pitchFamily="49" charset="0"/>
              <a:buChar char="o"/>
            </a:pPr>
            <a:r>
              <a:rPr lang="en-US" dirty="0" smtClean="0"/>
              <a:t>Low window sensitivity (Baseline)</a:t>
            </a:r>
          </a:p>
        </p:txBody>
      </p:sp>
      <p:graphicFrame>
        <p:nvGraphicFramePr>
          <p:cNvPr id="5" name="Table 4"/>
          <p:cNvGraphicFramePr>
            <a:graphicFrameLocks noGrp="1"/>
          </p:cNvGraphicFramePr>
          <p:nvPr>
            <p:extLst>
              <p:ext uri="{D42A27DB-BD31-4B8C-83A1-F6EECF244321}">
                <p14:modId xmlns:p14="http://schemas.microsoft.com/office/powerpoint/2010/main" val="3912985313"/>
              </p:ext>
            </p:extLst>
          </p:nvPr>
        </p:nvGraphicFramePr>
        <p:xfrm>
          <a:off x="1940078" y="3898464"/>
          <a:ext cx="8128000" cy="1112520"/>
        </p:xfrm>
        <a:graphic>
          <a:graphicData uri="http://schemas.openxmlformats.org/drawingml/2006/table">
            <a:tbl>
              <a:tblPr firstRow="1" bandRow="1">
                <a:tableStyleId>{5940675A-B579-460E-94D1-54222C63F5DA}</a:tableStyleId>
              </a:tblPr>
              <a:tblGrid>
                <a:gridCol w="4064000"/>
                <a:gridCol w="4064000"/>
              </a:tblGrid>
              <a:tr h="370840">
                <a:tc>
                  <a:txBody>
                    <a:bodyPr/>
                    <a:lstStyle/>
                    <a:p>
                      <a:pPr algn="ctr"/>
                      <a:r>
                        <a:rPr lang="en-US" dirty="0" smtClean="0"/>
                        <a:t>Average F1 Scores (&gt;=0.75) </a:t>
                      </a:r>
                      <a:endParaRPr lang="en-US" dirty="0"/>
                    </a:p>
                  </a:txBody>
                  <a:tcPr anchor="ctr"/>
                </a:tc>
                <a:tc>
                  <a:txBody>
                    <a:bodyPr/>
                    <a:lstStyle/>
                    <a:p>
                      <a:pPr algn="ctr"/>
                      <a:r>
                        <a:rPr lang="en-US" dirty="0" smtClean="0">
                          <a:solidFill>
                            <a:srgbClr val="00B050"/>
                          </a:solidFill>
                        </a:rPr>
                        <a:t>Succeeded</a:t>
                      </a:r>
                      <a:endParaRPr lang="en-US" dirty="0">
                        <a:solidFill>
                          <a:srgbClr val="00B050"/>
                        </a:solidFill>
                      </a:endParaRPr>
                    </a:p>
                  </a:txBody>
                  <a:tcPr anchor="ctr"/>
                </a:tc>
              </a:tr>
              <a:tr h="370840">
                <a:tc>
                  <a:txBody>
                    <a:bodyPr/>
                    <a:lstStyle/>
                    <a:p>
                      <a:pPr algn="ctr"/>
                      <a:r>
                        <a:rPr lang="en-US" dirty="0" smtClean="0"/>
                        <a:t>Window Sensitivity (&lt;=8%) </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B050"/>
                          </a:solidFill>
                        </a:rPr>
                        <a:t>Succeeded</a:t>
                      </a:r>
                    </a:p>
                  </a:txBody>
                  <a:tcPr anchor="ctr"/>
                </a:tc>
              </a:tr>
              <a:tr h="370840">
                <a:tc>
                  <a:txBody>
                    <a:bodyPr/>
                    <a:lstStyle/>
                    <a:p>
                      <a:pPr algn="ctr"/>
                      <a:r>
                        <a:rPr lang="en-US" dirty="0" smtClean="0"/>
                        <a:t>High AUC (&gt;=0.80) </a:t>
                      </a:r>
                      <a:endParaRPr lang="en-US" dirty="0"/>
                    </a:p>
                  </a:txBody>
                  <a:tcPr anchor="ctr"/>
                </a:tc>
                <a:tc>
                  <a:txBody>
                    <a:bodyPr/>
                    <a:lstStyle/>
                    <a:p>
                      <a:pPr algn="ctr"/>
                      <a:r>
                        <a:rPr lang="en-US" dirty="0" smtClean="0">
                          <a:solidFill>
                            <a:srgbClr val="00B050"/>
                          </a:solidFill>
                        </a:rPr>
                        <a:t>Succeeded</a:t>
                      </a:r>
                      <a:endParaRPr lang="en-US" dirty="0">
                        <a:solidFill>
                          <a:srgbClr val="FF0000"/>
                        </a:solidFill>
                      </a:endParaRPr>
                    </a:p>
                  </a:txBody>
                  <a:tcPr anchor="ctr"/>
                </a:tc>
              </a:tr>
            </a:tbl>
          </a:graphicData>
        </a:graphic>
      </p:graphicFrame>
      <p:sp>
        <p:nvSpPr>
          <p:cNvPr id="4" name="TextBox 3"/>
          <p:cNvSpPr txBox="1"/>
          <p:nvPr/>
        </p:nvSpPr>
        <p:spPr>
          <a:xfrm>
            <a:off x="316992" y="5191867"/>
            <a:ext cx="11478768" cy="1477328"/>
          </a:xfrm>
          <a:prstGeom prst="rect">
            <a:avLst/>
          </a:prstGeom>
          <a:noFill/>
        </p:spPr>
        <p:txBody>
          <a:bodyPr wrap="square" rtlCol="0">
            <a:spAutoFit/>
          </a:bodyPr>
          <a:lstStyle/>
          <a:p>
            <a:r>
              <a:rPr lang="en-US" dirty="0"/>
              <a:t>The </a:t>
            </a:r>
            <a:r>
              <a:rPr lang="en-US" dirty="0" smtClean="0"/>
              <a:t>ABDT algorithm </a:t>
            </a:r>
            <a:r>
              <a:rPr lang="en-US" dirty="0"/>
              <a:t>managed to pass all the baseline tests, making it ideal for </a:t>
            </a:r>
            <a:r>
              <a:rPr lang="en-US" dirty="0" smtClean="0"/>
              <a:t>this </a:t>
            </a:r>
            <a:r>
              <a:rPr lang="en-US" dirty="0"/>
              <a:t>research. Looking at the average F1 scores and the AUC values, it can be concluded that ABDT produces high accuracy classifications. In addition to its’ high performance, ABDT has very low sensitivity to window changes making it ideal for future usage of the algorithm in variable windows to make popularity and virality predictions. It </a:t>
            </a:r>
            <a:r>
              <a:rPr lang="en-US" dirty="0" smtClean="0"/>
              <a:t>is particularly </a:t>
            </a:r>
            <a:r>
              <a:rPr lang="en-US" dirty="0"/>
              <a:t>interesting that the ABDT algorithm has reduced dependence on the amount of features despite the Decision Tree structure used within the algorithm.</a:t>
            </a:r>
          </a:p>
        </p:txBody>
      </p:sp>
    </p:spTree>
    <p:extLst>
      <p:ext uri="{BB962C8B-B14F-4D97-AF65-F5344CB8AC3E}">
        <p14:creationId xmlns:p14="http://schemas.microsoft.com/office/powerpoint/2010/main" val="34146047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Voting – (ABDT,GBDT)</a:t>
            </a:r>
            <a:endParaRPr lang="en-US" dirty="0"/>
          </a:p>
        </p:txBody>
      </p:sp>
      <p:sp>
        <p:nvSpPr>
          <p:cNvPr id="3" name="TextBox 2"/>
          <p:cNvSpPr txBox="1"/>
          <p:nvPr/>
        </p:nvSpPr>
        <p:spPr>
          <a:xfrm>
            <a:off x="316992" y="788155"/>
            <a:ext cx="11406579" cy="3514337"/>
          </a:xfrm>
          <a:prstGeom prst="rect">
            <a:avLst/>
          </a:prstGeom>
          <a:noFill/>
        </p:spPr>
        <p:txBody>
          <a:bodyPr wrap="square" rtlCol="0">
            <a:spAutoFit/>
          </a:bodyPr>
          <a:lstStyle/>
          <a:p>
            <a:pPr marL="285750" indent="-285750">
              <a:lnSpc>
                <a:spcPct val="150000"/>
              </a:lnSpc>
              <a:buFont typeface="Courier New" panose="02070309020205020404" pitchFamily="49" charset="0"/>
              <a:buChar char="o"/>
            </a:pPr>
            <a:r>
              <a:rPr lang="en-US" dirty="0" smtClean="0"/>
              <a:t>Very high AUC values (PRG)</a:t>
            </a:r>
          </a:p>
          <a:p>
            <a:pPr marL="285750" indent="-285750">
              <a:lnSpc>
                <a:spcPct val="150000"/>
              </a:lnSpc>
              <a:buFont typeface="Courier New" panose="02070309020205020404" pitchFamily="49" charset="0"/>
              <a:buChar char="o"/>
            </a:pPr>
            <a:r>
              <a:rPr lang="en-US" dirty="0" smtClean="0"/>
              <a:t>Small dependence on number of videos (PRG)</a:t>
            </a:r>
          </a:p>
          <a:p>
            <a:pPr marL="285750" indent="-285750">
              <a:lnSpc>
                <a:spcPct val="150000"/>
              </a:lnSpc>
              <a:buFont typeface="Courier New" panose="02070309020205020404" pitchFamily="49" charset="0"/>
              <a:buChar char="o"/>
            </a:pPr>
            <a:r>
              <a:rPr lang="en-US" dirty="0" smtClean="0"/>
              <a:t>AUC values slightly increased when using larger windows (PRG)</a:t>
            </a:r>
          </a:p>
          <a:p>
            <a:pPr marL="285750" indent="-285750">
              <a:lnSpc>
                <a:spcPct val="150000"/>
              </a:lnSpc>
              <a:buFont typeface="Courier New" panose="02070309020205020404" pitchFamily="49" charset="0"/>
              <a:buChar char="o"/>
            </a:pPr>
            <a:r>
              <a:rPr lang="en-US" dirty="0" smtClean="0"/>
              <a:t>Very high F1 scores (F1)</a:t>
            </a:r>
          </a:p>
          <a:p>
            <a:pPr marL="285750" indent="-285750">
              <a:lnSpc>
                <a:spcPct val="150000"/>
              </a:lnSpc>
              <a:buFont typeface="Courier New" panose="02070309020205020404" pitchFamily="49" charset="0"/>
              <a:buChar char="o"/>
            </a:pPr>
            <a:r>
              <a:rPr lang="en-US" dirty="0" smtClean="0"/>
              <a:t>High accuracy classifications for most cases (F1 +PRG)</a:t>
            </a:r>
          </a:p>
          <a:p>
            <a:pPr marL="285750" indent="-285750">
              <a:lnSpc>
                <a:spcPct val="150000"/>
              </a:lnSpc>
              <a:buFont typeface="Courier New" panose="02070309020205020404" pitchFamily="49" charset="0"/>
              <a:buChar char="o"/>
            </a:pPr>
            <a:r>
              <a:rPr lang="en-US" dirty="0"/>
              <a:t>S</a:t>
            </a:r>
            <a:r>
              <a:rPr lang="en-US" dirty="0" smtClean="0"/>
              <a:t>lightly increased cross-platform accuracy (F1)</a:t>
            </a:r>
          </a:p>
          <a:p>
            <a:pPr marL="285750" indent="-285750">
              <a:lnSpc>
                <a:spcPct val="150000"/>
              </a:lnSpc>
              <a:buFont typeface="Courier New" panose="02070309020205020404" pitchFamily="49" charset="0"/>
              <a:buChar char="o"/>
            </a:pPr>
            <a:r>
              <a:rPr lang="en-US" dirty="0" smtClean="0"/>
              <a:t>Number of features increases the classification accuracy – reduced dependence (F1)</a:t>
            </a:r>
          </a:p>
          <a:p>
            <a:pPr marL="285750" indent="-285750">
              <a:lnSpc>
                <a:spcPct val="150000"/>
              </a:lnSpc>
              <a:buFont typeface="Courier New" panose="02070309020205020404" pitchFamily="49" charset="0"/>
              <a:buChar char="o"/>
            </a:pPr>
            <a:r>
              <a:rPr lang="en-US" dirty="0" smtClean="0"/>
              <a:t>Moderate window sensitivity (Baseline)</a:t>
            </a:r>
          </a:p>
        </p:txBody>
      </p:sp>
      <p:graphicFrame>
        <p:nvGraphicFramePr>
          <p:cNvPr id="5" name="Table 4"/>
          <p:cNvGraphicFramePr>
            <a:graphicFrameLocks noGrp="1"/>
          </p:cNvGraphicFramePr>
          <p:nvPr>
            <p:extLst>
              <p:ext uri="{D42A27DB-BD31-4B8C-83A1-F6EECF244321}">
                <p14:modId xmlns:p14="http://schemas.microsoft.com/office/powerpoint/2010/main" val="1670017462"/>
              </p:ext>
            </p:extLst>
          </p:nvPr>
        </p:nvGraphicFramePr>
        <p:xfrm>
          <a:off x="1956281" y="4302492"/>
          <a:ext cx="8128000" cy="1112520"/>
        </p:xfrm>
        <a:graphic>
          <a:graphicData uri="http://schemas.openxmlformats.org/drawingml/2006/table">
            <a:tbl>
              <a:tblPr firstRow="1" bandRow="1">
                <a:tableStyleId>{5940675A-B579-460E-94D1-54222C63F5DA}</a:tableStyleId>
              </a:tblPr>
              <a:tblGrid>
                <a:gridCol w="4064000"/>
                <a:gridCol w="4064000"/>
              </a:tblGrid>
              <a:tr h="370840">
                <a:tc>
                  <a:txBody>
                    <a:bodyPr/>
                    <a:lstStyle/>
                    <a:p>
                      <a:pPr algn="ctr"/>
                      <a:r>
                        <a:rPr lang="en-US" dirty="0" smtClean="0"/>
                        <a:t>Average F1 Scores (&gt;=0.75) </a:t>
                      </a:r>
                      <a:endParaRPr lang="en-US" dirty="0"/>
                    </a:p>
                  </a:txBody>
                  <a:tcPr anchor="ctr"/>
                </a:tc>
                <a:tc>
                  <a:txBody>
                    <a:bodyPr/>
                    <a:lstStyle/>
                    <a:p>
                      <a:pPr algn="ctr"/>
                      <a:r>
                        <a:rPr lang="en-US" dirty="0" smtClean="0">
                          <a:solidFill>
                            <a:srgbClr val="00B050"/>
                          </a:solidFill>
                        </a:rPr>
                        <a:t>Succeeded</a:t>
                      </a:r>
                      <a:endParaRPr lang="en-US" dirty="0">
                        <a:solidFill>
                          <a:srgbClr val="00B050"/>
                        </a:solidFill>
                      </a:endParaRPr>
                    </a:p>
                  </a:txBody>
                  <a:tcPr anchor="ctr"/>
                </a:tc>
              </a:tr>
              <a:tr h="370840">
                <a:tc>
                  <a:txBody>
                    <a:bodyPr/>
                    <a:lstStyle/>
                    <a:p>
                      <a:pPr algn="ctr"/>
                      <a:r>
                        <a:rPr lang="en-US" dirty="0" smtClean="0"/>
                        <a:t>Window Sensitivity (&lt;=8%) </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B050"/>
                          </a:solidFill>
                        </a:rPr>
                        <a:t>Succeeded</a:t>
                      </a:r>
                    </a:p>
                  </a:txBody>
                  <a:tcPr anchor="ctr"/>
                </a:tc>
              </a:tr>
              <a:tr h="370840">
                <a:tc>
                  <a:txBody>
                    <a:bodyPr/>
                    <a:lstStyle/>
                    <a:p>
                      <a:pPr algn="ctr"/>
                      <a:r>
                        <a:rPr lang="en-US" dirty="0" smtClean="0"/>
                        <a:t>High AUC (&gt;=0.80) </a:t>
                      </a:r>
                      <a:endParaRPr lang="en-US" dirty="0"/>
                    </a:p>
                  </a:txBody>
                  <a:tcPr anchor="ctr"/>
                </a:tc>
                <a:tc>
                  <a:txBody>
                    <a:bodyPr/>
                    <a:lstStyle/>
                    <a:p>
                      <a:pPr algn="ctr"/>
                      <a:r>
                        <a:rPr lang="en-US" dirty="0" smtClean="0">
                          <a:solidFill>
                            <a:srgbClr val="00B050"/>
                          </a:solidFill>
                        </a:rPr>
                        <a:t>Succeeded</a:t>
                      </a:r>
                      <a:endParaRPr lang="en-US" dirty="0">
                        <a:solidFill>
                          <a:srgbClr val="FF0000"/>
                        </a:solidFill>
                      </a:endParaRPr>
                    </a:p>
                  </a:txBody>
                  <a:tcPr anchor="ctr"/>
                </a:tc>
              </a:tr>
            </a:tbl>
          </a:graphicData>
        </a:graphic>
      </p:graphicFrame>
      <p:sp>
        <p:nvSpPr>
          <p:cNvPr id="4" name="TextBox 3"/>
          <p:cNvSpPr txBox="1"/>
          <p:nvPr/>
        </p:nvSpPr>
        <p:spPr>
          <a:xfrm>
            <a:off x="316992" y="5528751"/>
            <a:ext cx="11478768" cy="1200329"/>
          </a:xfrm>
          <a:prstGeom prst="rect">
            <a:avLst/>
          </a:prstGeom>
          <a:noFill/>
        </p:spPr>
        <p:txBody>
          <a:bodyPr wrap="square" rtlCol="0">
            <a:spAutoFit/>
          </a:bodyPr>
          <a:lstStyle/>
          <a:p>
            <a:r>
              <a:rPr lang="en-US" dirty="0"/>
              <a:t>GBDT produced extremely high F1 scores and AUC values but suffered from mild window sensitivity. ABDT produced very high F1 scores and AUC values as well but was characterized by a very low sensitivity to window changes. Voting – (ABDT, GBDT) is a hybrid algorithm which uses the majority vote methodology to produce high accuracy values but at the same time achieve low window sensitivity. </a:t>
            </a:r>
            <a:r>
              <a:rPr lang="en-US" b="1" dirty="0" smtClean="0"/>
              <a:t>The </a:t>
            </a:r>
            <a:r>
              <a:rPr lang="en-US" b="1" dirty="0"/>
              <a:t>only drawback of this algorithm is its very high computational cost.</a:t>
            </a:r>
          </a:p>
        </p:txBody>
      </p:sp>
    </p:spTree>
    <p:extLst>
      <p:ext uri="{BB962C8B-B14F-4D97-AF65-F5344CB8AC3E}">
        <p14:creationId xmlns:p14="http://schemas.microsoft.com/office/powerpoint/2010/main" val="9599580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Voting – (ABDT,GBDT,LR)</a:t>
            </a:r>
            <a:endParaRPr lang="en-US" dirty="0"/>
          </a:p>
        </p:txBody>
      </p:sp>
      <p:sp>
        <p:nvSpPr>
          <p:cNvPr id="3" name="TextBox 2"/>
          <p:cNvSpPr txBox="1"/>
          <p:nvPr/>
        </p:nvSpPr>
        <p:spPr>
          <a:xfrm>
            <a:off x="316992" y="1106207"/>
            <a:ext cx="11406579" cy="2585323"/>
          </a:xfrm>
          <a:prstGeom prst="rect">
            <a:avLst/>
          </a:prstGeom>
          <a:noFill/>
        </p:spPr>
        <p:txBody>
          <a:bodyPr wrap="square" rtlCol="0">
            <a:spAutoFit/>
          </a:bodyPr>
          <a:lstStyle/>
          <a:p>
            <a:pPr marL="285750" indent="-285750">
              <a:lnSpc>
                <a:spcPct val="150000"/>
              </a:lnSpc>
              <a:buFont typeface="Courier New" panose="02070309020205020404" pitchFamily="49" charset="0"/>
              <a:buChar char="o"/>
            </a:pPr>
            <a:r>
              <a:rPr lang="en-US" dirty="0" smtClean="0"/>
              <a:t>Very high AUC values (PRG)</a:t>
            </a:r>
          </a:p>
          <a:p>
            <a:pPr marL="285750" indent="-285750">
              <a:lnSpc>
                <a:spcPct val="150000"/>
              </a:lnSpc>
              <a:buFont typeface="Courier New" panose="02070309020205020404" pitchFamily="49" charset="0"/>
              <a:buChar char="o"/>
            </a:pPr>
            <a:r>
              <a:rPr lang="en-US" dirty="0"/>
              <a:t>Number of videos slightly increases classification accuracy (PRG)</a:t>
            </a:r>
          </a:p>
          <a:p>
            <a:pPr marL="285750" indent="-285750">
              <a:lnSpc>
                <a:spcPct val="150000"/>
              </a:lnSpc>
              <a:buFont typeface="Courier New" panose="02070309020205020404" pitchFamily="49" charset="0"/>
              <a:buChar char="o"/>
            </a:pPr>
            <a:r>
              <a:rPr lang="en-US" dirty="0" smtClean="0"/>
              <a:t>AUC values slightly increased when using larger windows (PRG)</a:t>
            </a:r>
          </a:p>
          <a:p>
            <a:pPr marL="285750" indent="-285750">
              <a:lnSpc>
                <a:spcPct val="150000"/>
              </a:lnSpc>
              <a:buFont typeface="Courier New" panose="02070309020205020404" pitchFamily="49" charset="0"/>
              <a:buChar char="o"/>
            </a:pPr>
            <a:r>
              <a:rPr lang="en-US" dirty="0" smtClean="0"/>
              <a:t>Low F1 scores in some cases (F1) </a:t>
            </a:r>
          </a:p>
          <a:p>
            <a:pPr marL="285750" indent="-285750">
              <a:lnSpc>
                <a:spcPct val="150000"/>
              </a:lnSpc>
              <a:buFont typeface="Courier New" panose="02070309020205020404" pitchFamily="49" charset="0"/>
              <a:buChar char="o"/>
            </a:pPr>
            <a:r>
              <a:rPr lang="en-US" dirty="0" smtClean="0"/>
              <a:t>Number of features increases the classification accuracy (F1)</a:t>
            </a:r>
          </a:p>
          <a:p>
            <a:pPr marL="285750" indent="-285750">
              <a:lnSpc>
                <a:spcPct val="150000"/>
              </a:lnSpc>
              <a:buFont typeface="Courier New" panose="02070309020205020404" pitchFamily="49" charset="0"/>
              <a:buChar char="o"/>
            </a:pPr>
            <a:r>
              <a:rPr lang="en-US" dirty="0" smtClean="0"/>
              <a:t>High window sensitivity (Baseline)</a:t>
            </a:r>
          </a:p>
        </p:txBody>
      </p:sp>
      <p:graphicFrame>
        <p:nvGraphicFramePr>
          <p:cNvPr id="5" name="Table 4"/>
          <p:cNvGraphicFramePr>
            <a:graphicFrameLocks noGrp="1"/>
          </p:cNvGraphicFramePr>
          <p:nvPr>
            <p:extLst>
              <p:ext uri="{D42A27DB-BD31-4B8C-83A1-F6EECF244321}">
                <p14:modId xmlns:p14="http://schemas.microsoft.com/office/powerpoint/2010/main" val="854097553"/>
              </p:ext>
            </p:extLst>
          </p:nvPr>
        </p:nvGraphicFramePr>
        <p:xfrm>
          <a:off x="1956281" y="3934744"/>
          <a:ext cx="8128000" cy="1112520"/>
        </p:xfrm>
        <a:graphic>
          <a:graphicData uri="http://schemas.openxmlformats.org/drawingml/2006/table">
            <a:tbl>
              <a:tblPr firstRow="1" bandRow="1">
                <a:tableStyleId>{5940675A-B579-460E-94D1-54222C63F5DA}</a:tableStyleId>
              </a:tblPr>
              <a:tblGrid>
                <a:gridCol w="4064000"/>
                <a:gridCol w="4064000"/>
              </a:tblGrid>
              <a:tr h="370840">
                <a:tc>
                  <a:txBody>
                    <a:bodyPr/>
                    <a:lstStyle/>
                    <a:p>
                      <a:pPr algn="ctr"/>
                      <a:r>
                        <a:rPr lang="en-US" dirty="0" smtClean="0"/>
                        <a:t>Average F1 Scores (&gt;=0.75) </a:t>
                      </a:r>
                      <a:endParaRPr lang="en-US" dirty="0"/>
                    </a:p>
                  </a:txBody>
                  <a:tcPr anchor="ctr"/>
                </a:tc>
                <a:tc>
                  <a:txBody>
                    <a:bodyPr/>
                    <a:lstStyle/>
                    <a:p>
                      <a:pPr algn="ctr"/>
                      <a:r>
                        <a:rPr lang="en-US" dirty="0" smtClean="0">
                          <a:solidFill>
                            <a:srgbClr val="00B050"/>
                          </a:solidFill>
                        </a:rPr>
                        <a:t>Succeeded</a:t>
                      </a:r>
                      <a:endParaRPr lang="en-US" dirty="0">
                        <a:solidFill>
                          <a:srgbClr val="00B050"/>
                        </a:solidFill>
                      </a:endParaRPr>
                    </a:p>
                  </a:txBody>
                  <a:tcPr anchor="ctr"/>
                </a:tc>
              </a:tr>
              <a:tr h="370840">
                <a:tc>
                  <a:txBody>
                    <a:bodyPr/>
                    <a:lstStyle/>
                    <a:p>
                      <a:pPr algn="ctr"/>
                      <a:r>
                        <a:rPr lang="en-US" dirty="0" smtClean="0"/>
                        <a:t>Window Sensitivity (&lt;=8%) </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Partly</a:t>
                      </a:r>
                      <a:r>
                        <a:rPr lang="en-US" baseline="0" dirty="0" smtClean="0">
                          <a:solidFill>
                            <a:srgbClr val="FF0000"/>
                          </a:solidFill>
                        </a:rPr>
                        <a:t> Failed</a:t>
                      </a:r>
                      <a:endParaRPr lang="en-US" dirty="0" smtClean="0">
                        <a:solidFill>
                          <a:srgbClr val="FF0000"/>
                        </a:solidFill>
                      </a:endParaRPr>
                    </a:p>
                  </a:txBody>
                  <a:tcPr anchor="ctr"/>
                </a:tc>
              </a:tr>
              <a:tr h="370840">
                <a:tc>
                  <a:txBody>
                    <a:bodyPr/>
                    <a:lstStyle/>
                    <a:p>
                      <a:pPr algn="ctr"/>
                      <a:r>
                        <a:rPr lang="en-US" dirty="0" smtClean="0"/>
                        <a:t>High AUC (&gt;=0.80) </a:t>
                      </a:r>
                      <a:endParaRPr lang="en-US" dirty="0"/>
                    </a:p>
                  </a:txBody>
                  <a:tcPr anchor="ctr"/>
                </a:tc>
                <a:tc>
                  <a:txBody>
                    <a:bodyPr/>
                    <a:lstStyle/>
                    <a:p>
                      <a:pPr algn="ctr"/>
                      <a:r>
                        <a:rPr lang="en-US" dirty="0" smtClean="0">
                          <a:solidFill>
                            <a:srgbClr val="00B050"/>
                          </a:solidFill>
                        </a:rPr>
                        <a:t>Succeeded</a:t>
                      </a:r>
                      <a:endParaRPr lang="en-US" dirty="0">
                        <a:solidFill>
                          <a:srgbClr val="FF0000"/>
                        </a:solidFill>
                      </a:endParaRPr>
                    </a:p>
                  </a:txBody>
                  <a:tcPr anchor="ctr"/>
                </a:tc>
              </a:tr>
            </a:tbl>
          </a:graphicData>
        </a:graphic>
      </p:graphicFrame>
      <p:sp>
        <p:nvSpPr>
          <p:cNvPr id="4" name="TextBox 3"/>
          <p:cNvSpPr txBox="1"/>
          <p:nvPr/>
        </p:nvSpPr>
        <p:spPr>
          <a:xfrm>
            <a:off x="316992" y="5349846"/>
            <a:ext cx="11478768" cy="1200329"/>
          </a:xfrm>
          <a:prstGeom prst="rect">
            <a:avLst/>
          </a:prstGeom>
          <a:noFill/>
        </p:spPr>
        <p:txBody>
          <a:bodyPr wrap="square" rtlCol="0">
            <a:spAutoFit/>
          </a:bodyPr>
          <a:lstStyle/>
          <a:p>
            <a:r>
              <a:rPr lang="en-US" dirty="0"/>
              <a:t>Logistic regression was added as part of the voting algorithm in order to examine how far can majority vote improve the quality of the classification. It is clear that when using too many different estimators, voting can lead to low quality classifications due to overfitting. More estimators doesn’t always mean better classifications. </a:t>
            </a:r>
            <a:r>
              <a:rPr lang="en-US" b="1" dirty="0"/>
              <a:t>The F1 scores </a:t>
            </a:r>
            <a:r>
              <a:rPr lang="en-US" b="1" dirty="0" smtClean="0"/>
              <a:t>are </a:t>
            </a:r>
            <a:r>
              <a:rPr lang="en-US" b="1" dirty="0"/>
              <a:t>a solid proof of how deceiving precision-recall graphs can sometimes </a:t>
            </a:r>
            <a:r>
              <a:rPr lang="en-US" b="1" dirty="0" smtClean="0"/>
              <a:t>be.</a:t>
            </a:r>
            <a:endParaRPr lang="en-US" b="1" dirty="0"/>
          </a:p>
        </p:txBody>
      </p:sp>
    </p:spTree>
    <p:extLst>
      <p:ext uri="{BB962C8B-B14F-4D97-AF65-F5344CB8AC3E}">
        <p14:creationId xmlns:p14="http://schemas.microsoft.com/office/powerpoint/2010/main" val="1219913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Bagging Gradient Boosting Decision Tree</a:t>
            </a:r>
            <a:endParaRPr lang="en-US" dirty="0"/>
          </a:p>
        </p:txBody>
      </p:sp>
      <p:sp>
        <p:nvSpPr>
          <p:cNvPr id="3" name="TextBox 2"/>
          <p:cNvSpPr txBox="1"/>
          <p:nvPr/>
        </p:nvSpPr>
        <p:spPr>
          <a:xfrm>
            <a:off x="316992" y="1491217"/>
            <a:ext cx="11406579" cy="1754326"/>
          </a:xfrm>
          <a:prstGeom prst="rect">
            <a:avLst/>
          </a:prstGeom>
          <a:noFill/>
        </p:spPr>
        <p:txBody>
          <a:bodyPr wrap="square" rtlCol="0">
            <a:spAutoFit/>
          </a:bodyPr>
          <a:lstStyle/>
          <a:p>
            <a:pPr marL="285750" indent="-285750">
              <a:lnSpc>
                <a:spcPct val="150000"/>
              </a:lnSpc>
              <a:buFont typeface="Courier New" panose="02070309020205020404" pitchFamily="49" charset="0"/>
              <a:buChar char="o"/>
            </a:pPr>
            <a:r>
              <a:rPr lang="en-US" dirty="0" smtClean="0"/>
              <a:t>Very high AUC values (PRG)</a:t>
            </a:r>
          </a:p>
          <a:p>
            <a:pPr marL="285750" indent="-285750">
              <a:lnSpc>
                <a:spcPct val="150000"/>
              </a:lnSpc>
              <a:buFont typeface="Courier New" panose="02070309020205020404" pitchFamily="49" charset="0"/>
              <a:buChar char="o"/>
            </a:pPr>
            <a:r>
              <a:rPr lang="en-US" dirty="0" smtClean="0"/>
              <a:t>Small dependence on the number of videos (PRG</a:t>
            </a:r>
            <a:r>
              <a:rPr lang="en-US" dirty="0"/>
              <a:t>)</a:t>
            </a:r>
          </a:p>
          <a:p>
            <a:pPr marL="285750" indent="-285750">
              <a:lnSpc>
                <a:spcPct val="150000"/>
              </a:lnSpc>
              <a:buFont typeface="Courier New" panose="02070309020205020404" pitchFamily="49" charset="0"/>
              <a:buChar char="o"/>
            </a:pPr>
            <a:r>
              <a:rPr lang="en-US" dirty="0" smtClean="0"/>
              <a:t>Small dependence on the size of the windows (PRG)</a:t>
            </a:r>
          </a:p>
          <a:p>
            <a:pPr marL="285750" indent="-285750">
              <a:lnSpc>
                <a:spcPct val="150000"/>
              </a:lnSpc>
              <a:buFont typeface="Courier New" panose="02070309020205020404" pitchFamily="49" charset="0"/>
              <a:buChar char="o"/>
            </a:pPr>
            <a:r>
              <a:rPr lang="en-US" dirty="0" smtClean="0"/>
              <a:t>Number of features increases the classification accuracy (F1)</a:t>
            </a:r>
          </a:p>
        </p:txBody>
      </p:sp>
      <p:graphicFrame>
        <p:nvGraphicFramePr>
          <p:cNvPr id="5" name="Table 4"/>
          <p:cNvGraphicFramePr>
            <a:graphicFrameLocks noGrp="1"/>
          </p:cNvGraphicFramePr>
          <p:nvPr>
            <p:extLst>
              <p:ext uri="{D42A27DB-BD31-4B8C-83A1-F6EECF244321}">
                <p14:modId xmlns:p14="http://schemas.microsoft.com/office/powerpoint/2010/main" val="3639341464"/>
              </p:ext>
            </p:extLst>
          </p:nvPr>
        </p:nvGraphicFramePr>
        <p:xfrm>
          <a:off x="1956281" y="3698121"/>
          <a:ext cx="8128000" cy="1112520"/>
        </p:xfrm>
        <a:graphic>
          <a:graphicData uri="http://schemas.openxmlformats.org/drawingml/2006/table">
            <a:tbl>
              <a:tblPr firstRow="1" bandRow="1">
                <a:tableStyleId>{5940675A-B579-460E-94D1-54222C63F5DA}</a:tableStyleId>
              </a:tblPr>
              <a:tblGrid>
                <a:gridCol w="4064000"/>
                <a:gridCol w="4064000"/>
              </a:tblGrid>
              <a:tr h="370840">
                <a:tc>
                  <a:txBody>
                    <a:bodyPr/>
                    <a:lstStyle/>
                    <a:p>
                      <a:pPr algn="ctr"/>
                      <a:r>
                        <a:rPr lang="en-US" dirty="0" smtClean="0"/>
                        <a:t>Average F1 Scores (&gt;=0.75) </a:t>
                      </a:r>
                      <a:endParaRPr lang="en-US" dirty="0"/>
                    </a:p>
                  </a:txBody>
                  <a:tcPr anchor="ctr"/>
                </a:tc>
                <a:tc>
                  <a:txBody>
                    <a:bodyPr/>
                    <a:lstStyle/>
                    <a:p>
                      <a:pPr algn="ctr"/>
                      <a:r>
                        <a:rPr lang="en-US" dirty="0" smtClean="0">
                          <a:solidFill>
                            <a:srgbClr val="00B050"/>
                          </a:solidFill>
                        </a:rPr>
                        <a:t>Succeeded</a:t>
                      </a:r>
                      <a:endParaRPr lang="en-US" dirty="0">
                        <a:solidFill>
                          <a:srgbClr val="00B050"/>
                        </a:solidFill>
                      </a:endParaRPr>
                    </a:p>
                  </a:txBody>
                  <a:tcPr anchor="ctr"/>
                </a:tc>
              </a:tr>
              <a:tr h="370840">
                <a:tc>
                  <a:txBody>
                    <a:bodyPr/>
                    <a:lstStyle/>
                    <a:p>
                      <a:pPr algn="ctr"/>
                      <a:r>
                        <a:rPr lang="en-US" dirty="0" smtClean="0"/>
                        <a:t>Window Sensitivity (&lt;=8%) </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B050"/>
                          </a:solidFill>
                        </a:rPr>
                        <a:t>Succeeded</a:t>
                      </a:r>
                    </a:p>
                  </a:txBody>
                  <a:tcPr anchor="ctr"/>
                </a:tc>
              </a:tr>
              <a:tr h="370840">
                <a:tc>
                  <a:txBody>
                    <a:bodyPr/>
                    <a:lstStyle/>
                    <a:p>
                      <a:pPr algn="ctr"/>
                      <a:r>
                        <a:rPr lang="en-US" dirty="0" smtClean="0"/>
                        <a:t>High AUC (&gt;=0.80) </a:t>
                      </a:r>
                      <a:endParaRPr lang="en-US" dirty="0"/>
                    </a:p>
                  </a:txBody>
                  <a:tcPr anchor="ctr"/>
                </a:tc>
                <a:tc>
                  <a:txBody>
                    <a:bodyPr/>
                    <a:lstStyle/>
                    <a:p>
                      <a:pPr algn="ctr"/>
                      <a:r>
                        <a:rPr lang="en-US" dirty="0" smtClean="0">
                          <a:solidFill>
                            <a:srgbClr val="00B050"/>
                          </a:solidFill>
                        </a:rPr>
                        <a:t>Succeeded</a:t>
                      </a:r>
                      <a:endParaRPr lang="en-US" dirty="0">
                        <a:solidFill>
                          <a:srgbClr val="FF0000"/>
                        </a:solidFill>
                      </a:endParaRPr>
                    </a:p>
                  </a:txBody>
                  <a:tcPr anchor="ctr"/>
                </a:tc>
              </a:tr>
            </a:tbl>
          </a:graphicData>
        </a:graphic>
      </p:graphicFrame>
      <p:sp>
        <p:nvSpPr>
          <p:cNvPr id="4" name="TextBox 3"/>
          <p:cNvSpPr txBox="1"/>
          <p:nvPr/>
        </p:nvSpPr>
        <p:spPr>
          <a:xfrm>
            <a:off x="316992" y="5349846"/>
            <a:ext cx="11478768" cy="1200329"/>
          </a:xfrm>
          <a:prstGeom prst="rect">
            <a:avLst/>
          </a:prstGeom>
          <a:noFill/>
        </p:spPr>
        <p:txBody>
          <a:bodyPr wrap="square" rtlCol="0">
            <a:spAutoFit/>
          </a:bodyPr>
          <a:lstStyle/>
          <a:p>
            <a:r>
              <a:rPr lang="en-US" dirty="0" smtClean="0"/>
              <a:t>The </a:t>
            </a:r>
            <a:r>
              <a:rPr lang="en-US" dirty="0"/>
              <a:t>new Bagging GBDT hybrid algorithm produced very promising results since it appears to have improved the overall performance of the GBDT classifier. Despite its’ high quality performance, the bagging GBDT is still characterized by a moderate but acceptable window sensitivity. </a:t>
            </a:r>
            <a:r>
              <a:rPr lang="en-US" dirty="0" smtClean="0"/>
              <a:t>It slightly underperforms in relation to other hybrid algorithms but it required lower computational cost. </a:t>
            </a:r>
            <a:endParaRPr lang="en-US" dirty="0"/>
          </a:p>
        </p:txBody>
      </p:sp>
    </p:spTree>
    <p:extLst>
      <p:ext uri="{BB962C8B-B14F-4D97-AF65-F5344CB8AC3E}">
        <p14:creationId xmlns:p14="http://schemas.microsoft.com/office/powerpoint/2010/main" val="12051082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Algorithms</a:t>
            </a:r>
            <a:endParaRPr lang="en-US" dirty="0"/>
          </a:p>
        </p:txBody>
      </p:sp>
      <p:sp>
        <p:nvSpPr>
          <p:cNvPr id="3" name="Text Placeholder 2"/>
          <p:cNvSpPr>
            <a:spLocks noGrp="1"/>
          </p:cNvSpPr>
          <p:nvPr>
            <p:ph type="body" idx="1"/>
          </p:nvPr>
        </p:nvSpPr>
        <p:spPr/>
        <p:txBody>
          <a:bodyPr/>
          <a:lstStyle/>
          <a:p>
            <a:r>
              <a:rPr lang="en-US" dirty="0" smtClean="0"/>
              <a:t>Comparison methodology</a:t>
            </a:r>
            <a:endParaRPr lang="en-US" dirty="0"/>
          </a:p>
        </p:txBody>
      </p:sp>
    </p:spTree>
    <p:extLst>
      <p:ext uri="{BB962C8B-B14F-4D97-AF65-F5344CB8AC3E}">
        <p14:creationId xmlns:p14="http://schemas.microsoft.com/office/powerpoint/2010/main" val="8347400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031" y="1044039"/>
            <a:ext cx="5190744" cy="3000821"/>
          </a:xfrm>
          <a:prstGeom prst="rect">
            <a:avLst/>
          </a:prstGeom>
        </p:spPr>
        <p:txBody>
          <a:bodyPr wrap="square">
            <a:spAutoFit/>
          </a:bodyPr>
          <a:lstStyle/>
          <a:p>
            <a:pPr>
              <a:lnSpc>
                <a:spcPct val="150000"/>
              </a:lnSpc>
            </a:pPr>
            <a:r>
              <a:rPr lang="en-US" dirty="0" smtClean="0"/>
              <a:t>The </a:t>
            </a:r>
            <a:r>
              <a:rPr lang="en-US" b="1" dirty="0" smtClean="0"/>
              <a:t>comparison methodology </a:t>
            </a:r>
            <a:r>
              <a:rPr lang="en-US" dirty="0" smtClean="0"/>
              <a:t>consists of three different metrics used in the evaluation of the algorithms. Depending on the kind and needs of a research, different weights can be assigned to the following metrics, making one more important than the other. In the context of this research, average F1 score is the most important metric.</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65303848"/>
              </p:ext>
            </p:extLst>
          </p:nvPr>
        </p:nvGraphicFramePr>
        <p:xfrm>
          <a:off x="5863524" y="1275045"/>
          <a:ext cx="5725160" cy="1371600"/>
        </p:xfrm>
        <a:graphic>
          <a:graphicData uri="http://schemas.openxmlformats.org/drawingml/2006/table">
            <a:tbl>
              <a:tblPr firstRow="1" firstCol="1" bandRow="1"/>
              <a:tblGrid>
                <a:gridCol w="1431290"/>
                <a:gridCol w="1431290"/>
                <a:gridCol w="1431290"/>
                <a:gridCol w="1431290"/>
              </a:tblGrid>
              <a:tr h="0">
                <a:tc>
                  <a:txBody>
                    <a:bodyPr/>
                    <a:lstStyle/>
                    <a:p>
                      <a:pPr marL="0" marR="0" algn="ctr">
                        <a:lnSpc>
                          <a:spcPct val="150000"/>
                        </a:lnSpc>
                        <a:spcBef>
                          <a:spcPts val="0"/>
                        </a:spcBef>
                        <a:spcAft>
                          <a:spcPts val="0"/>
                        </a:spcAft>
                      </a:pPr>
                      <a:r>
                        <a:rPr lang="el-GR" sz="1200" dirty="0">
                          <a:effectLst/>
                          <a:latin typeface="Times New Roman" panose="02020603050405020304" pitchFamily="18" charset="0"/>
                          <a:ea typeface="Times New Roman" panose="02020603050405020304" pitchFamily="18" charset="0"/>
                        </a:rPr>
                        <a:t>Average F1 Scores</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l-GR" sz="1200">
                          <a:effectLst/>
                          <a:latin typeface="Times New Roman" panose="02020603050405020304" pitchFamily="18" charset="0"/>
                          <a:ea typeface="Times New Roman" panose="02020603050405020304" pitchFamily="18" charset="0"/>
                        </a:rPr>
                        <a:t>Algorithm 1</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l-GR" sz="1200">
                          <a:effectLst/>
                          <a:latin typeface="Times New Roman" panose="02020603050405020304" pitchFamily="18" charset="0"/>
                          <a:ea typeface="Times New Roman" panose="02020603050405020304" pitchFamily="18" charset="0"/>
                        </a:rPr>
                        <a:t>Algorithm 2</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l-GR" sz="1200" dirty="0">
                          <a:effectLst/>
                          <a:latin typeface="Times New Roman" panose="02020603050405020304" pitchFamily="18" charset="0"/>
                          <a:ea typeface="Times New Roman" panose="02020603050405020304" pitchFamily="18" charset="0"/>
                        </a:rPr>
                        <a:t>Comparison</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0"/>
                        </a:spcAft>
                      </a:pPr>
                      <a:r>
                        <a:rPr lang="el-GR" sz="1200" dirty="0">
                          <a:effectLst/>
                          <a:latin typeface="Times New Roman" panose="02020603050405020304" pitchFamily="18" charset="0"/>
                          <a:ea typeface="Times New Roman" panose="02020603050405020304" pitchFamily="18" charset="0"/>
                        </a:rPr>
                        <a:t>111 – 2.5%</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l-GR" sz="12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l-GR" sz="12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l-GR" sz="12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0"/>
                        </a:spcAft>
                      </a:pPr>
                      <a:r>
                        <a:rPr lang="el-GR" sz="1200">
                          <a:effectLst/>
                          <a:latin typeface="Times New Roman" panose="02020603050405020304" pitchFamily="18" charset="0"/>
                          <a:ea typeface="Times New Roman" panose="02020603050405020304" pitchFamily="18" charset="0"/>
                        </a:rPr>
                        <a:t>717 – 2.5%</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l-GR" sz="12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l-GR" sz="12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l-GR" sz="1200"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0"/>
                        </a:spcAft>
                      </a:pPr>
                      <a:r>
                        <a:rPr lang="el-GR" sz="1200">
                          <a:effectLst/>
                          <a:latin typeface="Times New Roman" panose="02020603050405020304" pitchFamily="18" charset="0"/>
                          <a:ea typeface="Times New Roman" panose="02020603050405020304" pitchFamily="18" charset="0"/>
                        </a:rPr>
                        <a:t>111 – 5%</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l-GR" sz="12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l-GR" sz="12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l-GR" sz="12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0"/>
                        </a:spcAft>
                      </a:pPr>
                      <a:r>
                        <a:rPr lang="el-GR" sz="1200">
                          <a:effectLst/>
                          <a:latin typeface="Times New Roman" panose="02020603050405020304" pitchFamily="18" charset="0"/>
                          <a:ea typeface="Times New Roman" panose="02020603050405020304" pitchFamily="18" charset="0"/>
                        </a:rPr>
                        <a:t>717 – 5%</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l-GR" sz="1200"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l-GR" sz="12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l-GR" sz="1200"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7799937"/>
              </p:ext>
            </p:extLst>
          </p:nvPr>
        </p:nvGraphicFramePr>
        <p:xfrm>
          <a:off x="5859380" y="3306370"/>
          <a:ext cx="5725160" cy="822960"/>
        </p:xfrm>
        <a:graphic>
          <a:graphicData uri="http://schemas.openxmlformats.org/drawingml/2006/table">
            <a:tbl>
              <a:tblPr firstRow="1" firstCol="1" bandRow="1"/>
              <a:tblGrid>
                <a:gridCol w="1429385"/>
                <a:gridCol w="1428750"/>
                <a:gridCol w="1429385"/>
                <a:gridCol w="1437640"/>
              </a:tblGrid>
              <a:tr h="0">
                <a:tc>
                  <a:txBody>
                    <a:bodyPr/>
                    <a:lstStyle/>
                    <a:p>
                      <a:pPr marL="0" marR="0" algn="ctr">
                        <a:lnSpc>
                          <a:spcPct val="150000"/>
                        </a:lnSpc>
                        <a:spcBef>
                          <a:spcPts val="0"/>
                        </a:spcBef>
                        <a:spcAft>
                          <a:spcPts val="0"/>
                        </a:spcAft>
                      </a:pPr>
                      <a:r>
                        <a:rPr lang="el-GR" sz="1200" dirty="0">
                          <a:effectLst/>
                          <a:latin typeface="Times New Roman" panose="02020603050405020304" pitchFamily="18" charset="0"/>
                          <a:ea typeface="Times New Roman" panose="02020603050405020304" pitchFamily="18" charset="0"/>
                        </a:rPr>
                        <a:t>Window Sensitivity</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l-GR" sz="1200">
                          <a:effectLst/>
                          <a:latin typeface="Times New Roman" panose="02020603050405020304" pitchFamily="18" charset="0"/>
                          <a:ea typeface="Times New Roman" panose="02020603050405020304" pitchFamily="18" charset="0"/>
                        </a:rPr>
                        <a:t>Algorithm 1</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l-GR" sz="1200" dirty="0">
                          <a:effectLst/>
                          <a:latin typeface="Times New Roman" panose="02020603050405020304" pitchFamily="18" charset="0"/>
                          <a:ea typeface="Times New Roman" panose="02020603050405020304" pitchFamily="18" charset="0"/>
                        </a:rPr>
                        <a:t>Algorithm 2</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l-GR" sz="1200" dirty="0">
                          <a:effectLst/>
                          <a:latin typeface="Times New Roman" panose="02020603050405020304" pitchFamily="18" charset="0"/>
                          <a:ea typeface="Times New Roman" panose="02020603050405020304" pitchFamily="18" charset="0"/>
                        </a:rPr>
                        <a:t>Comparison</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0"/>
                        </a:spcAft>
                      </a:pPr>
                      <a:r>
                        <a:rPr lang="el-GR" sz="1200">
                          <a:effectLst/>
                          <a:latin typeface="Times New Roman" panose="02020603050405020304" pitchFamily="18" charset="0"/>
                          <a:ea typeface="Times New Roman" panose="02020603050405020304" pitchFamily="18" charset="0"/>
                        </a:rPr>
                        <a:t>Strict Labeling</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l-GR" sz="12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l-GR" sz="12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l-GR" sz="12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0"/>
                        </a:spcAft>
                      </a:pPr>
                      <a:r>
                        <a:rPr lang="el-GR" sz="1200">
                          <a:effectLst/>
                          <a:latin typeface="Times New Roman" panose="02020603050405020304" pitchFamily="18" charset="0"/>
                          <a:ea typeface="Times New Roman" panose="02020603050405020304" pitchFamily="18" charset="0"/>
                        </a:rPr>
                        <a:t>Soft Labeling</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l-GR" sz="12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l-GR" sz="12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l-GR" sz="1200"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86508468"/>
              </p:ext>
            </p:extLst>
          </p:nvPr>
        </p:nvGraphicFramePr>
        <p:xfrm>
          <a:off x="5847321" y="4714860"/>
          <a:ext cx="5725160" cy="1371600"/>
        </p:xfrm>
        <a:graphic>
          <a:graphicData uri="http://schemas.openxmlformats.org/drawingml/2006/table">
            <a:tbl>
              <a:tblPr firstRow="1" firstCol="1" bandRow="1"/>
              <a:tblGrid>
                <a:gridCol w="2168525"/>
                <a:gridCol w="1085850"/>
                <a:gridCol w="1085850"/>
                <a:gridCol w="1384935"/>
              </a:tblGrid>
              <a:tr h="0">
                <a:tc>
                  <a:txBody>
                    <a:bodyPr/>
                    <a:lstStyle/>
                    <a:p>
                      <a:pPr marL="0" marR="0" algn="ctr">
                        <a:lnSpc>
                          <a:spcPct val="150000"/>
                        </a:lnSpc>
                        <a:spcBef>
                          <a:spcPts val="0"/>
                        </a:spcBef>
                        <a:spcAft>
                          <a:spcPts val="0"/>
                        </a:spcAft>
                      </a:pPr>
                      <a:r>
                        <a:rPr lang="el-GR" sz="1200" dirty="0">
                          <a:effectLst/>
                          <a:latin typeface="Times New Roman" panose="02020603050405020304" pitchFamily="18" charset="0"/>
                          <a:ea typeface="Times New Roman" panose="02020603050405020304" pitchFamily="18" charset="0"/>
                        </a:rPr>
                        <a:t>AUC</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l-GR" sz="1200">
                          <a:effectLst/>
                          <a:latin typeface="Times New Roman" panose="02020603050405020304" pitchFamily="18" charset="0"/>
                          <a:ea typeface="Times New Roman" panose="02020603050405020304" pitchFamily="18" charset="0"/>
                        </a:rPr>
                        <a:t>Algorithm 1</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l-GR" sz="1200">
                          <a:effectLst/>
                          <a:latin typeface="Times New Roman" panose="02020603050405020304" pitchFamily="18" charset="0"/>
                          <a:ea typeface="Times New Roman" panose="02020603050405020304" pitchFamily="18" charset="0"/>
                        </a:rPr>
                        <a:t>Algorithm 2</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l-GR" sz="1200" dirty="0">
                          <a:effectLst/>
                          <a:latin typeface="Times New Roman" panose="02020603050405020304" pitchFamily="18" charset="0"/>
                          <a:ea typeface="Times New Roman" panose="02020603050405020304" pitchFamily="18" charset="0"/>
                        </a:rPr>
                        <a:t>Comparison</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0"/>
                        </a:spcAft>
                      </a:pPr>
                      <a:r>
                        <a:rPr lang="el-GR" sz="1200">
                          <a:effectLst/>
                          <a:latin typeface="Times New Roman" panose="02020603050405020304" pitchFamily="18" charset="0"/>
                          <a:ea typeface="Times New Roman" panose="02020603050405020304" pitchFamily="18" charset="0"/>
                        </a:rPr>
                        <a:t>All Features Old - AUC</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l-GR" sz="12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l-GR" sz="1200"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l-GR" sz="12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0"/>
                        </a:spcAft>
                      </a:pPr>
                      <a:r>
                        <a:rPr lang="el-GR" sz="1200">
                          <a:effectLst/>
                          <a:latin typeface="Times New Roman" panose="02020603050405020304" pitchFamily="18" charset="0"/>
                          <a:ea typeface="Times New Roman" panose="02020603050405020304" pitchFamily="18" charset="0"/>
                        </a:rPr>
                        <a:t>All Features Recent - AUC</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l-GR" sz="12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l-GR" sz="12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l-GR" sz="12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0"/>
                        </a:spcAft>
                      </a:pPr>
                      <a:r>
                        <a:rPr lang="el-GR" sz="1200">
                          <a:effectLst/>
                          <a:latin typeface="Times New Roman" panose="02020603050405020304" pitchFamily="18" charset="0"/>
                          <a:ea typeface="Times New Roman" panose="02020603050405020304" pitchFamily="18" charset="0"/>
                        </a:rPr>
                        <a:t>Baseline Features Old - AUC</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l-GR" sz="12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l-GR" sz="12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l-GR" sz="12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0"/>
                        </a:spcAft>
                      </a:pPr>
                      <a:r>
                        <a:rPr lang="el-GR" sz="1200">
                          <a:effectLst/>
                          <a:latin typeface="Times New Roman" panose="02020603050405020304" pitchFamily="18" charset="0"/>
                          <a:ea typeface="Times New Roman" panose="02020603050405020304" pitchFamily="18" charset="0"/>
                        </a:rPr>
                        <a:t>Baseline Features Recent - AUC</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l-GR" sz="12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l-GR" sz="12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l-GR" sz="1200"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2" name="Rectangle 11"/>
          <p:cNvSpPr/>
          <p:nvPr/>
        </p:nvSpPr>
        <p:spPr>
          <a:xfrm>
            <a:off x="286031" y="4421712"/>
            <a:ext cx="4827871" cy="1711366"/>
          </a:xfrm>
          <a:prstGeom prst="rect">
            <a:avLst/>
          </a:prstGeom>
        </p:spPr>
        <p:txBody>
          <a:bodyPr wrap="square">
            <a:spAutoFit/>
          </a:bodyPr>
          <a:lstStyle/>
          <a:p>
            <a:pPr>
              <a:lnSpc>
                <a:spcPct val="150000"/>
              </a:lnSpc>
            </a:pPr>
            <a:r>
              <a:rPr lang="en-US" dirty="0" smtClean="0"/>
              <a:t>The following tables depict how the algorithms chosen were compared. </a:t>
            </a:r>
            <a:r>
              <a:rPr lang="en-US" b="1" dirty="0" smtClean="0"/>
              <a:t>The “Comparison” column </a:t>
            </a:r>
            <a:r>
              <a:rPr lang="en-US" dirty="0" smtClean="0"/>
              <a:t>contains the name of the best performing algorithm.</a:t>
            </a:r>
            <a:endParaRPr lang="en-US" dirty="0"/>
          </a:p>
        </p:txBody>
      </p:sp>
    </p:spTree>
    <p:extLst>
      <p:ext uri="{BB962C8B-B14F-4D97-AF65-F5344CB8AC3E}">
        <p14:creationId xmlns:p14="http://schemas.microsoft.com/office/powerpoint/2010/main" val="18818809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Stand-alone Algorithms Comparison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537273933"/>
              </p:ext>
            </p:extLst>
          </p:nvPr>
        </p:nvGraphicFramePr>
        <p:xfrm>
          <a:off x="6173395" y="3237969"/>
          <a:ext cx="5702935" cy="1499555"/>
        </p:xfrm>
        <a:graphic>
          <a:graphicData uri="http://schemas.openxmlformats.org/drawingml/2006/table">
            <a:tbl>
              <a:tblPr firstRow="1" firstCol="1" bandRow="1">
                <a:tableStyleId>{5940675A-B579-460E-94D1-54222C63F5DA}</a:tableStyleId>
              </a:tblPr>
              <a:tblGrid>
                <a:gridCol w="911225"/>
                <a:gridCol w="891540"/>
                <a:gridCol w="1005840"/>
                <a:gridCol w="1005840"/>
                <a:gridCol w="1005840"/>
                <a:gridCol w="882650"/>
              </a:tblGrid>
              <a:tr h="0">
                <a:tc>
                  <a:txBody>
                    <a:bodyPr/>
                    <a:lstStyle/>
                    <a:p>
                      <a:pPr marL="0" marR="0" algn="ctr">
                        <a:lnSpc>
                          <a:spcPct val="150000"/>
                        </a:lnSpc>
                        <a:spcBef>
                          <a:spcPts val="0"/>
                        </a:spcBef>
                        <a:spcAft>
                          <a:spcPts val="0"/>
                        </a:spcAft>
                      </a:pPr>
                      <a:r>
                        <a:rPr lang="en-US" sz="1200" dirty="0">
                          <a:effectLst/>
                        </a:rPr>
                        <a:t>Average F1 Scores</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LR</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KNN</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SVM</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DT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Comparison</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a:effectLst/>
                        </a:rPr>
                        <a:t>111 – 2.5%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0.6136</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0.6607</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0.5721</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0.7319</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DT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a:effectLst/>
                        </a:rPr>
                        <a:t>717 – 2.5%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0.6875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0.7132</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0.6028</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0.7922</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DT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a:effectLst/>
                        </a:rPr>
                        <a:t>111 – 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0.6243</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0.6769</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0.5868</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0.737</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DT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a:effectLst/>
                        </a:rPr>
                        <a:t>717 – 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0.6906</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0.7218</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0.6176</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0.7904</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DT</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560057116"/>
              </p:ext>
            </p:extLst>
          </p:nvPr>
        </p:nvGraphicFramePr>
        <p:xfrm>
          <a:off x="6183333" y="5092610"/>
          <a:ext cx="5644515" cy="1068007"/>
        </p:xfrm>
        <a:graphic>
          <a:graphicData uri="http://schemas.openxmlformats.org/drawingml/2006/table">
            <a:tbl>
              <a:tblPr firstRow="1" firstCol="1" bandRow="1">
                <a:tableStyleId>{5940675A-B579-460E-94D1-54222C63F5DA}</a:tableStyleId>
              </a:tblPr>
              <a:tblGrid>
                <a:gridCol w="1148715"/>
                <a:gridCol w="914400"/>
                <a:gridCol w="914400"/>
                <a:gridCol w="914400"/>
                <a:gridCol w="810191"/>
                <a:gridCol w="942409"/>
              </a:tblGrid>
              <a:tr h="0">
                <a:tc>
                  <a:txBody>
                    <a:bodyPr/>
                    <a:lstStyle/>
                    <a:p>
                      <a:pPr marL="0" marR="0" algn="ctr">
                        <a:lnSpc>
                          <a:spcPct val="150000"/>
                        </a:lnSpc>
                        <a:spcBef>
                          <a:spcPts val="0"/>
                        </a:spcBef>
                        <a:spcAft>
                          <a:spcPts val="0"/>
                        </a:spcAft>
                      </a:pPr>
                      <a:r>
                        <a:rPr lang="en-US" sz="1200" dirty="0">
                          <a:effectLst/>
                        </a:rPr>
                        <a:t>Window Sensitivity</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LR</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KNN</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SVM</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DT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Comparison</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a:effectLst/>
                        </a:rPr>
                        <a:t>Strict Labeling</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12%</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8%</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5.4%</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8.2%</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SVM</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a:effectLst/>
                        </a:rPr>
                        <a:t>Soft Labeling</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11%</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6.5%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5.2%</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7.2%</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SVM</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45551886"/>
              </p:ext>
            </p:extLst>
          </p:nvPr>
        </p:nvGraphicFramePr>
        <p:xfrm>
          <a:off x="6183015" y="1401693"/>
          <a:ext cx="5674360" cy="1499555"/>
        </p:xfrm>
        <a:graphic>
          <a:graphicData uri="http://schemas.openxmlformats.org/drawingml/2006/table">
            <a:tbl>
              <a:tblPr firstRow="1" firstCol="1" bandRow="1">
                <a:tableStyleId>{5940675A-B579-460E-94D1-54222C63F5DA}</a:tableStyleId>
              </a:tblPr>
              <a:tblGrid>
                <a:gridCol w="1928495"/>
                <a:gridCol w="731520"/>
                <a:gridCol w="731520"/>
                <a:gridCol w="731520"/>
                <a:gridCol w="668821"/>
                <a:gridCol w="882484"/>
              </a:tblGrid>
              <a:tr h="0">
                <a:tc>
                  <a:txBody>
                    <a:bodyPr/>
                    <a:lstStyle/>
                    <a:p>
                      <a:pPr marL="0" marR="0" algn="ctr">
                        <a:lnSpc>
                          <a:spcPct val="150000"/>
                        </a:lnSpc>
                        <a:spcBef>
                          <a:spcPts val="0"/>
                        </a:spcBef>
                        <a:spcAft>
                          <a:spcPts val="0"/>
                        </a:spcAft>
                      </a:pPr>
                      <a:r>
                        <a:rPr lang="en-US" sz="1200" dirty="0">
                          <a:effectLst/>
                        </a:rPr>
                        <a:t>AUC</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LR</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KNN</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SVM</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DT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Comparison</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dirty="0">
                          <a:effectLst/>
                        </a:rPr>
                        <a:t>All Features Old - AUC</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0.95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0.70</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0.65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0.92</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LR</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dirty="0">
                          <a:effectLst/>
                        </a:rPr>
                        <a:t>All Features Recent - AUC</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0.71</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0.51</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0.44</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0.68</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LR</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a:effectLst/>
                        </a:rPr>
                        <a:t>Baseline Features Old - AUC</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0.97</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0.94</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0.67</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0.91</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LR</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dirty="0">
                          <a:effectLst/>
                        </a:rPr>
                        <a:t>Baseline Features Recent - AUC</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0.78</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0.74</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0.44</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0.66</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LR</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sp>
        <p:nvSpPr>
          <p:cNvPr id="7" name="TextBox 6"/>
          <p:cNvSpPr txBox="1"/>
          <p:nvPr/>
        </p:nvSpPr>
        <p:spPr>
          <a:xfrm>
            <a:off x="288236" y="1325563"/>
            <a:ext cx="5602426" cy="5355312"/>
          </a:xfrm>
          <a:prstGeom prst="rect">
            <a:avLst/>
          </a:prstGeom>
          <a:noFill/>
        </p:spPr>
        <p:txBody>
          <a:bodyPr wrap="square" rtlCol="0">
            <a:spAutoFit/>
          </a:bodyPr>
          <a:lstStyle/>
          <a:p>
            <a:r>
              <a:rPr lang="en-US" b="1" dirty="0" smtClean="0"/>
              <a:t>Decision </a:t>
            </a:r>
            <a:r>
              <a:rPr lang="en-US" b="1" dirty="0"/>
              <a:t>Tree </a:t>
            </a:r>
            <a:r>
              <a:rPr lang="en-US" dirty="0" smtClean="0"/>
              <a:t>produced </a:t>
            </a:r>
            <a:r>
              <a:rPr lang="en-US" dirty="0"/>
              <a:t>much higher average F1 scores from the algorithms in comparison, proving that it is the most accurate algorithm when it comes to binary classifications.</a:t>
            </a:r>
          </a:p>
          <a:p>
            <a:endParaRPr lang="en-US" dirty="0"/>
          </a:p>
          <a:p>
            <a:r>
              <a:rPr lang="en-US" b="1" dirty="0" smtClean="0"/>
              <a:t>SVM </a:t>
            </a:r>
            <a:r>
              <a:rPr lang="en-US" dirty="0" smtClean="0"/>
              <a:t>has </a:t>
            </a:r>
            <a:r>
              <a:rPr lang="en-US" dirty="0"/>
              <a:t>the lowest window sensitivity compared to the rest of the algorithms, whereas Logistic Regression has the highest. SVM low window sensitivity is a product of its consistency as an algorithm, whereas Logistic Regression high window sensitivity is an outcome of its’ probabilistic nature.</a:t>
            </a:r>
          </a:p>
          <a:p>
            <a:endParaRPr lang="en-US" dirty="0"/>
          </a:p>
          <a:p>
            <a:r>
              <a:rPr lang="en-US" b="1" dirty="0"/>
              <a:t>Logistic Regression </a:t>
            </a:r>
            <a:r>
              <a:rPr lang="en-US" dirty="0"/>
              <a:t>produced the highest AUC values, showing that it performs well when it comes to precision-recall. What this means is that Logistic Regression appears to be a good standalone algorithm for binary classification but its’ poor performance on F1 Scores proves that AUC values could be misleading. </a:t>
            </a:r>
          </a:p>
          <a:p>
            <a:endParaRPr lang="en-US" dirty="0"/>
          </a:p>
        </p:txBody>
      </p:sp>
    </p:spTree>
    <p:extLst>
      <p:ext uri="{BB962C8B-B14F-4D97-AF65-F5344CB8AC3E}">
        <p14:creationId xmlns:p14="http://schemas.microsoft.com/office/powerpoint/2010/main" val="41126637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650" y="0"/>
            <a:ext cx="10395284" cy="1325563"/>
          </a:xfrm>
        </p:spPr>
        <p:txBody>
          <a:bodyPr/>
          <a:lstStyle/>
          <a:p>
            <a:pPr algn="ctr"/>
            <a:r>
              <a:rPr lang="en-US" dirty="0"/>
              <a:t>Extra Trees VS Random Forest VS </a:t>
            </a:r>
            <a:r>
              <a:rPr lang="en-US" dirty="0" smtClean="0"/>
              <a:t>BDT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9792277"/>
              </p:ext>
            </p:extLst>
          </p:nvPr>
        </p:nvGraphicFramePr>
        <p:xfrm>
          <a:off x="6054292" y="3517035"/>
          <a:ext cx="5777230" cy="1371600"/>
        </p:xfrm>
        <a:graphic>
          <a:graphicData uri="http://schemas.openxmlformats.org/drawingml/2006/table">
            <a:tbl>
              <a:tblPr firstRow="1" firstCol="1" bandRow="1">
                <a:tableStyleId>{5940675A-B579-460E-94D1-54222C63F5DA}</a:tableStyleId>
              </a:tblPr>
              <a:tblGrid>
                <a:gridCol w="1939925"/>
                <a:gridCol w="1005840"/>
                <a:gridCol w="1005840"/>
                <a:gridCol w="871827"/>
                <a:gridCol w="953798"/>
              </a:tblGrid>
              <a:tr h="0">
                <a:tc>
                  <a:txBody>
                    <a:bodyPr/>
                    <a:lstStyle/>
                    <a:p>
                      <a:pPr marL="0" marR="0" algn="ctr">
                        <a:lnSpc>
                          <a:spcPct val="150000"/>
                        </a:lnSpc>
                        <a:spcBef>
                          <a:spcPts val="0"/>
                        </a:spcBef>
                        <a:spcAft>
                          <a:spcPts val="0"/>
                        </a:spcAft>
                      </a:pPr>
                      <a:r>
                        <a:rPr lang="en-US" sz="1200" dirty="0">
                          <a:effectLst/>
                        </a:rPr>
                        <a:t>Average F1 Scores</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ET</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RF</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BDT</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Comparison</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a:effectLst/>
                        </a:rPr>
                        <a:t>111 – 2.5%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0.7581</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0.7639</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0.7645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BDT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a:effectLst/>
                        </a:rPr>
                        <a:t>717 – 2.5%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0.8345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0.8364</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0.8347</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RF</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a:effectLst/>
                        </a:rPr>
                        <a:t>111 – 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0.7626</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0.7679</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0.7697</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BDT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a:effectLst/>
                        </a:rPr>
                        <a:t>717 – 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0.8323</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0.8335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0.8340</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BDT</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24673510"/>
              </p:ext>
            </p:extLst>
          </p:nvPr>
        </p:nvGraphicFramePr>
        <p:xfrm>
          <a:off x="6054292" y="5217665"/>
          <a:ext cx="5795645" cy="1032026"/>
        </p:xfrm>
        <a:graphic>
          <a:graphicData uri="http://schemas.openxmlformats.org/drawingml/2006/table">
            <a:tbl>
              <a:tblPr firstRow="1" firstCol="1" bandRow="1">
                <a:tableStyleId>{5940675A-B579-460E-94D1-54222C63F5DA}</a:tableStyleId>
              </a:tblPr>
              <a:tblGrid>
                <a:gridCol w="1939925"/>
                <a:gridCol w="1005840"/>
                <a:gridCol w="1005840"/>
                <a:gridCol w="910853"/>
                <a:gridCol w="933187"/>
              </a:tblGrid>
              <a:tr h="483386">
                <a:tc>
                  <a:txBody>
                    <a:bodyPr/>
                    <a:lstStyle/>
                    <a:p>
                      <a:pPr marL="0" marR="0" algn="ctr">
                        <a:lnSpc>
                          <a:spcPct val="150000"/>
                        </a:lnSpc>
                        <a:spcBef>
                          <a:spcPts val="0"/>
                        </a:spcBef>
                        <a:spcAft>
                          <a:spcPts val="0"/>
                        </a:spcAft>
                      </a:pPr>
                      <a:r>
                        <a:rPr lang="el-GR" sz="1200" dirty="0">
                          <a:effectLst/>
                        </a:rPr>
                        <a:t>Window Sensitivity</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l-GR" sz="1200" dirty="0">
                          <a:effectLst/>
                        </a:rPr>
                        <a:t>ET</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l-GR" sz="1200" dirty="0">
                          <a:effectLst/>
                        </a:rPr>
                        <a:t>RF</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l-GR" sz="1200">
                          <a:effectLst/>
                        </a:rPr>
                        <a:t>BDT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l-GR" sz="1200" dirty="0">
                          <a:effectLst/>
                        </a:rPr>
                        <a:t>Comparison</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l-GR" sz="1200">
                          <a:effectLst/>
                        </a:rPr>
                        <a:t>Strict Labeling</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l-GR" sz="1200">
                          <a:effectLst/>
                        </a:rPr>
                        <a:t>10.1%</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l-GR" sz="1200">
                          <a:effectLst/>
                        </a:rPr>
                        <a:t>9.5%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l-GR" sz="1200">
                          <a:effectLst/>
                        </a:rPr>
                        <a:t>9.2%</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l-GR" sz="1200">
                          <a:effectLst/>
                        </a:rPr>
                        <a:t>BDT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l-GR" sz="1200">
                          <a:effectLst/>
                        </a:rPr>
                        <a:t>Soft Labeling</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l-GR" sz="1200">
                          <a:effectLst/>
                        </a:rPr>
                        <a:t>9.1%</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l-GR" sz="1200">
                          <a:effectLst/>
                        </a:rPr>
                        <a:t>8.5%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l-GR" sz="1200">
                          <a:effectLst/>
                        </a:rPr>
                        <a:t>8.4%</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l-GR" sz="1200" dirty="0">
                          <a:effectLst/>
                        </a:rPr>
                        <a:t>BDT</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06992990"/>
              </p:ext>
            </p:extLst>
          </p:nvPr>
        </p:nvGraphicFramePr>
        <p:xfrm>
          <a:off x="6054292" y="1457953"/>
          <a:ext cx="5765800" cy="1616647"/>
        </p:xfrm>
        <a:graphic>
          <a:graphicData uri="http://schemas.openxmlformats.org/drawingml/2006/table">
            <a:tbl>
              <a:tblPr firstRow="1" firstCol="1" bandRow="1">
                <a:tableStyleId>{5940675A-B579-460E-94D1-54222C63F5DA}</a:tableStyleId>
              </a:tblPr>
              <a:tblGrid>
                <a:gridCol w="1928495"/>
                <a:gridCol w="1005840"/>
                <a:gridCol w="1005840"/>
                <a:gridCol w="887481"/>
                <a:gridCol w="938144"/>
              </a:tblGrid>
              <a:tr h="0">
                <a:tc>
                  <a:txBody>
                    <a:bodyPr/>
                    <a:lstStyle/>
                    <a:p>
                      <a:pPr marL="0" marR="0" algn="ctr">
                        <a:lnSpc>
                          <a:spcPct val="150000"/>
                        </a:lnSpc>
                        <a:spcBef>
                          <a:spcPts val="0"/>
                        </a:spcBef>
                        <a:spcAft>
                          <a:spcPts val="0"/>
                        </a:spcAft>
                      </a:pPr>
                      <a:r>
                        <a:rPr lang="en-US" sz="1200" dirty="0">
                          <a:effectLst/>
                        </a:rPr>
                        <a:t>AUC</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ET</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RF</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BDT</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Comparison</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a:effectLst/>
                        </a:rPr>
                        <a:t>All Features Old - AUC</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0.98</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0.98</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0.98</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a:effectLst/>
                        </a:rPr>
                        <a:t>All Features Recent - AUC</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0.83</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0.86</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0.83</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RF</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a:effectLst/>
                        </a:rPr>
                        <a:t>Baseline Features Old - AUC</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0.95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0.94</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0.96</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BDT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a:effectLst/>
                        </a:rPr>
                        <a:t>Baseline Features Recent - AUC</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0.72</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0.75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0.75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RF/BDT</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sp>
        <p:nvSpPr>
          <p:cNvPr id="7" name="Rectangle 1"/>
          <p:cNvSpPr>
            <a:spLocks noChangeArrowheads="1"/>
          </p:cNvSpPr>
          <p:nvPr/>
        </p:nvSpPr>
        <p:spPr bwMode="auto">
          <a:xfrm>
            <a:off x="4763605" y="119297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775252" y="1319283"/>
            <a:ext cx="4999383" cy="5450851"/>
          </a:xfrm>
          <a:prstGeom prst="rect">
            <a:avLst/>
          </a:prstGeom>
          <a:noFill/>
        </p:spPr>
        <p:txBody>
          <a:bodyPr wrap="square" rtlCol="0">
            <a:spAutoFit/>
          </a:bodyPr>
          <a:lstStyle/>
          <a:p>
            <a:pPr marL="285750" indent="-285750">
              <a:lnSpc>
                <a:spcPct val="150000"/>
              </a:lnSpc>
              <a:buFont typeface="Courier New" panose="02070309020205020404" pitchFamily="49" charset="0"/>
              <a:buChar char="o"/>
            </a:pPr>
            <a:r>
              <a:rPr lang="en-US" dirty="0" smtClean="0"/>
              <a:t>BDT and RF perform slightly better than ET in AUC and F1 scores </a:t>
            </a:r>
          </a:p>
          <a:p>
            <a:pPr marL="285750" indent="-285750">
              <a:lnSpc>
                <a:spcPct val="150000"/>
              </a:lnSpc>
              <a:buFont typeface="Courier New" panose="02070309020205020404" pitchFamily="49" charset="0"/>
              <a:buChar char="o"/>
            </a:pPr>
            <a:r>
              <a:rPr lang="en-US" dirty="0" smtClean="0"/>
              <a:t>ET has the highest window sensitivity (more randomness) </a:t>
            </a:r>
          </a:p>
          <a:p>
            <a:pPr marL="285750" indent="-285750">
              <a:lnSpc>
                <a:spcPct val="150000"/>
              </a:lnSpc>
              <a:buFont typeface="Courier New" panose="02070309020205020404" pitchFamily="49" charset="0"/>
              <a:buChar char="o"/>
            </a:pPr>
            <a:r>
              <a:rPr lang="en-US" dirty="0" smtClean="0"/>
              <a:t>BDT has the lowest window sensitivity</a:t>
            </a:r>
            <a:r>
              <a:rPr lang="en-US" dirty="0"/>
              <a:t> </a:t>
            </a:r>
            <a:r>
              <a:rPr lang="en-US" dirty="0" smtClean="0"/>
              <a:t>(less randomness)</a:t>
            </a:r>
            <a:endParaRPr lang="en-US" dirty="0"/>
          </a:p>
          <a:p>
            <a:pPr>
              <a:lnSpc>
                <a:spcPct val="150000"/>
              </a:lnSpc>
            </a:pPr>
            <a:endParaRPr lang="en-US" dirty="0" smtClean="0"/>
          </a:p>
          <a:p>
            <a:pPr>
              <a:lnSpc>
                <a:spcPct val="150000"/>
              </a:lnSpc>
            </a:pPr>
            <a:r>
              <a:rPr lang="en-US" dirty="0" smtClean="0"/>
              <a:t>The </a:t>
            </a:r>
            <a:r>
              <a:rPr lang="en-US" b="1" dirty="0"/>
              <a:t>Bagging Decision Tree algorithm </a:t>
            </a:r>
            <a:r>
              <a:rPr lang="en-US" dirty="0"/>
              <a:t>has the best overall performance out of the three, so it was chosen for further comparison with different hybrid algorithms implemented using various methodologies.</a:t>
            </a:r>
          </a:p>
          <a:p>
            <a:pPr>
              <a:lnSpc>
                <a:spcPct val="150000"/>
              </a:lnSpc>
            </a:pPr>
            <a:endParaRPr lang="en-US" dirty="0"/>
          </a:p>
        </p:txBody>
      </p:sp>
    </p:spTree>
    <p:extLst>
      <p:ext uri="{BB962C8B-B14F-4D97-AF65-F5344CB8AC3E}">
        <p14:creationId xmlns:p14="http://schemas.microsoft.com/office/powerpoint/2010/main" val="38807581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a:t>BDT VS GBDT VS ABDT </a:t>
            </a:r>
          </a:p>
        </p:txBody>
      </p:sp>
      <p:graphicFrame>
        <p:nvGraphicFramePr>
          <p:cNvPr id="3" name="Table 2"/>
          <p:cNvGraphicFramePr>
            <a:graphicFrameLocks noGrp="1"/>
          </p:cNvGraphicFramePr>
          <p:nvPr>
            <p:extLst>
              <p:ext uri="{D42A27DB-BD31-4B8C-83A1-F6EECF244321}">
                <p14:modId xmlns:p14="http://schemas.microsoft.com/office/powerpoint/2010/main" val="3926220655"/>
              </p:ext>
            </p:extLst>
          </p:nvPr>
        </p:nvGraphicFramePr>
        <p:xfrm>
          <a:off x="5866848" y="3406934"/>
          <a:ext cx="5777230" cy="1225235"/>
        </p:xfrm>
        <a:graphic>
          <a:graphicData uri="http://schemas.openxmlformats.org/drawingml/2006/table">
            <a:tbl>
              <a:tblPr firstRow="1" firstCol="1" bandRow="1">
                <a:tableStyleId>{5940675A-B579-460E-94D1-54222C63F5DA}</a:tableStyleId>
              </a:tblPr>
              <a:tblGrid>
                <a:gridCol w="1939925"/>
                <a:gridCol w="1005840"/>
                <a:gridCol w="1005840"/>
                <a:gridCol w="905869"/>
                <a:gridCol w="919756"/>
              </a:tblGrid>
              <a:tr h="0">
                <a:tc>
                  <a:txBody>
                    <a:bodyPr/>
                    <a:lstStyle/>
                    <a:p>
                      <a:pPr marL="0" marR="0" algn="ctr">
                        <a:lnSpc>
                          <a:spcPct val="150000"/>
                        </a:lnSpc>
                        <a:spcBef>
                          <a:spcPts val="0"/>
                        </a:spcBef>
                        <a:spcAft>
                          <a:spcPts val="0"/>
                        </a:spcAft>
                      </a:pPr>
                      <a:r>
                        <a:rPr lang="en-US" sz="1200" dirty="0">
                          <a:effectLst/>
                        </a:rPr>
                        <a:t>Average F1 Scores</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BDT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GBDT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ABDT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Comparison</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dirty="0">
                          <a:effectLst/>
                        </a:rPr>
                        <a:t>111 – 2.5%</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0.7645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0.7736</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0.7714</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GBDT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a:effectLst/>
                        </a:rPr>
                        <a:t>717 – 2.5%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0.8347</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0.8361</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0.8276</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GBDT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a:effectLst/>
                        </a:rPr>
                        <a:t>111 – 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0.7697</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0.7802</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0.7781</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GBDT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a:effectLst/>
                        </a:rPr>
                        <a:t>717 – 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0.8340</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0.8359</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0.8281</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GBDT</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92096039"/>
              </p:ext>
            </p:extLst>
          </p:nvPr>
        </p:nvGraphicFramePr>
        <p:xfrm>
          <a:off x="5866848" y="4993219"/>
          <a:ext cx="5795645" cy="735141"/>
        </p:xfrm>
        <a:graphic>
          <a:graphicData uri="http://schemas.openxmlformats.org/drawingml/2006/table">
            <a:tbl>
              <a:tblPr firstRow="1" firstCol="1" bandRow="1">
                <a:tableStyleId>{5940675A-B579-460E-94D1-54222C63F5DA}</a:tableStyleId>
              </a:tblPr>
              <a:tblGrid>
                <a:gridCol w="1939925"/>
                <a:gridCol w="1005840"/>
                <a:gridCol w="1005840"/>
                <a:gridCol w="856173"/>
                <a:gridCol w="987867"/>
              </a:tblGrid>
              <a:tr h="0">
                <a:tc>
                  <a:txBody>
                    <a:bodyPr/>
                    <a:lstStyle/>
                    <a:p>
                      <a:pPr marL="0" marR="0" algn="ctr">
                        <a:lnSpc>
                          <a:spcPct val="150000"/>
                        </a:lnSpc>
                        <a:spcBef>
                          <a:spcPts val="0"/>
                        </a:spcBef>
                        <a:spcAft>
                          <a:spcPts val="0"/>
                        </a:spcAft>
                      </a:pPr>
                      <a:r>
                        <a:rPr lang="en-US" sz="1200" dirty="0">
                          <a:effectLst/>
                        </a:rPr>
                        <a:t>Window Sensitivity</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BDT</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GBDT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ABDT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Comparison</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a:effectLst/>
                        </a:rPr>
                        <a:t>Strict Labeling</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9.2%</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8.1%</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7.3%</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ABDT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a:effectLst/>
                        </a:rPr>
                        <a:t>Soft Labeling</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8.4%</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7.1%</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6.4%</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ABDT</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99235943"/>
              </p:ext>
            </p:extLst>
          </p:nvPr>
        </p:nvGraphicFramePr>
        <p:xfrm>
          <a:off x="5866848" y="1554639"/>
          <a:ext cx="5765800" cy="1499555"/>
        </p:xfrm>
        <a:graphic>
          <a:graphicData uri="http://schemas.openxmlformats.org/drawingml/2006/table">
            <a:tbl>
              <a:tblPr firstRow="1" firstCol="1" bandRow="1">
                <a:tableStyleId>{5940675A-B579-460E-94D1-54222C63F5DA}</a:tableStyleId>
              </a:tblPr>
              <a:tblGrid>
                <a:gridCol w="1928495"/>
                <a:gridCol w="1005840"/>
                <a:gridCol w="1005840"/>
                <a:gridCol w="907360"/>
                <a:gridCol w="918265"/>
              </a:tblGrid>
              <a:tr h="0">
                <a:tc>
                  <a:txBody>
                    <a:bodyPr/>
                    <a:lstStyle/>
                    <a:p>
                      <a:pPr marL="0" marR="0" algn="ctr">
                        <a:lnSpc>
                          <a:spcPct val="150000"/>
                        </a:lnSpc>
                        <a:spcBef>
                          <a:spcPts val="0"/>
                        </a:spcBef>
                        <a:spcAft>
                          <a:spcPts val="0"/>
                        </a:spcAft>
                      </a:pPr>
                      <a:r>
                        <a:rPr lang="en-US" sz="1200" dirty="0">
                          <a:effectLst/>
                        </a:rPr>
                        <a:t>AUC</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BDT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GBDT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ABDT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Comparison</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a:effectLst/>
                        </a:rPr>
                        <a:t>All Features Old - AUC</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0.98</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0.98</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0.98</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a:effectLst/>
                        </a:rPr>
                        <a:t>All Features Recent - AUC</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0.83</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0.84</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0.82</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GBDT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a:effectLst/>
                        </a:rPr>
                        <a:t>Baseline Features Old - AUC</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0.96</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0.96</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0.97</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ABDT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dirty="0">
                          <a:effectLst/>
                        </a:rPr>
                        <a:t>Baseline Features Recent - AUC</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0.75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0.80</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0.80</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GBDT/ABDT</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sp>
        <p:nvSpPr>
          <p:cNvPr id="6" name="Rectangle 1"/>
          <p:cNvSpPr>
            <a:spLocks noChangeArrowheads="1"/>
          </p:cNvSpPr>
          <p:nvPr/>
        </p:nvSpPr>
        <p:spPr bwMode="auto">
          <a:xfrm>
            <a:off x="5866848" y="132603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526774" y="1325563"/>
            <a:ext cx="5009322" cy="4662815"/>
          </a:xfrm>
          <a:prstGeom prst="rect">
            <a:avLst/>
          </a:prstGeom>
          <a:noFill/>
        </p:spPr>
        <p:txBody>
          <a:bodyPr wrap="square" rtlCol="0">
            <a:spAutoFit/>
          </a:bodyPr>
          <a:lstStyle/>
          <a:p>
            <a:pPr marL="285750" indent="-285750">
              <a:lnSpc>
                <a:spcPct val="150000"/>
              </a:lnSpc>
              <a:buFont typeface="Courier New" panose="02070309020205020404" pitchFamily="49" charset="0"/>
              <a:buChar char="o"/>
            </a:pPr>
            <a:r>
              <a:rPr lang="en-US" dirty="0" smtClean="0"/>
              <a:t>Boosting methodologies produce better results than “random” methodologies</a:t>
            </a:r>
          </a:p>
          <a:p>
            <a:pPr marL="285750" indent="-285750">
              <a:lnSpc>
                <a:spcPct val="150000"/>
              </a:lnSpc>
              <a:buFont typeface="Courier New" panose="02070309020205020404" pitchFamily="49" charset="0"/>
              <a:buChar char="o"/>
            </a:pPr>
            <a:r>
              <a:rPr lang="en-US" dirty="0"/>
              <a:t> </a:t>
            </a:r>
            <a:r>
              <a:rPr lang="en-US" dirty="0" smtClean="0"/>
              <a:t>GBDT and ABDT are much less sensitive to window changes than BDT</a:t>
            </a:r>
          </a:p>
          <a:p>
            <a:pPr marL="285750" indent="-285750">
              <a:lnSpc>
                <a:spcPct val="150000"/>
              </a:lnSpc>
              <a:buFont typeface="Courier New" panose="02070309020205020404" pitchFamily="49" charset="0"/>
              <a:buChar char="o"/>
            </a:pPr>
            <a:r>
              <a:rPr lang="en-US" dirty="0" smtClean="0"/>
              <a:t>GBDT produces slightly higher average F1 scores and AUC values than ABDT.</a:t>
            </a:r>
          </a:p>
          <a:p>
            <a:pPr marL="285750" indent="-285750">
              <a:lnSpc>
                <a:spcPct val="150000"/>
              </a:lnSpc>
              <a:buFont typeface="Courier New" panose="02070309020205020404" pitchFamily="49" charset="0"/>
              <a:buChar char="o"/>
            </a:pPr>
            <a:r>
              <a:rPr lang="en-US" dirty="0" smtClean="0"/>
              <a:t>ABDT is substantially less sensitive to window changes than GBDT.</a:t>
            </a:r>
          </a:p>
          <a:p>
            <a:pPr marL="285750" indent="-285750">
              <a:lnSpc>
                <a:spcPct val="150000"/>
              </a:lnSpc>
              <a:buFont typeface="Courier New" panose="02070309020205020404" pitchFamily="49" charset="0"/>
              <a:buChar char="o"/>
            </a:pPr>
            <a:r>
              <a:rPr lang="en-US" dirty="0"/>
              <a:t>Depending on the nature of the problem either one of </a:t>
            </a:r>
            <a:r>
              <a:rPr lang="en-US" dirty="0" smtClean="0"/>
              <a:t>the two boosting algorithms can </a:t>
            </a:r>
            <a:r>
              <a:rPr lang="en-US" dirty="0"/>
              <a:t>be chosen</a:t>
            </a:r>
            <a:r>
              <a:rPr lang="en-US" dirty="0" smtClean="0"/>
              <a:t>.</a:t>
            </a:r>
          </a:p>
        </p:txBody>
      </p:sp>
    </p:spTree>
    <p:extLst>
      <p:ext uri="{BB962C8B-B14F-4D97-AF65-F5344CB8AC3E}">
        <p14:creationId xmlns:p14="http://schemas.microsoft.com/office/powerpoint/2010/main" val="24190101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a:t>GBDT VS Voting – (GBDT, ABDT)</a:t>
            </a:r>
          </a:p>
        </p:txBody>
      </p:sp>
      <p:graphicFrame>
        <p:nvGraphicFramePr>
          <p:cNvPr id="3" name="Table 2"/>
          <p:cNvGraphicFramePr>
            <a:graphicFrameLocks noGrp="1"/>
          </p:cNvGraphicFramePr>
          <p:nvPr>
            <p:extLst>
              <p:ext uri="{D42A27DB-BD31-4B8C-83A1-F6EECF244321}">
                <p14:modId xmlns:p14="http://schemas.microsoft.com/office/powerpoint/2010/main" val="2535050086"/>
              </p:ext>
            </p:extLst>
          </p:nvPr>
        </p:nvGraphicFramePr>
        <p:xfrm>
          <a:off x="6096000" y="3536142"/>
          <a:ext cx="5685790" cy="1225235"/>
        </p:xfrm>
        <a:graphic>
          <a:graphicData uri="http://schemas.openxmlformats.org/drawingml/2006/table">
            <a:tbl>
              <a:tblPr firstRow="1" firstCol="1" bandRow="1">
                <a:tableStyleId>{5940675A-B579-460E-94D1-54222C63F5DA}</a:tableStyleId>
              </a:tblPr>
              <a:tblGrid>
                <a:gridCol w="1939925"/>
                <a:gridCol w="1167710"/>
                <a:gridCol w="1600200"/>
                <a:gridCol w="977955"/>
              </a:tblGrid>
              <a:tr h="0">
                <a:tc>
                  <a:txBody>
                    <a:bodyPr/>
                    <a:lstStyle/>
                    <a:p>
                      <a:pPr marL="0" marR="0" algn="ctr">
                        <a:lnSpc>
                          <a:spcPct val="150000"/>
                        </a:lnSpc>
                        <a:spcBef>
                          <a:spcPts val="0"/>
                        </a:spcBef>
                        <a:spcAft>
                          <a:spcPts val="0"/>
                        </a:spcAft>
                      </a:pPr>
                      <a:r>
                        <a:rPr lang="en-US" sz="1200" dirty="0">
                          <a:effectLst/>
                        </a:rPr>
                        <a:t>Average F1 Scores</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GBDT</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Voting – (GBDT, ABDT)</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Comparison</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a:effectLst/>
                        </a:rPr>
                        <a:t>111 – 2.5%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0.7736</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0.7739</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Voting</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a:effectLst/>
                        </a:rPr>
                        <a:t>717 – 2.5%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0.8361</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0.8361</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a:effectLst/>
                        </a:rPr>
                        <a:t>111 – 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0.7802</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0.7803</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Voting</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dirty="0">
                          <a:effectLst/>
                        </a:rPr>
                        <a:t>717 – 5%</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0.8359</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0.8360</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Voting</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405786562"/>
              </p:ext>
            </p:extLst>
          </p:nvPr>
        </p:nvGraphicFramePr>
        <p:xfrm>
          <a:off x="6096000" y="5291393"/>
          <a:ext cx="5704205" cy="735141"/>
        </p:xfrm>
        <a:graphic>
          <a:graphicData uri="http://schemas.openxmlformats.org/drawingml/2006/table">
            <a:tbl>
              <a:tblPr firstRow="1" firstCol="1" bandRow="1">
                <a:tableStyleId>{5940675A-B579-460E-94D1-54222C63F5DA}</a:tableStyleId>
              </a:tblPr>
              <a:tblGrid>
                <a:gridCol w="1939925"/>
                <a:gridCol w="1231554"/>
                <a:gridCol w="1610139"/>
                <a:gridCol w="922587"/>
              </a:tblGrid>
              <a:tr h="0">
                <a:tc>
                  <a:txBody>
                    <a:bodyPr/>
                    <a:lstStyle/>
                    <a:p>
                      <a:pPr marL="0" marR="0" algn="ctr">
                        <a:lnSpc>
                          <a:spcPct val="150000"/>
                        </a:lnSpc>
                        <a:spcBef>
                          <a:spcPts val="0"/>
                        </a:spcBef>
                        <a:spcAft>
                          <a:spcPts val="0"/>
                        </a:spcAft>
                      </a:pPr>
                      <a:r>
                        <a:rPr lang="en-US" sz="1200" dirty="0">
                          <a:effectLst/>
                        </a:rPr>
                        <a:t>Window Sensitivity</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GBDT</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Voting – (GBDT, ABDT)</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Comparison</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dirty="0">
                          <a:effectLst/>
                        </a:rPr>
                        <a:t>Strict Labeling</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8.1%</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8%</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Voting</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dirty="0">
                          <a:effectLst/>
                        </a:rPr>
                        <a:t>Soft Labeling</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7.1%</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7.1%</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1819207"/>
              </p:ext>
            </p:extLst>
          </p:nvPr>
        </p:nvGraphicFramePr>
        <p:xfrm>
          <a:off x="6096000" y="1464710"/>
          <a:ext cx="5674995" cy="1499555"/>
        </p:xfrm>
        <a:graphic>
          <a:graphicData uri="http://schemas.openxmlformats.org/drawingml/2006/table">
            <a:tbl>
              <a:tblPr firstRow="1" firstCol="1" bandRow="1">
                <a:tableStyleId>{5940675A-B579-460E-94D1-54222C63F5DA}</a:tableStyleId>
              </a:tblPr>
              <a:tblGrid>
                <a:gridCol w="1928495"/>
                <a:gridCol w="1213802"/>
                <a:gridCol w="1560444"/>
                <a:gridCol w="972254"/>
              </a:tblGrid>
              <a:tr h="0">
                <a:tc>
                  <a:txBody>
                    <a:bodyPr/>
                    <a:lstStyle/>
                    <a:p>
                      <a:pPr marL="0" marR="0" algn="ctr">
                        <a:lnSpc>
                          <a:spcPct val="150000"/>
                        </a:lnSpc>
                        <a:spcBef>
                          <a:spcPts val="0"/>
                        </a:spcBef>
                        <a:spcAft>
                          <a:spcPts val="0"/>
                        </a:spcAft>
                      </a:pPr>
                      <a:r>
                        <a:rPr lang="en-US" sz="1200" dirty="0">
                          <a:effectLst/>
                        </a:rPr>
                        <a:t>AUC</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GBDT</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Voting – (GBDT, ABDT)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Comparison</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a:effectLst/>
                        </a:rPr>
                        <a:t>All Features Old - AUC</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0.98</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0.98</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a:effectLst/>
                        </a:rPr>
                        <a:t>All Features Recent - AUC</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0.84</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0.84</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a:effectLst/>
                        </a:rPr>
                        <a:t>Baseline Features Old - AUC</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0.96</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0.97</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Voting</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a:effectLst/>
                        </a:rPr>
                        <a:t>Baseline Features Recent - AUC</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0.80</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0.80</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sp>
        <p:nvSpPr>
          <p:cNvPr id="6" name="Rectangle 1"/>
          <p:cNvSpPr>
            <a:spLocks noChangeArrowheads="1"/>
          </p:cNvSpPr>
          <p:nvPr/>
        </p:nvSpPr>
        <p:spPr bwMode="auto">
          <a:xfrm>
            <a:off x="6022217" y="132603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367747" y="1325563"/>
            <a:ext cx="5546035" cy="5035353"/>
          </a:xfrm>
          <a:prstGeom prst="rect">
            <a:avLst/>
          </a:prstGeom>
          <a:noFill/>
        </p:spPr>
        <p:txBody>
          <a:bodyPr wrap="square" rtlCol="0">
            <a:spAutoFit/>
          </a:bodyPr>
          <a:lstStyle/>
          <a:p>
            <a:pPr>
              <a:lnSpc>
                <a:spcPct val="150000"/>
              </a:lnSpc>
            </a:pPr>
            <a:r>
              <a:rPr lang="en-US" b="1" dirty="0" smtClean="0"/>
              <a:t>Goal: </a:t>
            </a:r>
            <a:r>
              <a:rPr lang="en-US" dirty="0" smtClean="0"/>
              <a:t>Use voting to create a hybrid algorithm that produces </a:t>
            </a:r>
            <a:r>
              <a:rPr lang="en-US" dirty="0"/>
              <a:t>higher average F1 Scores and AUC values and lower window </a:t>
            </a:r>
            <a:r>
              <a:rPr lang="en-US" dirty="0" smtClean="0"/>
              <a:t>sensitivity</a:t>
            </a:r>
            <a:r>
              <a:rPr lang="en-US" dirty="0"/>
              <a:t> </a:t>
            </a:r>
            <a:r>
              <a:rPr lang="en-US" dirty="0" smtClean="0"/>
              <a:t>than GBDT.</a:t>
            </a:r>
          </a:p>
          <a:p>
            <a:pPr>
              <a:lnSpc>
                <a:spcPct val="150000"/>
              </a:lnSpc>
            </a:pPr>
            <a:endParaRPr lang="en-US" dirty="0" smtClean="0"/>
          </a:p>
          <a:p>
            <a:pPr marL="285750" indent="-285750">
              <a:lnSpc>
                <a:spcPct val="150000"/>
              </a:lnSpc>
              <a:buFont typeface="Courier New" panose="02070309020205020404" pitchFamily="49" charset="0"/>
              <a:buChar char="o"/>
            </a:pPr>
            <a:r>
              <a:rPr lang="en-US" dirty="0" smtClean="0"/>
              <a:t>AUC values where overall the same</a:t>
            </a:r>
          </a:p>
          <a:p>
            <a:pPr marL="285750" indent="-285750">
              <a:lnSpc>
                <a:spcPct val="150000"/>
              </a:lnSpc>
              <a:buFont typeface="Courier New" panose="02070309020205020404" pitchFamily="49" charset="0"/>
              <a:buChar char="o"/>
            </a:pPr>
            <a:r>
              <a:rPr lang="en-US" dirty="0"/>
              <a:t>Voting – (GBDT, ABDT</a:t>
            </a:r>
            <a:r>
              <a:rPr lang="en-US" dirty="0" smtClean="0"/>
              <a:t>)  produced higher average F1 scores than GBDT</a:t>
            </a:r>
          </a:p>
          <a:p>
            <a:pPr marL="285750" indent="-285750">
              <a:lnSpc>
                <a:spcPct val="150000"/>
              </a:lnSpc>
              <a:buFont typeface="Courier New" panose="02070309020205020404" pitchFamily="49" charset="0"/>
              <a:buChar char="o"/>
            </a:pPr>
            <a:r>
              <a:rPr lang="en-US" dirty="0" smtClean="0"/>
              <a:t>Voting reduced window sensitivity</a:t>
            </a:r>
          </a:p>
          <a:p>
            <a:pPr marL="285750" indent="-285750">
              <a:lnSpc>
                <a:spcPct val="150000"/>
              </a:lnSpc>
              <a:buFont typeface="Courier New" panose="02070309020205020404" pitchFamily="49" charset="0"/>
              <a:buChar char="o"/>
            </a:pPr>
            <a:r>
              <a:rPr lang="en-US" dirty="0"/>
              <a:t>Voting – (GBDT, ABDT) performs better than GBDT in almost all the </a:t>
            </a:r>
            <a:r>
              <a:rPr lang="en-US" dirty="0" smtClean="0"/>
              <a:t>scenarios</a:t>
            </a:r>
          </a:p>
          <a:p>
            <a:pPr marL="285750" indent="-285750">
              <a:lnSpc>
                <a:spcPct val="150000"/>
              </a:lnSpc>
              <a:buFont typeface="Courier New" panose="02070309020205020404" pitchFamily="49" charset="0"/>
              <a:buChar char="o"/>
            </a:pPr>
            <a:r>
              <a:rPr lang="en-US" dirty="0" smtClean="0"/>
              <a:t>Voting </a:t>
            </a:r>
            <a:r>
              <a:rPr lang="en-US" dirty="0"/>
              <a:t>– (GBDT, ABDT) </a:t>
            </a:r>
            <a:r>
              <a:rPr lang="en-US" dirty="0" smtClean="0"/>
              <a:t>has much higher </a:t>
            </a:r>
            <a:r>
              <a:rPr lang="en-US" dirty="0"/>
              <a:t>computational cost </a:t>
            </a:r>
            <a:r>
              <a:rPr lang="en-US" dirty="0" smtClean="0"/>
              <a:t>than GBDT</a:t>
            </a:r>
            <a:endParaRPr lang="en-US" dirty="0"/>
          </a:p>
        </p:txBody>
      </p:sp>
    </p:spTree>
    <p:extLst>
      <p:ext uri="{BB962C8B-B14F-4D97-AF65-F5344CB8AC3E}">
        <p14:creationId xmlns:p14="http://schemas.microsoft.com/office/powerpoint/2010/main" val="34712377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Text Placeholder 2"/>
          <p:cNvSpPr>
            <a:spLocks noGrp="1"/>
          </p:cNvSpPr>
          <p:nvPr>
            <p:ph type="body" idx="1"/>
          </p:nvPr>
        </p:nvSpPr>
        <p:spPr/>
        <p:txBody>
          <a:bodyPr/>
          <a:lstStyle/>
          <a:p>
            <a:r>
              <a:rPr lang="en-US" dirty="0" smtClean="0"/>
              <a:t>Objectives and achievements</a:t>
            </a:r>
            <a:endParaRPr lang="en-US" dirty="0"/>
          </a:p>
        </p:txBody>
      </p:sp>
    </p:spTree>
    <p:extLst>
      <p:ext uri="{BB962C8B-B14F-4D97-AF65-F5344CB8AC3E}">
        <p14:creationId xmlns:p14="http://schemas.microsoft.com/office/powerpoint/2010/main" val="9365608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a:t>Voting – (GBDT, ABDT) VS Bagging GBDT</a:t>
            </a:r>
          </a:p>
        </p:txBody>
      </p:sp>
      <p:graphicFrame>
        <p:nvGraphicFramePr>
          <p:cNvPr id="3" name="Table 2"/>
          <p:cNvGraphicFramePr>
            <a:graphicFrameLocks noGrp="1"/>
          </p:cNvGraphicFramePr>
          <p:nvPr>
            <p:extLst>
              <p:ext uri="{D42A27DB-BD31-4B8C-83A1-F6EECF244321}">
                <p14:modId xmlns:p14="http://schemas.microsoft.com/office/powerpoint/2010/main" val="1908433919"/>
              </p:ext>
            </p:extLst>
          </p:nvPr>
        </p:nvGraphicFramePr>
        <p:xfrm>
          <a:off x="5767705" y="3703121"/>
          <a:ext cx="5586095" cy="1225235"/>
        </p:xfrm>
        <a:graphic>
          <a:graphicData uri="http://schemas.openxmlformats.org/drawingml/2006/table">
            <a:tbl>
              <a:tblPr firstRow="1" firstCol="1" bandRow="1">
                <a:tableStyleId>{5940675A-B579-460E-94D1-54222C63F5DA}</a:tableStyleId>
              </a:tblPr>
              <a:tblGrid>
                <a:gridCol w="1299845"/>
                <a:gridCol w="1771650"/>
                <a:gridCol w="1143000"/>
                <a:gridCol w="1371600"/>
              </a:tblGrid>
              <a:tr h="0">
                <a:tc>
                  <a:txBody>
                    <a:bodyPr/>
                    <a:lstStyle/>
                    <a:p>
                      <a:pPr marL="0" marR="0" algn="ctr">
                        <a:lnSpc>
                          <a:spcPct val="150000"/>
                        </a:lnSpc>
                        <a:spcBef>
                          <a:spcPts val="0"/>
                        </a:spcBef>
                        <a:spcAft>
                          <a:spcPts val="0"/>
                        </a:spcAft>
                      </a:pPr>
                      <a:r>
                        <a:rPr lang="en-US" sz="1200" dirty="0">
                          <a:effectLst/>
                        </a:rPr>
                        <a:t>Average F1 Scores</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Voting – (GBDT, ABDT)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Bagging GBDT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Comparison</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dirty="0">
                          <a:effectLst/>
                        </a:rPr>
                        <a:t>111 – 2.5%</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0.7739</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0.7737</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Voting</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a:effectLst/>
                        </a:rPr>
                        <a:t>717 – 2.5%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0.8361</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0.8358</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Voting</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a:effectLst/>
                        </a:rPr>
                        <a:t>111 – 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0.7803</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0.7802</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Voting</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a:effectLst/>
                        </a:rPr>
                        <a:t>717 – 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0.8360</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0.8357</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Voting</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576409864"/>
              </p:ext>
            </p:extLst>
          </p:nvPr>
        </p:nvGraphicFramePr>
        <p:xfrm>
          <a:off x="5767705" y="5261576"/>
          <a:ext cx="5586095" cy="822960"/>
        </p:xfrm>
        <a:graphic>
          <a:graphicData uri="http://schemas.openxmlformats.org/drawingml/2006/table">
            <a:tbl>
              <a:tblPr firstRow="1" firstCol="1" bandRow="1">
                <a:tableStyleId>{5940675A-B579-460E-94D1-54222C63F5DA}</a:tableStyleId>
              </a:tblPr>
              <a:tblGrid>
                <a:gridCol w="1371600"/>
                <a:gridCol w="1548985"/>
                <a:gridCol w="1194215"/>
                <a:gridCol w="1471295"/>
              </a:tblGrid>
              <a:tr h="0">
                <a:tc>
                  <a:txBody>
                    <a:bodyPr/>
                    <a:lstStyle/>
                    <a:p>
                      <a:pPr marL="0" marR="0" algn="ctr">
                        <a:lnSpc>
                          <a:spcPct val="150000"/>
                        </a:lnSpc>
                        <a:spcBef>
                          <a:spcPts val="0"/>
                        </a:spcBef>
                        <a:spcAft>
                          <a:spcPts val="0"/>
                        </a:spcAft>
                      </a:pPr>
                      <a:r>
                        <a:rPr lang="en-US" sz="1200" dirty="0">
                          <a:effectLst/>
                        </a:rPr>
                        <a:t>Window Sensitivity</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Voting – (GBDT, ABDT)</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Bagging GBDT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Comparison</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a:effectLst/>
                        </a:rPr>
                        <a:t>Strict Labeling</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8%</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8%</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dirty="0">
                          <a:effectLst/>
                        </a:rPr>
                        <a:t>Soft Labeling</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7.1%</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7.1%</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36183430"/>
              </p:ext>
            </p:extLst>
          </p:nvPr>
        </p:nvGraphicFramePr>
        <p:xfrm>
          <a:off x="5756276" y="1746306"/>
          <a:ext cx="5597525" cy="1645920"/>
        </p:xfrm>
        <a:graphic>
          <a:graphicData uri="http://schemas.openxmlformats.org/drawingml/2006/table">
            <a:tbl>
              <a:tblPr firstRow="1" firstCol="1" bandRow="1">
                <a:tableStyleId>{5940675A-B579-460E-94D1-54222C63F5DA}</a:tableStyleId>
              </a:tblPr>
              <a:tblGrid>
                <a:gridCol w="1901190"/>
                <a:gridCol w="1575987"/>
                <a:gridCol w="1023068"/>
                <a:gridCol w="1097280"/>
              </a:tblGrid>
              <a:tr h="0">
                <a:tc>
                  <a:txBody>
                    <a:bodyPr/>
                    <a:lstStyle/>
                    <a:p>
                      <a:pPr marL="0" marR="0" algn="ctr">
                        <a:lnSpc>
                          <a:spcPct val="150000"/>
                        </a:lnSpc>
                        <a:spcBef>
                          <a:spcPts val="0"/>
                        </a:spcBef>
                        <a:spcAft>
                          <a:spcPts val="0"/>
                        </a:spcAft>
                      </a:pPr>
                      <a:r>
                        <a:rPr lang="el-GR" sz="1200" dirty="0">
                          <a:effectLst/>
                        </a:rPr>
                        <a:t>AUC</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l-GR" sz="1200">
                          <a:effectLst/>
                        </a:rPr>
                        <a:t>Voting – (GBDT, ABDT)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l-GR" sz="1200" dirty="0">
                          <a:effectLst/>
                        </a:rPr>
                        <a:t>Bagging GBDT</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l-GR" sz="1200">
                          <a:effectLst/>
                        </a:rPr>
                        <a:t>Comparison</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l-GR" sz="1200">
                          <a:effectLst/>
                        </a:rPr>
                        <a:t>All Features Old - AUC</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l-GR" sz="1200">
                          <a:effectLst/>
                        </a:rPr>
                        <a:t>0.98</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l-GR" sz="1200">
                          <a:effectLst/>
                        </a:rPr>
                        <a:t>0.98</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l-GR" sz="1200">
                          <a:effectLst/>
                        </a:rPr>
                        <a: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l-GR" sz="1200">
                          <a:effectLst/>
                        </a:rPr>
                        <a:t>All Features Recent - AUC</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l-GR" sz="1200">
                          <a:effectLst/>
                        </a:rPr>
                        <a:t>0.84</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l-GR" sz="1200">
                          <a:effectLst/>
                        </a:rPr>
                        <a:t>0.84</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l-GR" sz="1200">
                          <a:effectLst/>
                        </a:rPr>
                        <a: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a:effectLst/>
                        </a:rPr>
                        <a:t>Baseline Features Old - AUC</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0.97</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0.96</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Voting</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r>
              <a:tr h="0">
                <a:tc>
                  <a:txBody>
                    <a:bodyPr/>
                    <a:lstStyle/>
                    <a:p>
                      <a:pPr marL="0" marR="0" algn="ctr">
                        <a:lnSpc>
                          <a:spcPct val="150000"/>
                        </a:lnSpc>
                        <a:spcBef>
                          <a:spcPts val="0"/>
                        </a:spcBef>
                        <a:spcAft>
                          <a:spcPts val="0"/>
                        </a:spcAft>
                      </a:pPr>
                      <a:r>
                        <a:rPr lang="en-US" sz="1200" dirty="0">
                          <a:effectLst/>
                        </a:rPr>
                        <a:t>Baseline Features Recent - AUC</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0.80</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0.80</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dirty="0">
                          <a:effectLst/>
                        </a:rPr>
                        <a:t>-</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sp>
        <p:nvSpPr>
          <p:cNvPr id="6" name="Rectangle 1"/>
          <p:cNvSpPr>
            <a:spLocks noChangeArrowheads="1"/>
          </p:cNvSpPr>
          <p:nvPr/>
        </p:nvSpPr>
        <p:spPr bwMode="auto">
          <a:xfrm>
            <a:off x="5756276" y="124370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735496" y="1700903"/>
            <a:ext cx="4780722" cy="3788858"/>
          </a:xfrm>
          <a:prstGeom prst="rect">
            <a:avLst/>
          </a:prstGeom>
          <a:noFill/>
        </p:spPr>
        <p:txBody>
          <a:bodyPr wrap="square" rtlCol="0">
            <a:spAutoFit/>
          </a:bodyPr>
          <a:lstStyle/>
          <a:p>
            <a:pPr marL="285750" indent="-285750">
              <a:lnSpc>
                <a:spcPct val="150000"/>
              </a:lnSpc>
              <a:buFont typeface="Courier New" panose="02070309020205020404" pitchFamily="49" charset="0"/>
              <a:buChar char="o"/>
            </a:pPr>
            <a:r>
              <a:rPr lang="en-US" dirty="0" smtClean="0"/>
              <a:t>Bagging GBDT combines randomness with boosting to produce high quality classifications</a:t>
            </a:r>
          </a:p>
          <a:p>
            <a:pPr marL="285750" indent="-285750">
              <a:lnSpc>
                <a:spcPct val="150000"/>
              </a:lnSpc>
              <a:buFont typeface="Courier New" panose="02070309020205020404" pitchFamily="49" charset="0"/>
              <a:buChar char="o"/>
            </a:pPr>
            <a:r>
              <a:rPr lang="en-US" dirty="0" smtClean="0"/>
              <a:t>Bagging GBDT has very high computational cost</a:t>
            </a:r>
          </a:p>
          <a:p>
            <a:pPr marL="285750" indent="-285750">
              <a:lnSpc>
                <a:spcPct val="150000"/>
              </a:lnSpc>
              <a:buFont typeface="Courier New" panose="02070309020205020404" pitchFamily="49" charset="0"/>
              <a:buChar char="o"/>
            </a:pPr>
            <a:r>
              <a:rPr lang="en-US" dirty="0" smtClean="0"/>
              <a:t>Both algorithms tied in window sensitivity and AUC values</a:t>
            </a:r>
          </a:p>
          <a:p>
            <a:pPr marL="285750" indent="-285750">
              <a:lnSpc>
                <a:spcPct val="150000"/>
              </a:lnSpc>
              <a:buFont typeface="Courier New" panose="02070309020205020404" pitchFamily="49" charset="0"/>
              <a:buChar char="o"/>
            </a:pPr>
            <a:r>
              <a:rPr lang="en-US" dirty="0" smtClean="0"/>
              <a:t>Voting – (GBDT, ABDT) produced higher F1 scores than Bagging GBDT</a:t>
            </a:r>
          </a:p>
        </p:txBody>
      </p:sp>
    </p:spTree>
    <p:extLst>
      <p:ext uri="{BB962C8B-B14F-4D97-AF65-F5344CB8AC3E}">
        <p14:creationId xmlns:p14="http://schemas.microsoft.com/office/powerpoint/2010/main" val="37542814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Text Placeholder 2"/>
          <p:cNvSpPr>
            <a:spLocks noGrp="1"/>
          </p:cNvSpPr>
          <p:nvPr>
            <p:ph type="body" idx="1"/>
          </p:nvPr>
        </p:nvSpPr>
        <p:spPr/>
        <p:txBody>
          <a:bodyPr/>
          <a:lstStyle/>
          <a:p>
            <a:r>
              <a:rPr lang="en-US" dirty="0" smtClean="0"/>
              <a:t>Comparison conclusion and final thoughts</a:t>
            </a:r>
            <a:endParaRPr lang="en-US" dirty="0"/>
          </a:p>
        </p:txBody>
      </p:sp>
    </p:spTree>
    <p:extLst>
      <p:ext uri="{BB962C8B-B14F-4D97-AF65-F5344CB8AC3E}">
        <p14:creationId xmlns:p14="http://schemas.microsoft.com/office/powerpoint/2010/main" val="41946562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451" y="0"/>
            <a:ext cx="10515600" cy="1325563"/>
          </a:xfrm>
        </p:spPr>
        <p:txBody>
          <a:bodyPr/>
          <a:lstStyle/>
          <a:p>
            <a:pPr algn="ctr"/>
            <a:r>
              <a:rPr lang="en-US" dirty="0" smtClean="0"/>
              <a:t>Comparison Conclusion</a:t>
            </a:r>
            <a:endParaRPr lang="en-US" dirty="0"/>
          </a:p>
        </p:txBody>
      </p:sp>
      <p:sp>
        <p:nvSpPr>
          <p:cNvPr id="3" name="TextBox 2"/>
          <p:cNvSpPr txBox="1"/>
          <p:nvPr/>
        </p:nvSpPr>
        <p:spPr>
          <a:xfrm>
            <a:off x="1418121" y="1828801"/>
            <a:ext cx="9394257" cy="3000821"/>
          </a:xfrm>
          <a:prstGeom prst="rect">
            <a:avLst/>
          </a:prstGeom>
          <a:noFill/>
        </p:spPr>
        <p:txBody>
          <a:bodyPr wrap="square" rtlCol="0">
            <a:spAutoFit/>
          </a:bodyPr>
          <a:lstStyle/>
          <a:p>
            <a:pPr>
              <a:lnSpc>
                <a:spcPct val="150000"/>
              </a:lnSpc>
            </a:pPr>
            <a:r>
              <a:rPr lang="en-US" dirty="0" smtClean="0"/>
              <a:t>After extensive research, experiments and comparison between multiple algorithms, a list with the most high performing hybrid algorithms was produced:</a:t>
            </a:r>
          </a:p>
          <a:p>
            <a:pPr>
              <a:lnSpc>
                <a:spcPct val="150000"/>
              </a:lnSpc>
            </a:pPr>
            <a:endParaRPr lang="en-US" dirty="0" smtClean="0"/>
          </a:p>
          <a:p>
            <a:pPr marL="285750" indent="-285750">
              <a:lnSpc>
                <a:spcPct val="150000"/>
              </a:lnSpc>
              <a:buFont typeface="Courier New" panose="02070309020205020404" pitchFamily="49" charset="0"/>
              <a:buChar char="o"/>
            </a:pPr>
            <a:r>
              <a:rPr lang="en-US" dirty="0" smtClean="0"/>
              <a:t>Gradient Boosting Decision Tree</a:t>
            </a:r>
          </a:p>
          <a:p>
            <a:pPr marL="285750" indent="-285750">
              <a:lnSpc>
                <a:spcPct val="150000"/>
              </a:lnSpc>
              <a:buFont typeface="Courier New" panose="02070309020205020404" pitchFamily="49" charset="0"/>
              <a:buChar char="o"/>
            </a:pPr>
            <a:r>
              <a:rPr lang="en-US" dirty="0" smtClean="0"/>
              <a:t>Ada Boosting Decision Tree</a:t>
            </a:r>
          </a:p>
          <a:p>
            <a:pPr marL="285750" indent="-285750">
              <a:lnSpc>
                <a:spcPct val="150000"/>
              </a:lnSpc>
              <a:buFont typeface="Courier New" panose="02070309020205020404" pitchFamily="49" charset="0"/>
              <a:buChar char="o"/>
            </a:pPr>
            <a:r>
              <a:rPr lang="en-US" dirty="0" smtClean="0"/>
              <a:t>Voting – (GBDT, ABDT) hybrid algorithms.  </a:t>
            </a:r>
          </a:p>
          <a:p>
            <a:pPr>
              <a:lnSpc>
                <a:spcPct val="150000"/>
              </a:lnSpc>
            </a:pPr>
            <a:endParaRPr lang="en-US" dirty="0"/>
          </a:p>
        </p:txBody>
      </p:sp>
      <p:sp>
        <p:nvSpPr>
          <p:cNvPr id="4" name="Rectangle 3"/>
          <p:cNvSpPr/>
          <p:nvPr/>
        </p:nvSpPr>
        <p:spPr>
          <a:xfrm>
            <a:off x="1418121" y="4829622"/>
            <a:ext cx="9394257" cy="646331"/>
          </a:xfrm>
          <a:prstGeom prst="rect">
            <a:avLst/>
          </a:prstGeom>
        </p:spPr>
        <p:txBody>
          <a:bodyPr wrap="square">
            <a:spAutoFit/>
          </a:bodyPr>
          <a:lstStyle/>
          <a:p>
            <a:pPr>
              <a:defRPr/>
            </a:pPr>
            <a:r>
              <a:rPr lang="en-US" dirty="0" smtClean="0"/>
              <a:t>These </a:t>
            </a:r>
            <a:r>
              <a:rPr lang="en-US" dirty="0"/>
              <a:t>algorithms appear to be the most suitable for this kind of research problems or any similar binary classification problems.</a:t>
            </a:r>
          </a:p>
        </p:txBody>
      </p:sp>
    </p:spTree>
    <p:extLst>
      <p:ext uri="{BB962C8B-B14F-4D97-AF65-F5344CB8AC3E}">
        <p14:creationId xmlns:p14="http://schemas.microsoft.com/office/powerpoint/2010/main" val="10475681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4940" y="690890"/>
            <a:ext cx="10562122" cy="5493812"/>
          </a:xfrm>
          <a:prstGeom prst="rect">
            <a:avLst/>
          </a:prstGeom>
        </p:spPr>
        <p:txBody>
          <a:bodyPr wrap="square">
            <a:spAutoFit/>
          </a:bodyPr>
          <a:lstStyle/>
          <a:p>
            <a:pPr>
              <a:lnSpc>
                <a:spcPct val="150000"/>
              </a:lnSpc>
            </a:pPr>
            <a:r>
              <a:rPr lang="en-US" dirty="0"/>
              <a:t>The </a:t>
            </a:r>
            <a:r>
              <a:rPr lang="en-US" b="1" dirty="0"/>
              <a:t>Gradient Boosting Decision Tree algorithm </a:t>
            </a:r>
            <a:r>
              <a:rPr lang="en-US" dirty="0"/>
              <a:t>produces extremely accurate classifications. It’s the strongest boosting algorithm and has a moderate computational cost. It’s superiority to any other boosting algorithm is mostly denoted by the high F1 Scores and AUC values produced. Its </a:t>
            </a:r>
            <a:r>
              <a:rPr lang="en-US" b="1" dirty="0"/>
              <a:t>drawback</a:t>
            </a:r>
            <a:r>
              <a:rPr lang="en-US" dirty="0"/>
              <a:t> is that GBDT appears to be slightly “oversensitive” to window changes. </a:t>
            </a:r>
          </a:p>
          <a:p>
            <a:pPr>
              <a:lnSpc>
                <a:spcPct val="150000"/>
              </a:lnSpc>
            </a:pPr>
            <a:r>
              <a:rPr lang="en-US" dirty="0"/>
              <a:t> </a:t>
            </a:r>
          </a:p>
          <a:p>
            <a:pPr>
              <a:lnSpc>
                <a:spcPct val="150000"/>
              </a:lnSpc>
            </a:pPr>
            <a:r>
              <a:rPr lang="en-US" dirty="0"/>
              <a:t>The </a:t>
            </a:r>
            <a:r>
              <a:rPr lang="en-US" b="1" dirty="0"/>
              <a:t>Ada Boosting Decision Tree algorithm</a:t>
            </a:r>
            <a:r>
              <a:rPr lang="en-US" dirty="0"/>
              <a:t> produces very accurate classifications. It has a moderate computational cost. This hybrid algorithm is particularly powerful when window sensitivity is very important to the research. Its </a:t>
            </a:r>
            <a:r>
              <a:rPr lang="en-US" b="1" dirty="0"/>
              <a:t>drawback</a:t>
            </a:r>
            <a:r>
              <a:rPr lang="en-US" dirty="0"/>
              <a:t> is that it produces slightly lower F1 Scores and AUC values than Gradient Boosting Decision Tree.</a:t>
            </a:r>
          </a:p>
          <a:p>
            <a:pPr>
              <a:lnSpc>
                <a:spcPct val="150000"/>
              </a:lnSpc>
            </a:pPr>
            <a:r>
              <a:rPr lang="en-US" dirty="0"/>
              <a:t> </a:t>
            </a:r>
          </a:p>
          <a:p>
            <a:pPr>
              <a:lnSpc>
                <a:spcPct val="150000"/>
              </a:lnSpc>
            </a:pPr>
            <a:r>
              <a:rPr lang="en-US" dirty="0"/>
              <a:t>The </a:t>
            </a:r>
            <a:r>
              <a:rPr lang="en-US" b="1" dirty="0"/>
              <a:t>Voting – (GBDT, ABDT) algorithm</a:t>
            </a:r>
            <a:r>
              <a:rPr lang="en-US" dirty="0"/>
              <a:t> produces extremely accurate classifications. It has the highest F1 Scores from all the other algorithms compared. It has moderate window sensitivity. Its </a:t>
            </a:r>
            <a:r>
              <a:rPr lang="en-US" b="1" dirty="0"/>
              <a:t>drawback</a:t>
            </a:r>
            <a:r>
              <a:rPr lang="en-US" dirty="0"/>
              <a:t> is that it comes with a very high computational cost.</a:t>
            </a:r>
            <a:endParaRPr lang="en-US" dirty="0"/>
          </a:p>
        </p:txBody>
      </p:sp>
    </p:spTree>
    <p:extLst>
      <p:ext uri="{BB962C8B-B14F-4D97-AF65-F5344CB8AC3E}">
        <p14:creationId xmlns:p14="http://schemas.microsoft.com/office/powerpoint/2010/main" val="25950514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Final Thoughts</a:t>
            </a:r>
            <a:endParaRPr lang="en-US" dirty="0"/>
          </a:p>
        </p:txBody>
      </p:sp>
      <p:sp>
        <p:nvSpPr>
          <p:cNvPr id="3" name="Rectangle 2"/>
          <p:cNvSpPr/>
          <p:nvPr/>
        </p:nvSpPr>
        <p:spPr>
          <a:xfrm>
            <a:off x="956109" y="1325563"/>
            <a:ext cx="9853062" cy="4662815"/>
          </a:xfrm>
          <a:prstGeom prst="rect">
            <a:avLst/>
          </a:prstGeom>
        </p:spPr>
        <p:txBody>
          <a:bodyPr wrap="square">
            <a:spAutoFit/>
          </a:bodyPr>
          <a:lstStyle/>
          <a:p>
            <a:pPr marL="285750" indent="-285750" algn="just">
              <a:lnSpc>
                <a:spcPct val="150000"/>
              </a:lnSpc>
              <a:buFont typeface="Courier New" panose="02070309020205020404" pitchFamily="49" charset="0"/>
              <a:buChar char="o"/>
            </a:pPr>
            <a:r>
              <a:rPr lang="en-US" dirty="0">
                <a:latin typeface="Times New Roman" panose="02020603050405020304" pitchFamily="18" charset="0"/>
                <a:ea typeface="Times New Roman" panose="02020603050405020304" pitchFamily="18" charset="0"/>
              </a:rPr>
              <a:t>Single algorithms are generally weak learners, meaning that they produce poor </a:t>
            </a:r>
            <a:r>
              <a:rPr lang="en-US" dirty="0" smtClean="0">
                <a:latin typeface="Times New Roman" panose="02020603050405020304" pitchFamily="18" charset="0"/>
                <a:ea typeface="Times New Roman" panose="02020603050405020304" pitchFamily="18" charset="0"/>
              </a:rPr>
              <a:t>classifications</a:t>
            </a:r>
            <a:endParaRPr lang="en-US" dirty="0">
              <a:latin typeface="Times New Roman" panose="02020603050405020304" pitchFamily="18" charset="0"/>
              <a:ea typeface="Times New Roman" panose="02020603050405020304" pitchFamily="18" charset="0"/>
            </a:endParaRPr>
          </a:p>
          <a:p>
            <a:pPr marL="285750" indent="-285750" algn="just">
              <a:lnSpc>
                <a:spcPct val="150000"/>
              </a:lnSpc>
              <a:buFont typeface="Courier New" panose="02070309020205020404" pitchFamily="49" charset="0"/>
              <a:buChar char="o"/>
            </a:pPr>
            <a:r>
              <a:rPr lang="en-US" dirty="0" smtClean="0">
                <a:latin typeface="Times New Roman" panose="02020603050405020304" pitchFamily="18" charset="0"/>
                <a:ea typeface="Times New Roman" panose="02020603050405020304" pitchFamily="18" charset="0"/>
              </a:rPr>
              <a:t>Decision Tree was </a:t>
            </a:r>
            <a:r>
              <a:rPr lang="en-US" dirty="0">
                <a:latin typeface="Times New Roman" panose="02020603050405020304" pitchFamily="18" charset="0"/>
                <a:ea typeface="Times New Roman" panose="02020603050405020304" pitchFamily="18" charset="0"/>
              </a:rPr>
              <a:t>a good algorithm to build stronger and more accurate, hybrid algorithms on top </a:t>
            </a:r>
            <a:r>
              <a:rPr lang="en-US" dirty="0" smtClean="0">
                <a:latin typeface="Times New Roman" panose="02020603050405020304" pitchFamily="18" charset="0"/>
                <a:ea typeface="Times New Roman" panose="02020603050405020304" pitchFamily="18" charset="0"/>
              </a:rPr>
              <a:t>of </a:t>
            </a:r>
          </a:p>
          <a:p>
            <a:pPr marL="285750" indent="-285750" algn="just">
              <a:lnSpc>
                <a:spcPct val="150000"/>
              </a:lnSpc>
              <a:buFont typeface="Courier New" panose="02070309020205020404" pitchFamily="49" charset="0"/>
              <a:buChar char="o"/>
            </a:pPr>
            <a:r>
              <a:rPr lang="en-US" dirty="0" smtClean="0">
                <a:latin typeface="Times New Roman" panose="02020603050405020304" pitchFamily="18" charset="0"/>
                <a:ea typeface="Times New Roman" panose="02020603050405020304" pitchFamily="18" charset="0"/>
              </a:rPr>
              <a:t>Hybrid algorithms produced </a:t>
            </a:r>
            <a:r>
              <a:rPr lang="en-US" dirty="0">
                <a:latin typeface="Times New Roman" panose="02020603050405020304" pitchFamily="18" charset="0"/>
                <a:ea typeface="Times New Roman" panose="02020603050405020304" pitchFamily="18" charset="0"/>
              </a:rPr>
              <a:t>high accuracy classifications but with some drawbacks in some </a:t>
            </a:r>
            <a:r>
              <a:rPr lang="en-US" dirty="0" smtClean="0">
                <a:latin typeface="Times New Roman" panose="02020603050405020304" pitchFamily="18" charset="0"/>
                <a:ea typeface="Times New Roman" panose="02020603050405020304" pitchFamily="18" charset="0"/>
              </a:rPr>
              <a:t>cases</a:t>
            </a:r>
          </a:p>
          <a:p>
            <a:pPr marL="285750" indent="-285750" algn="just">
              <a:lnSpc>
                <a:spcPct val="150000"/>
              </a:lnSpc>
              <a:buFont typeface="Courier New" panose="02070309020205020404" pitchFamily="49" charset="0"/>
              <a:buChar char="o"/>
            </a:pPr>
            <a:r>
              <a:rPr lang="en-US" dirty="0" smtClean="0">
                <a:latin typeface="Times New Roman" panose="02020603050405020304" pitchFamily="18" charset="0"/>
                <a:ea typeface="Times New Roman" panose="02020603050405020304" pitchFamily="18" charset="0"/>
              </a:rPr>
              <a:t>Any </a:t>
            </a:r>
            <a:r>
              <a:rPr lang="en-US" dirty="0">
                <a:latin typeface="Times New Roman" panose="02020603050405020304" pitchFamily="18" charset="0"/>
                <a:ea typeface="Times New Roman" panose="02020603050405020304" pitchFamily="18" charset="0"/>
              </a:rPr>
              <a:t>kind of randomization procedures within the algorithm itself, increases its sensitivity to window </a:t>
            </a:r>
            <a:r>
              <a:rPr lang="en-US" dirty="0" smtClean="0">
                <a:latin typeface="Times New Roman" panose="02020603050405020304" pitchFamily="18" charset="0"/>
                <a:ea typeface="Times New Roman" panose="02020603050405020304" pitchFamily="18" charset="0"/>
              </a:rPr>
              <a:t>changes</a:t>
            </a:r>
          </a:p>
          <a:p>
            <a:pPr marL="285750" indent="-285750" algn="just">
              <a:lnSpc>
                <a:spcPct val="150000"/>
              </a:lnSpc>
              <a:buFont typeface="Courier New" panose="02070309020205020404" pitchFamily="49" charset="0"/>
              <a:buChar char="o"/>
            </a:pPr>
            <a:r>
              <a:rPr lang="en-US" dirty="0" smtClean="0">
                <a:latin typeface="Times New Roman" panose="02020603050405020304" pitchFamily="18" charset="0"/>
                <a:ea typeface="Times New Roman" panose="02020603050405020304" pitchFamily="18" charset="0"/>
              </a:rPr>
              <a:t>Oversensitivity </a:t>
            </a:r>
            <a:r>
              <a:rPr lang="en-US" dirty="0">
                <a:latin typeface="Times New Roman" panose="02020603050405020304" pitchFamily="18" charset="0"/>
                <a:ea typeface="Times New Roman" panose="02020603050405020304" pitchFamily="18" charset="0"/>
              </a:rPr>
              <a:t>is undesirable since the aim of this research is to be able to produce powerful classifications independently of the training, offset and labeling </a:t>
            </a:r>
            <a:r>
              <a:rPr lang="en-US" dirty="0" smtClean="0">
                <a:latin typeface="Times New Roman" panose="02020603050405020304" pitchFamily="18" charset="0"/>
                <a:ea typeface="Times New Roman" panose="02020603050405020304" pitchFamily="18" charset="0"/>
              </a:rPr>
              <a:t>window</a:t>
            </a:r>
          </a:p>
          <a:p>
            <a:pPr marL="285750" indent="-285750" algn="just">
              <a:lnSpc>
                <a:spcPct val="150000"/>
              </a:lnSpc>
              <a:buFont typeface="Courier New" panose="02070309020205020404" pitchFamily="49" charset="0"/>
              <a:buChar char="o"/>
            </a:pPr>
            <a:r>
              <a:rPr lang="en-US" dirty="0" smtClean="0">
                <a:latin typeface="Times New Roman" panose="02020603050405020304" pitchFamily="18" charset="0"/>
                <a:ea typeface="Times New Roman" panose="02020603050405020304" pitchFamily="18" charset="0"/>
              </a:rPr>
              <a:t>Some training features are more important than others</a:t>
            </a:r>
          </a:p>
          <a:p>
            <a:pPr marL="285750" indent="-285750" algn="just">
              <a:lnSpc>
                <a:spcPct val="150000"/>
              </a:lnSpc>
              <a:buFont typeface="Courier New" panose="02070309020205020404" pitchFamily="49" charset="0"/>
              <a:buChar char="o"/>
            </a:pPr>
            <a:r>
              <a:rPr lang="en-US" dirty="0">
                <a:latin typeface="Times New Roman" panose="02020603050405020304" pitchFamily="18" charset="0"/>
                <a:ea typeface="Times New Roman" panose="02020603050405020304" pitchFamily="18" charset="0"/>
              </a:rPr>
              <a:t>A</a:t>
            </a:r>
            <a:r>
              <a:rPr lang="en-US" dirty="0" smtClean="0">
                <a:latin typeface="Times New Roman" panose="02020603050405020304" pitchFamily="18" charset="0"/>
                <a:ea typeface="Times New Roman" panose="02020603050405020304" pitchFamily="18" charset="0"/>
              </a:rPr>
              <a:t>ny </a:t>
            </a:r>
            <a:r>
              <a:rPr lang="en-US" dirty="0">
                <a:latin typeface="Times New Roman" panose="02020603050405020304" pitchFamily="18" charset="0"/>
                <a:ea typeface="Times New Roman" panose="02020603050405020304" pitchFamily="18" charset="0"/>
              </a:rPr>
              <a:t>kind of acceleration or ratios </a:t>
            </a:r>
            <a:r>
              <a:rPr lang="en-US" dirty="0" smtClean="0">
                <a:latin typeface="Times New Roman" panose="02020603050405020304" pitchFamily="18" charset="0"/>
                <a:ea typeface="Times New Roman" panose="02020603050405020304" pitchFamily="18" charset="0"/>
              </a:rPr>
              <a:t>appear </a:t>
            </a:r>
            <a:r>
              <a:rPr lang="en-US" dirty="0">
                <a:latin typeface="Times New Roman" panose="02020603050405020304" pitchFamily="18" charset="0"/>
                <a:ea typeface="Times New Roman" panose="02020603050405020304" pitchFamily="18" charset="0"/>
              </a:rPr>
              <a:t>to assist more in the classification than most of the “static” </a:t>
            </a:r>
            <a:r>
              <a:rPr lang="en-US" dirty="0" smtClean="0">
                <a:latin typeface="Times New Roman" panose="02020603050405020304" pitchFamily="18" charset="0"/>
                <a:ea typeface="Times New Roman" panose="02020603050405020304" pitchFamily="18" charset="0"/>
              </a:rPr>
              <a:t>features </a:t>
            </a:r>
          </a:p>
          <a:p>
            <a:pPr marL="285750" indent="-285750" algn="just">
              <a:lnSpc>
                <a:spcPct val="150000"/>
              </a:lnSpc>
              <a:buFont typeface="Courier New" panose="02070309020205020404" pitchFamily="49" charset="0"/>
              <a:buChar char="o"/>
            </a:pPr>
            <a:r>
              <a:rPr lang="en-US" dirty="0" smtClean="0">
                <a:latin typeface="Times New Roman" panose="02020603050405020304" pitchFamily="18" charset="0"/>
                <a:ea typeface="Times New Roman" panose="02020603050405020304" pitchFamily="18" charset="0"/>
              </a:rPr>
              <a:t>The Voting </a:t>
            </a:r>
            <a:r>
              <a:rPr lang="en-US" dirty="0">
                <a:latin typeface="Times New Roman" panose="02020603050405020304" pitchFamily="18" charset="0"/>
                <a:ea typeface="Times New Roman" panose="02020603050405020304" pitchFamily="18" charset="0"/>
              </a:rPr>
              <a:t>– (GBDT, ABDT) hybrid algorithm is the most </a:t>
            </a:r>
            <a:r>
              <a:rPr lang="en-US" dirty="0" smtClean="0">
                <a:latin typeface="Times New Roman" panose="02020603050405020304" pitchFamily="18" charset="0"/>
                <a:ea typeface="Times New Roman" panose="02020603050405020304" pitchFamily="18" charset="0"/>
              </a:rPr>
              <a:t>suitable for this research</a:t>
            </a:r>
          </a:p>
        </p:txBody>
      </p:sp>
    </p:spTree>
    <p:extLst>
      <p:ext uri="{BB962C8B-B14F-4D97-AF65-F5344CB8AC3E}">
        <p14:creationId xmlns:p14="http://schemas.microsoft.com/office/powerpoint/2010/main" val="22294078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6017" y="1064709"/>
            <a:ext cx="10886173" cy="4662815"/>
          </a:xfrm>
          <a:prstGeom prst="rect">
            <a:avLst/>
          </a:prstGeom>
        </p:spPr>
        <p:txBody>
          <a:bodyPr wrap="square">
            <a:spAutoFit/>
          </a:bodyPr>
          <a:lstStyle/>
          <a:p>
            <a:pPr marL="285750" indent="-285750" algn="just">
              <a:lnSpc>
                <a:spcPct val="150000"/>
              </a:lnSpc>
              <a:buFont typeface="Courier New" panose="02070309020205020404" pitchFamily="49" charset="0"/>
              <a:buChar char="o"/>
            </a:pPr>
            <a:r>
              <a:rPr lang="en-US" dirty="0" smtClean="0">
                <a:latin typeface="Times New Roman" panose="02020603050405020304" pitchFamily="18" charset="0"/>
                <a:ea typeface="Times New Roman" panose="02020603050405020304" pitchFamily="18" charset="0"/>
              </a:rPr>
              <a:t>It </a:t>
            </a:r>
            <a:r>
              <a:rPr lang="en-US" dirty="0">
                <a:latin typeface="Times New Roman" panose="02020603050405020304" pitchFamily="18" charset="0"/>
                <a:ea typeface="Times New Roman" panose="02020603050405020304" pitchFamily="18" charset="0"/>
              </a:rPr>
              <a:t>is worth noting that a set of other hybrid algorithms analyzed and evaluated in this study, produced high quality classifications as well and could be most suitable in scenarios where other metrics are more important (e.g. window sensitivity). </a:t>
            </a:r>
            <a:endParaRPr lang="en-US" dirty="0" smtClean="0">
              <a:latin typeface="Times New Roman" panose="02020603050405020304" pitchFamily="18" charset="0"/>
              <a:ea typeface="Times New Roman" panose="02020603050405020304" pitchFamily="18" charset="0"/>
            </a:endParaRPr>
          </a:p>
          <a:p>
            <a:pPr marL="285750" indent="-285750" algn="just">
              <a:lnSpc>
                <a:spcPct val="150000"/>
              </a:lnSpc>
              <a:buFont typeface="Courier New" panose="02070309020205020404" pitchFamily="49" charset="0"/>
              <a:buChar char="o"/>
            </a:pPr>
            <a:endParaRPr lang="en-US" dirty="0">
              <a:latin typeface="Times New Roman" panose="02020603050405020304" pitchFamily="18" charset="0"/>
              <a:ea typeface="Times New Roman" panose="02020603050405020304" pitchFamily="18" charset="0"/>
            </a:endParaRPr>
          </a:p>
          <a:p>
            <a:pPr marL="285750" indent="-285750" algn="just">
              <a:lnSpc>
                <a:spcPct val="150000"/>
              </a:lnSpc>
              <a:buFont typeface="Courier New" panose="02070309020205020404" pitchFamily="49" charset="0"/>
              <a:buChar char="o"/>
            </a:pPr>
            <a:r>
              <a:rPr lang="en-US" dirty="0">
                <a:latin typeface="Times New Roman" panose="02020603050405020304" pitchFamily="18" charset="0"/>
                <a:ea typeface="Times New Roman" panose="02020603050405020304" pitchFamily="18" charset="0"/>
              </a:rPr>
              <a:t>In short, similar problems with slightly different needs could use one of the other powerful models developed and evaluated in this study. </a:t>
            </a:r>
          </a:p>
          <a:p>
            <a:pPr algn="just">
              <a:lnSpc>
                <a:spcPct val="150000"/>
              </a:lnSpc>
            </a:pPr>
            <a:endParaRPr lang="en-US" dirty="0">
              <a:latin typeface="Times New Roman" panose="02020603050405020304" pitchFamily="18" charset="0"/>
              <a:ea typeface="Times New Roman" panose="02020603050405020304" pitchFamily="18" charset="0"/>
            </a:endParaRPr>
          </a:p>
          <a:p>
            <a:pPr marL="285750" indent="-285750" algn="just">
              <a:lnSpc>
                <a:spcPct val="150000"/>
              </a:lnSpc>
              <a:buFont typeface="Courier New" panose="02070309020205020404" pitchFamily="49" charset="0"/>
              <a:buChar char="o"/>
            </a:pPr>
            <a:r>
              <a:rPr lang="en-US" dirty="0" smtClean="0">
                <a:latin typeface="Times New Roman" panose="02020603050405020304" pitchFamily="18" charset="0"/>
                <a:ea typeface="Times New Roman" panose="02020603050405020304" pitchFamily="18" charset="0"/>
              </a:rPr>
              <a:t>It </a:t>
            </a:r>
            <a:r>
              <a:rPr lang="en-US" dirty="0">
                <a:latin typeface="Times New Roman" panose="02020603050405020304" pitchFamily="18" charset="0"/>
                <a:ea typeface="Times New Roman" panose="02020603050405020304" pitchFamily="18" charset="0"/>
              </a:rPr>
              <a:t>is clear that there’s still room for improvement, especially in cross platform classifications</a:t>
            </a:r>
            <a:r>
              <a:rPr lang="en-US" dirty="0" smtClean="0">
                <a:latin typeface="Times New Roman" panose="02020603050405020304" pitchFamily="18" charset="0"/>
                <a:ea typeface="Times New Roman" panose="02020603050405020304" pitchFamily="18" charset="0"/>
              </a:rPr>
              <a:t>.</a:t>
            </a:r>
          </a:p>
          <a:p>
            <a:pPr marL="285750" indent="-285750" algn="just">
              <a:lnSpc>
                <a:spcPct val="150000"/>
              </a:lnSpc>
              <a:buFont typeface="Courier New" panose="02070309020205020404" pitchFamily="49" charset="0"/>
              <a:buChar char="o"/>
            </a:pPr>
            <a:endParaRPr lang="en-US" dirty="0" smtClean="0">
              <a:latin typeface="Times New Roman" panose="02020603050405020304" pitchFamily="18" charset="0"/>
              <a:ea typeface="Times New Roman" panose="02020603050405020304" pitchFamily="18" charset="0"/>
            </a:endParaRPr>
          </a:p>
          <a:p>
            <a:pPr marL="285750" indent="-285750" algn="just">
              <a:lnSpc>
                <a:spcPct val="150000"/>
              </a:lnSpc>
              <a:buFont typeface="Courier New" panose="02070309020205020404" pitchFamily="49" charset="0"/>
              <a:buChar char="o"/>
            </a:pPr>
            <a:r>
              <a:rPr lang="en-US" dirty="0" smtClean="0">
                <a:latin typeface="Times New Roman" panose="02020603050405020304" pitchFamily="18" charset="0"/>
                <a:ea typeface="Times New Roman" panose="02020603050405020304" pitchFamily="18" charset="0"/>
              </a:rPr>
              <a:t>A particularly </a:t>
            </a:r>
            <a:r>
              <a:rPr lang="en-US" dirty="0">
                <a:latin typeface="Times New Roman" panose="02020603050405020304" pitchFamily="18" charset="0"/>
                <a:ea typeface="Times New Roman" panose="02020603050405020304" pitchFamily="18" charset="0"/>
              </a:rPr>
              <a:t>interesting hypothesis was made. It seems that a different algorithms could be assigned in different subsections of the problem in hope of producing better classifications. </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49872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Text Placeholder 2"/>
          <p:cNvSpPr>
            <a:spLocks noGrp="1"/>
          </p:cNvSpPr>
          <p:nvPr>
            <p:ph type="body" idx="1"/>
          </p:nvPr>
        </p:nvSpPr>
        <p:spPr/>
        <p:txBody>
          <a:bodyPr/>
          <a:lstStyle/>
          <a:p>
            <a:r>
              <a:rPr lang="en-US" dirty="0" smtClean="0"/>
              <a:t>Hypothesis and further development</a:t>
            </a:r>
            <a:endParaRPr lang="en-US" dirty="0"/>
          </a:p>
        </p:txBody>
      </p:sp>
    </p:spTree>
    <p:extLst>
      <p:ext uri="{BB962C8B-B14F-4D97-AF65-F5344CB8AC3E}">
        <p14:creationId xmlns:p14="http://schemas.microsoft.com/office/powerpoint/2010/main" val="419097121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6766" y="176745"/>
            <a:ext cx="10972799" cy="6324808"/>
          </a:xfrm>
          <a:prstGeom prst="rect">
            <a:avLst/>
          </a:prstGeom>
        </p:spPr>
        <p:txBody>
          <a:bodyPr wrap="square">
            <a:spAutoFit/>
          </a:bodyPr>
          <a:lstStyle/>
          <a:p>
            <a:pPr algn="just">
              <a:lnSpc>
                <a:spcPct val="150000"/>
              </a:lnSpc>
            </a:pPr>
            <a:r>
              <a:rPr lang="en-US" dirty="0">
                <a:latin typeface="Times New Roman" panose="02020603050405020304" pitchFamily="18" charset="0"/>
                <a:ea typeface="Times New Roman" panose="02020603050405020304" pitchFamily="18" charset="0"/>
              </a:rPr>
              <a:t>Following the hypothesis that was made from looking </a:t>
            </a:r>
            <a:r>
              <a:rPr lang="en-US" dirty="0" smtClean="0">
                <a:latin typeface="Times New Roman" panose="02020603050405020304" pitchFamily="18" charset="0"/>
                <a:ea typeface="Times New Roman" panose="02020603050405020304" pitchFamily="18" charset="0"/>
              </a:rPr>
              <a:t>at the evaluation results, it </a:t>
            </a:r>
            <a:r>
              <a:rPr lang="en-US" dirty="0">
                <a:latin typeface="Times New Roman" panose="02020603050405020304" pitchFamily="18" charset="0"/>
                <a:ea typeface="Times New Roman" panose="02020603050405020304" pitchFamily="18" charset="0"/>
              </a:rPr>
              <a:t>appears that dividing the problem into various subsections, could indeed produce much better results. </a:t>
            </a:r>
            <a:endParaRPr lang="en-US" dirty="0" smtClean="0">
              <a:latin typeface="Times New Roman" panose="02020603050405020304" pitchFamily="18" charset="0"/>
              <a:ea typeface="Times New Roman" panose="02020603050405020304" pitchFamily="18" charset="0"/>
            </a:endParaRPr>
          </a:p>
          <a:p>
            <a:pPr algn="just">
              <a:lnSpc>
                <a:spcPct val="150000"/>
              </a:lnSpc>
            </a:pPr>
            <a:endParaRPr lang="en-US"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More specifically, the overall problem could be divided into four sections: </a:t>
            </a:r>
            <a:endParaRPr lang="en-US" dirty="0" smtClean="0">
              <a:latin typeface="Times New Roman" panose="02020603050405020304" pitchFamily="18" charset="0"/>
              <a:ea typeface="Times New Roman" panose="02020603050405020304" pitchFamily="18" charset="0"/>
            </a:endParaRPr>
          </a:p>
          <a:p>
            <a:pPr marL="742950" lvl="1" indent="-285750" algn="just">
              <a:lnSpc>
                <a:spcPct val="150000"/>
              </a:lnSpc>
              <a:buFont typeface="Courier New" panose="02070309020205020404" pitchFamily="49" charset="0"/>
              <a:buChar char="o"/>
            </a:pPr>
            <a:r>
              <a:rPr lang="en-US" dirty="0" smtClean="0">
                <a:latin typeface="Times New Roman" panose="02020603050405020304" pitchFamily="18" charset="0"/>
                <a:ea typeface="Times New Roman" panose="02020603050405020304" pitchFamily="18" charset="0"/>
              </a:rPr>
              <a:t>Predictions </a:t>
            </a:r>
            <a:r>
              <a:rPr lang="en-US" dirty="0">
                <a:latin typeface="Times New Roman" panose="02020603050405020304" pitchFamily="18" charset="0"/>
                <a:ea typeface="Times New Roman" panose="02020603050405020304" pitchFamily="18" charset="0"/>
              </a:rPr>
              <a:t>using Twitter </a:t>
            </a:r>
            <a:r>
              <a:rPr lang="en-US" dirty="0" smtClean="0">
                <a:latin typeface="Times New Roman" panose="02020603050405020304" pitchFamily="18" charset="0"/>
                <a:ea typeface="Times New Roman" panose="02020603050405020304" pitchFamily="18" charset="0"/>
              </a:rPr>
              <a:t>Features</a:t>
            </a:r>
          </a:p>
          <a:p>
            <a:pPr marL="742950" lvl="1" indent="-285750" algn="just">
              <a:lnSpc>
                <a:spcPct val="150000"/>
              </a:lnSpc>
              <a:buFont typeface="Courier New" panose="02070309020205020404" pitchFamily="49" charset="0"/>
              <a:buChar char="o"/>
            </a:pPr>
            <a:r>
              <a:rPr lang="en-US" dirty="0" smtClean="0">
                <a:latin typeface="Times New Roman" panose="02020603050405020304" pitchFamily="18" charset="0"/>
                <a:ea typeface="Times New Roman" panose="02020603050405020304" pitchFamily="18" charset="0"/>
              </a:rPr>
              <a:t>Predictions </a:t>
            </a:r>
            <a:r>
              <a:rPr lang="en-US" dirty="0">
                <a:latin typeface="Times New Roman" panose="02020603050405020304" pitchFamily="18" charset="0"/>
                <a:ea typeface="Times New Roman" panose="02020603050405020304" pitchFamily="18" charset="0"/>
              </a:rPr>
              <a:t>using YouTube </a:t>
            </a:r>
            <a:r>
              <a:rPr lang="en-US" dirty="0" smtClean="0">
                <a:latin typeface="Times New Roman" panose="02020603050405020304" pitchFamily="18" charset="0"/>
                <a:ea typeface="Times New Roman" panose="02020603050405020304" pitchFamily="18" charset="0"/>
              </a:rPr>
              <a:t>features</a:t>
            </a:r>
          </a:p>
          <a:p>
            <a:pPr marL="742950" lvl="1" indent="-285750" algn="just">
              <a:lnSpc>
                <a:spcPct val="150000"/>
              </a:lnSpc>
              <a:buFont typeface="Courier New" panose="02070309020205020404" pitchFamily="49" charset="0"/>
              <a:buChar char="o"/>
            </a:pPr>
            <a:r>
              <a:rPr lang="en-US" dirty="0" smtClean="0">
                <a:latin typeface="Times New Roman" panose="02020603050405020304" pitchFamily="18" charset="0"/>
                <a:ea typeface="Times New Roman" panose="02020603050405020304" pitchFamily="18" charset="0"/>
              </a:rPr>
              <a:t>Predictions </a:t>
            </a:r>
            <a:r>
              <a:rPr lang="en-US" dirty="0">
                <a:latin typeface="Times New Roman" panose="02020603050405020304" pitchFamily="18" charset="0"/>
                <a:ea typeface="Times New Roman" panose="02020603050405020304" pitchFamily="18" charset="0"/>
              </a:rPr>
              <a:t>using All Features </a:t>
            </a:r>
            <a:endParaRPr lang="en-US" dirty="0" smtClean="0">
              <a:latin typeface="Times New Roman" panose="02020603050405020304" pitchFamily="18" charset="0"/>
              <a:ea typeface="Times New Roman" panose="02020603050405020304" pitchFamily="18" charset="0"/>
            </a:endParaRPr>
          </a:p>
          <a:p>
            <a:pPr marL="742950" lvl="1" indent="-285750" algn="just">
              <a:lnSpc>
                <a:spcPct val="150000"/>
              </a:lnSpc>
              <a:buFont typeface="Courier New" panose="02070309020205020404" pitchFamily="49" charset="0"/>
              <a:buChar char="o"/>
            </a:pPr>
            <a:r>
              <a:rPr lang="en-US" dirty="0" smtClean="0">
                <a:latin typeface="Times New Roman" panose="02020603050405020304" pitchFamily="18" charset="0"/>
                <a:ea typeface="Times New Roman" panose="02020603050405020304" pitchFamily="18" charset="0"/>
              </a:rPr>
              <a:t>Cross-platform predictions</a:t>
            </a:r>
          </a:p>
          <a:p>
            <a:pPr algn="just">
              <a:lnSpc>
                <a:spcPct val="150000"/>
              </a:lnSpc>
            </a:pPr>
            <a:r>
              <a:rPr lang="en-US" dirty="0" smtClean="0">
                <a:latin typeface="Times New Roman" panose="02020603050405020304" pitchFamily="18" charset="0"/>
                <a:ea typeface="Times New Roman" panose="02020603050405020304" pitchFamily="18" charset="0"/>
              </a:rPr>
              <a:t> </a:t>
            </a:r>
          </a:p>
          <a:p>
            <a:pPr algn="just">
              <a:lnSpc>
                <a:spcPct val="150000"/>
              </a:lnSpc>
            </a:pPr>
            <a:r>
              <a:rPr lang="en-US" dirty="0" smtClean="0">
                <a:latin typeface="Times New Roman" panose="02020603050405020304" pitchFamily="18" charset="0"/>
                <a:ea typeface="Times New Roman" panose="02020603050405020304" pitchFamily="18" charset="0"/>
              </a:rPr>
              <a:t>A </a:t>
            </a:r>
            <a:r>
              <a:rPr lang="en-US" dirty="0">
                <a:latin typeface="Times New Roman" panose="02020603050405020304" pitchFamily="18" charset="0"/>
                <a:ea typeface="Times New Roman" panose="02020603050405020304" pitchFamily="18" charset="0"/>
              </a:rPr>
              <a:t>different kind of hybrid algorithm could be assigned to each section. Each algorithm could then be fine-tuned and adjusted to the specific needs of each section in order to produce more accurate classifications.  </a:t>
            </a:r>
            <a:endParaRPr lang="en-US" dirty="0" smtClean="0">
              <a:latin typeface="Times New Roman" panose="02020603050405020304" pitchFamily="18" charset="0"/>
              <a:ea typeface="Times New Roman" panose="02020603050405020304" pitchFamily="18" charset="0"/>
            </a:endParaRPr>
          </a:p>
          <a:p>
            <a:pPr algn="just">
              <a:lnSpc>
                <a:spcPct val="150000"/>
              </a:lnSpc>
            </a:pPr>
            <a:endParaRPr lang="en-US"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Finally, further experimentation could take place regarding the training features. More specifically, features that don’t seem to be important to the classification could be removed in the future, whereas features that are important, could be combined to produce even more powerful training features. </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779992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for your time!</a:t>
            </a:r>
            <a:endParaRPr lang="en-US" dirty="0"/>
          </a:p>
        </p:txBody>
      </p:sp>
      <p:sp>
        <p:nvSpPr>
          <p:cNvPr id="3" name="Text Placeholder 2"/>
          <p:cNvSpPr>
            <a:spLocks noGrp="1"/>
          </p:cNvSpPr>
          <p:nvPr>
            <p:ph type="body" idx="1"/>
          </p:nvPr>
        </p:nvSpPr>
        <p:spPr/>
        <p:txBody>
          <a:bodyPr/>
          <a:lstStyle/>
          <a:p>
            <a:r>
              <a:rPr lang="en-US" dirty="0" smtClean="0"/>
              <a:t>Feel free to ask any questions</a:t>
            </a:r>
            <a:endParaRPr lang="en-US" dirty="0"/>
          </a:p>
        </p:txBody>
      </p:sp>
    </p:spTree>
    <p:extLst>
      <p:ext uri="{BB962C8B-B14F-4D97-AF65-F5344CB8AC3E}">
        <p14:creationId xmlns:p14="http://schemas.microsoft.com/office/powerpoint/2010/main" val="988244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62456" y="1600200"/>
            <a:ext cx="10104120" cy="4619854"/>
          </a:xfrm>
          <a:prstGeom prst="rect">
            <a:avLst/>
          </a:prstGeom>
          <a:noFill/>
        </p:spPr>
        <p:txBody>
          <a:bodyPr wrap="square" rtlCol="0">
            <a:spAutoFit/>
          </a:bodyPr>
          <a:lstStyle/>
          <a:p>
            <a:pPr marL="342900" indent="-342900">
              <a:lnSpc>
                <a:spcPct val="150000"/>
              </a:lnSpc>
              <a:buFont typeface="Courier New" panose="02070309020205020404" pitchFamily="49" charset="0"/>
              <a:buChar char="o"/>
            </a:pPr>
            <a:r>
              <a:rPr lang="en-US" dirty="0" smtClean="0"/>
              <a:t>Develop prediction models using stand-alone machine learning algorithms.</a:t>
            </a:r>
          </a:p>
          <a:p>
            <a:pPr marL="342900" indent="-342900">
              <a:lnSpc>
                <a:spcPct val="150000"/>
              </a:lnSpc>
              <a:buFont typeface="Courier New" panose="02070309020205020404" pitchFamily="49" charset="0"/>
              <a:buChar char="o"/>
            </a:pPr>
            <a:r>
              <a:rPr lang="en-US" dirty="0" smtClean="0"/>
              <a:t>Test, evaluate and compare the stand-alone models to determine which one performs better.</a:t>
            </a:r>
          </a:p>
          <a:p>
            <a:pPr marL="342900" indent="-342900">
              <a:lnSpc>
                <a:spcPct val="150000"/>
              </a:lnSpc>
              <a:buFont typeface="Courier New" panose="02070309020205020404" pitchFamily="49" charset="0"/>
              <a:buChar char="o"/>
            </a:pPr>
            <a:r>
              <a:rPr lang="en-US" dirty="0" smtClean="0"/>
              <a:t>Combine machine learning algorithms and methodologies to create hybrid algorithms.</a:t>
            </a:r>
          </a:p>
          <a:p>
            <a:pPr marL="342900" indent="-342900">
              <a:lnSpc>
                <a:spcPct val="150000"/>
              </a:lnSpc>
              <a:buFont typeface="Courier New" panose="02070309020205020404" pitchFamily="49" charset="0"/>
              <a:buChar char="o"/>
            </a:pPr>
            <a:r>
              <a:rPr lang="en-US" dirty="0" smtClean="0"/>
              <a:t>Fine-tune algorithms to increase their performance.</a:t>
            </a:r>
          </a:p>
          <a:p>
            <a:pPr marL="342900" indent="-342900">
              <a:lnSpc>
                <a:spcPct val="150000"/>
              </a:lnSpc>
              <a:buFont typeface="Courier New" panose="02070309020205020404" pitchFamily="49" charset="0"/>
              <a:buChar char="o"/>
            </a:pPr>
            <a:r>
              <a:rPr lang="en-US" dirty="0" smtClean="0"/>
              <a:t>Evaluate algorithms in detail to determine strengths, weaknesses and suitability for the problem.</a:t>
            </a:r>
          </a:p>
          <a:p>
            <a:pPr marL="342900" indent="-342900">
              <a:lnSpc>
                <a:spcPct val="150000"/>
              </a:lnSpc>
              <a:buFont typeface="Courier New" panose="02070309020205020404" pitchFamily="49" charset="0"/>
              <a:buChar char="o"/>
            </a:pPr>
            <a:r>
              <a:rPr lang="en-US" dirty="0" smtClean="0"/>
              <a:t>Compare models and determine which produces the most desirable results.</a:t>
            </a:r>
          </a:p>
          <a:p>
            <a:pPr marL="342900" indent="-342900">
              <a:lnSpc>
                <a:spcPct val="150000"/>
              </a:lnSpc>
              <a:buFont typeface="Courier New" panose="02070309020205020404" pitchFamily="49" charset="0"/>
              <a:buChar char="o"/>
            </a:pPr>
            <a:r>
              <a:rPr lang="en-US" dirty="0" smtClean="0"/>
              <a:t>Create powerful models that perform better under different scenarios</a:t>
            </a:r>
          </a:p>
          <a:p>
            <a:pPr marL="342900" indent="-342900">
              <a:lnSpc>
                <a:spcPct val="150000"/>
              </a:lnSpc>
              <a:buFont typeface="Courier New" panose="02070309020205020404" pitchFamily="49" charset="0"/>
              <a:buChar char="o"/>
            </a:pPr>
            <a:r>
              <a:rPr lang="en-US" dirty="0" smtClean="0"/>
              <a:t>Create models that are able to extract the importance of each feature in the classification</a:t>
            </a:r>
          </a:p>
          <a:p>
            <a:pPr marL="342900" indent="-342900">
              <a:lnSpc>
                <a:spcPct val="150000"/>
              </a:lnSpc>
              <a:buFont typeface="Courier New" panose="02070309020205020404" pitchFamily="49" charset="0"/>
              <a:buChar char="o"/>
            </a:pPr>
            <a:endParaRPr lang="en-US" dirty="0" smtClean="0"/>
          </a:p>
          <a:p>
            <a:pPr marL="342900" indent="-342900">
              <a:lnSpc>
                <a:spcPct val="150000"/>
              </a:lnSpc>
              <a:buFont typeface="Courier New" panose="02070309020205020404" pitchFamily="49" charset="0"/>
              <a:buChar char="o"/>
            </a:pPr>
            <a:endParaRPr lang="en-US" dirty="0" smtClean="0"/>
          </a:p>
          <a:p>
            <a:pPr marL="342900" indent="-342900">
              <a:lnSpc>
                <a:spcPct val="150000"/>
              </a:lnSpc>
              <a:buFont typeface="Courier New" panose="02070309020205020404" pitchFamily="49" charset="0"/>
              <a:buChar char="o"/>
            </a:pPr>
            <a:endParaRPr lang="en-US" dirty="0"/>
          </a:p>
        </p:txBody>
      </p:sp>
    </p:spTree>
    <p:extLst>
      <p:ext uri="{BB962C8B-B14F-4D97-AF65-F5344CB8AC3E}">
        <p14:creationId xmlns:p14="http://schemas.microsoft.com/office/powerpoint/2010/main" val="3257379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Work</a:t>
            </a:r>
            <a:endParaRPr lang="en-US" dirty="0"/>
          </a:p>
        </p:txBody>
      </p:sp>
      <p:pic>
        <p:nvPicPr>
          <p:cNvPr id="3" name="Picture 2"/>
          <p:cNvPicPr>
            <a:picLocks noChangeAspect="1"/>
          </p:cNvPicPr>
          <p:nvPr/>
        </p:nvPicPr>
        <p:blipFill>
          <a:blip r:embed="rId2"/>
          <a:stretch>
            <a:fillRect/>
          </a:stretch>
        </p:blipFill>
        <p:spPr>
          <a:xfrm>
            <a:off x="228600" y="1690688"/>
            <a:ext cx="11734800" cy="3705225"/>
          </a:xfrm>
          <a:prstGeom prst="rect">
            <a:avLst/>
          </a:prstGeom>
        </p:spPr>
      </p:pic>
    </p:spTree>
    <p:extLst>
      <p:ext uri="{BB962C8B-B14F-4D97-AF65-F5344CB8AC3E}">
        <p14:creationId xmlns:p14="http://schemas.microsoft.com/office/powerpoint/2010/main" val="18708840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Text Placeholder 2"/>
          <p:cNvSpPr>
            <a:spLocks noGrp="1"/>
          </p:cNvSpPr>
          <p:nvPr>
            <p:ph type="body" idx="1"/>
          </p:nvPr>
        </p:nvSpPr>
        <p:spPr/>
        <p:txBody>
          <a:bodyPr/>
          <a:lstStyle/>
          <a:p>
            <a:r>
              <a:rPr lang="en-US" dirty="0" smtClean="0"/>
              <a:t>General methodology followed </a:t>
            </a:r>
            <a:endParaRPr lang="en-US" dirty="0"/>
          </a:p>
        </p:txBody>
      </p:sp>
    </p:spTree>
    <p:extLst>
      <p:ext uri="{BB962C8B-B14F-4D97-AF65-F5344CB8AC3E}">
        <p14:creationId xmlns:p14="http://schemas.microsoft.com/office/powerpoint/2010/main" val="40545612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032392823"/>
              </p:ext>
            </p:extLst>
          </p:nvPr>
        </p:nvGraphicFramePr>
        <p:xfrm>
          <a:off x="889380" y="1048638"/>
          <a:ext cx="10357740" cy="4766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41433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1220</TotalTime>
  <Words>5090</Words>
  <Application>Microsoft Office PowerPoint</Application>
  <PresentationFormat>Widescreen</PresentationFormat>
  <Paragraphs>875</Paragraphs>
  <Slides>58</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Calibri</vt:lpstr>
      <vt:lpstr>Calibri Light</vt:lpstr>
      <vt:lpstr>Cambria Math</vt:lpstr>
      <vt:lpstr>Courier New</vt:lpstr>
      <vt:lpstr>Times New Roman</vt:lpstr>
      <vt:lpstr>Office Theme</vt:lpstr>
      <vt:lpstr>Ατομική Διπλωματική Εργασία</vt:lpstr>
      <vt:lpstr>Prediction of Virality and Popularity of YouTube Videos</vt:lpstr>
      <vt:lpstr>Motivation</vt:lpstr>
      <vt:lpstr>PowerPoint Presentation</vt:lpstr>
      <vt:lpstr>Goals</vt:lpstr>
      <vt:lpstr>PowerPoint Presentation</vt:lpstr>
      <vt:lpstr>Previous Work</vt:lpstr>
      <vt:lpstr>Methodology</vt:lpstr>
      <vt:lpstr>PowerPoint Presentation</vt:lpstr>
      <vt:lpstr>Background Knowledge</vt:lpstr>
      <vt:lpstr>Machine Learning</vt:lpstr>
      <vt:lpstr>PowerPoint Presentation</vt:lpstr>
      <vt:lpstr>Machine Learning Algorithms</vt:lpstr>
      <vt:lpstr>PowerPoint Presentation</vt:lpstr>
      <vt:lpstr>Machine Learning Algorithms</vt:lpstr>
      <vt:lpstr>Algorithms with embedded randomness</vt:lpstr>
      <vt:lpstr>Boosting Algorithms</vt:lpstr>
      <vt:lpstr>Other Hybrid Algorithms</vt:lpstr>
      <vt:lpstr>Features</vt:lpstr>
      <vt:lpstr>Feature Kinds</vt:lpstr>
      <vt:lpstr>Feature Importance</vt:lpstr>
      <vt:lpstr>Model Evaluation Metrics</vt:lpstr>
      <vt:lpstr>Confusion Matrix</vt:lpstr>
      <vt:lpstr>PowerPoint Presentation</vt:lpstr>
      <vt:lpstr>PowerPoint Presentation</vt:lpstr>
      <vt:lpstr>K – Fold Validation</vt:lpstr>
      <vt:lpstr>Implementation Details</vt:lpstr>
      <vt:lpstr>PowerPoint Presentation</vt:lpstr>
      <vt:lpstr>Evaluation of Algorithms</vt:lpstr>
      <vt:lpstr>PowerPoint Presentation</vt:lpstr>
      <vt:lpstr>Evaluation Baselines</vt:lpstr>
      <vt:lpstr>Logistic Regression Evaluation</vt:lpstr>
      <vt:lpstr>K Nearest Neighbors</vt:lpstr>
      <vt:lpstr>SVM – Linear SVC </vt:lpstr>
      <vt:lpstr>Decision Tree</vt:lpstr>
      <vt:lpstr>Random Forest</vt:lpstr>
      <vt:lpstr>Extra Trees</vt:lpstr>
      <vt:lpstr>Bagging Decision Tree</vt:lpstr>
      <vt:lpstr>Gradient Boosting Decision Tree</vt:lpstr>
      <vt:lpstr>Ada Boosting Decision Tree</vt:lpstr>
      <vt:lpstr>Voting – (ABDT,GBDT)</vt:lpstr>
      <vt:lpstr>Voting – (ABDT,GBDT,LR)</vt:lpstr>
      <vt:lpstr>Bagging Gradient Boosting Decision Tree</vt:lpstr>
      <vt:lpstr>Comparison of Algorithms</vt:lpstr>
      <vt:lpstr>PowerPoint Presentation</vt:lpstr>
      <vt:lpstr>Stand-alone Algorithms Comparison</vt:lpstr>
      <vt:lpstr>Extra Trees VS Random Forest VS BDT</vt:lpstr>
      <vt:lpstr>BDT VS GBDT VS ABDT </vt:lpstr>
      <vt:lpstr>GBDT VS Voting – (GBDT, ABDT)</vt:lpstr>
      <vt:lpstr>Voting – (GBDT, ABDT) VS Bagging GBDT</vt:lpstr>
      <vt:lpstr>Conclusions</vt:lpstr>
      <vt:lpstr>Comparison Conclusion</vt:lpstr>
      <vt:lpstr>PowerPoint Presentation</vt:lpstr>
      <vt:lpstr>Final Thoughts</vt:lpstr>
      <vt:lpstr>PowerPoint Presentation</vt:lpstr>
      <vt:lpstr>Future Work</vt:lpstr>
      <vt:lpstr>PowerPoint Presentation</vt:lpstr>
      <vt:lpstr>Thank you for your time!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gdemos01</dc:creator>
  <cp:lastModifiedBy>gdemos01</cp:lastModifiedBy>
  <cp:revision>71</cp:revision>
  <dcterms:created xsi:type="dcterms:W3CDTF">2017-05-17T07:45:22Z</dcterms:created>
  <dcterms:modified xsi:type="dcterms:W3CDTF">2017-05-21T09:40:04Z</dcterms:modified>
</cp:coreProperties>
</file>