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4"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5EB5FD-BE0E-41BF-BF32-D3B0FC4D345A}" type="datetimeFigureOut">
              <a:rPr lang="en-CA" smtClean="0"/>
              <a:t>2023-09-26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rIns="45720"/>
          <a:lstStyle/>
          <a:p>
            <a:fld id="{DF1D7377-4505-4A0B-9A38-7AF73CF87A5D}" type="slidenum">
              <a:rPr lang="en-CA" smtClean="0"/>
              <a:t>‹#›</a:t>
            </a:fld>
            <a:endParaRPr lang="en-CA"/>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02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EB5FD-BE0E-41BF-BF32-D3B0FC4D345A}" type="datetimeFigureOut">
              <a:rPr lang="en-CA" smtClean="0"/>
              <a:t>2023-09-26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F1D7377-4505-4A0B-9A38-7AF73CF87A5D}" type="slidenum">
              <a:rPr lang="en-CA" smtClean="0"/>
              <a:t>‹#›</a:t>
            </a:fld>
            <a:endParaRPr lang="en-CA"/>
          </a:p>
        </p:txBody>
      </p:sp>
    </p:spTree>
    <p:extLst>
      <p:ext uri="{BB962C8B-B14F-4D97-AF65-F5344CB8AC3E}">
        <p14:creationId xmlns:p14="http://schemas.microsoft.com/office/powerpoint/2010/main" val="3288940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EB5FD-BE0E-41BF-BF32-D3B0FC4D345A}" type="datetimeFigureOut">
              <a:rPr lang="en-CA" smtClean="0"/>
              <a:t>2023-09-26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F1D7377-4505-4A0B-9A38-7AF73CF87A5D}" type="slidenum">
              <a:rPr lang="en-CA" smtClean="0"/>
              <a:t>‹#›</a:t>
            </a:fld>
            <a:endParaRPr lang="en-CA"/>
          </a:p>
        </p:txBody>
      </p:sp>
    </p:spTree>
    <p:extLst>
      <p:ext uri="{BB962C8B-B14F-4D97-AF65-F5344CB8AC3E}">
        <p14:creationId xmlns:p14="http://schemas.microsoft.com/office/powerpoint/2010/main" val="213877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dirty="0"/>
          </a:p>
        </p:txBody>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580132" y="338720"/>
            <a:ext cx="8640109" cy="806303"/>
          </a:xfrm>
        </p:spPr>
        <p:txBody>
          <a:bodyPr/>
          <a:lstStyle/>
          <a:p>
            <a:r>
              <a:rPr lang="en-US" dirty="0"/>
              <a:t>Click to edit Master title style</a:t>
            </a:r>
          </a:p>
        </p:txBody>
      </p:sp>
      <p:sp>
        <p:nvSpPr>
          <p:cNvPr id="3" name="Content Placeholder 2"/>
          <p:cNvSpPr>
            <a:spLocks noGrp="1"/>
          </p:cNvSpPr>
          <p:nvPr>
            <p:ph idx="1"/>
          </p:nvPr>
        </p:nvSpPr>
        <p:spPr>
          <a:xfrm>
            <a:off x="1675051" y="1327095"/>
            <a:ext cx="8895088" cy="506561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EB5FD-BE0E-41BF-BF32-D3B0FC4D345A}" type="datetimeFigureOut">
              <a:rPr lang="en-CA" smtClean="0"/>
              <a:t>2023-09-26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F1D7377-4505-4A0B-9A38-7AF73CF87A5D}" type="slidenum">
              <a:rPr lang="en-CA" smtClean="0"/>
              <a:t>‹#›</a:t>
            </a:fld>
            <a:endParaRPr lang="en-CA"/>
          </a:p>
        </p:txBody>
      </p:sp>
      <p:sp>
        <p:nvSpPr>
          <p:cNvPr id="7" name="TextBox 6"/>
          <p:cNvSpPr txBox="1"/>
          <p:nvPr/>
        </p:nvSpPr>
        <p:spPr>
          <a:xfrm>
            <a:off x="1451049" y="23207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3351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EB5FD-BE0E-41BF-BF32-D3B0FC4D345A}" type="datetimeFigureOut">
              <a:rPr lang="en-CA" smtClean="0"/>
              <a:t>2023-09-26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F1D7377-4505-4A0B-9A38-7AF73CF87A5D}" type="slidenum">
              <a:rPr lang="en-CA" smtClean="0"/>
              <a:t>‹#›</a:t>
            </a:fld>
            <a:endParaRPr lang="en-CA"/>
          </a:p>
        </p:txBody>
      </p:sp>
    </p:spTree>
    <p:extLst>
      <p:ext uri="{BB962C8B-B14F-4D97-AF65-F5344CB8AC3E}">
        <p14:creationId xmlns:p14="http://schemas.microsoft.com/office/powerpoint/2010/main" val="358010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5EB5FD-BE0E-41BF-BF32-D3B0FC4D345A}" type="datetimeFigureOut">
              <a:rPr lang="en-CA" smtClean="0"/>
              <a:t>2023-09-26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F1D7377-4505-4A0B-9A38-7AF73CF87A5D}" type="slidenum">
              <a:rPr lang="en-CA" smtClean="0"/>
              <a:t>‹#›</a:t>
            </a:fld>
            <a:endParaRPr lang="en-CA"/>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305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5EB5FD-BE0E-41BF-BF32-D3B0FC4D345A}" type="datetimeFigureOut">
              <a:rPr lang="en-CA" smtClean="0"/>
              <a:t>2023-09-26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F1D7377-4505-4A0B-9A38-7AF73CF87A5D}" type="slidenum">
              <a:rPr lang="en-CA" smtClean="0"/>
              <a:t>‹#›</a:t>
            </a:fld>
            <a:endParaRPr lang="en-CA"/>
          </a:p>
        </p:txBody>
      </p:sp>
    </p:spTree>
    <p:extLst>
      <p:ext uri="{BB962C8B-B14F-4D97-AF65-F5344CB8AC3E}">
        <p14:creationId xmlns:p14="http://schemas.microsoft.com/office/powerpoint/2010/main" val="101821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5EB5FD-BE0E-41BF-BF32-D3B0FC4D345A}" type="datetimeFigureOut">
              <a:rPr lang="en-CA" smtClean="0"/>
              <a:t>2023-09-26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F1D7377-4505-4A0B-9A38-7AF73CF87A5D}" type="slidenum">
              <a:rPr lang="en-CA" smtClean="0"/>
              <a:t>‹#›</a:t>
            </a:fld>
            <a:endParaRPr lang="en-CA"/>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738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A5EB5FD-BE0E-41BF-BF32-D3B0FC4D345A}" type="datetimeFigureOut">
              <a:rPr lang="en-CA" smtClean="0"/>
              <a:t>2023-09-26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F1D7377-4505-4A0B-9A38-7AF73CF87A5D}" type="slidenum">
              <a:rPr lang="en-CA" smtClean="0"/>
              <a:t>‹#›</a:t>
            </a:fld>
            <a:endParaRPr lang="en-CA"/>
          </a:p>
        </p:txBody>
      </p:sp>
    </p:spTree>
    <p:extLst>
      <p:ext uri="{BB962C8B-B14F-4D97-AF65-F5344CB8AC3E}">
        <p14:creationId xmlns:p14="http://schemas.microsoft.com/office/powerpoint/2010/main" val="82026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5EB5FD-BE0E-41BF-BF32-D3B0FC4D345A}" type="datetimeFigureOut">
              <a:rPr lang="en-CA" smtClean="0"/>
              <a:t>2023-09-26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F1D7377-4505-4A0B-9A38-7AF73CF87A5D}" type="slidenum">
              <a:rPr lang="en-CA" smtClean="0"/>
              <a:t>‹#›</a:t>
            </a:fld>
            <a:endParaRPr lang="en-CA"/>
          </a:p>
        </p:txBody>
      </p:sp>
    </p:spTree>
    <p:extLst>
      <p:ext uri="{BB962C8B-B14F-4D97-AF65-F5344CB8AC3E}">
        <p14:creationId xmlns:p14="http://schemas.microsoft.com/office/powerpoint/2010/main" val="218694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5EB5FD-BE0E-41BF-BF32-D3B0FC4D345A}" type="datetimeFigureOut">
              <a:rPr lang="en-CA" smtClean="0"/>
              <a:t>2023-09-26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F1D7377-4505-4A0B-9A38-7AF73CF87A5D}" type="slidenum">
              <a:rPr lang="en-CA" smtClean="0"/>
              <a:t>‹#›</a:t>
            </a:fld>
            <a:endParaRPr lang="en-CA"/>
          </a:p>
        </p:txBody>
      </p:sp>
    </p:spTree>
    <p:extLst>
      <p:ext uri="{BB962C8B-B14F-4D97-AF65-F5344CB8AC3E}">
        <p14:creationId xmlns:p14="http://schemas.microsoft.com/office/powerpoint/2010/main" val="27201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580132" y="808056"/>
            <a:ext cx="8526819"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675051" y="2052116"/>
            <a:ext cx="8895088"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8A5EB5FD-BE0E-41BF-BF32-D3B0FC4D345A}" type="datetimeFigureOut">
              <a:rPr lang="en-CA" smtClean="0"/>
              <a:t>2023-09-26</a:t>
            </a:fld>
            <a:endParaRPr lang="en-CA"/>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F1D7377-4505-4A0B-9A38-7AF73CF87A5D}" type="slidenum">
              <a:rPr lang="en-CA" smtClean="0"/>
              <a:t>‹#›</a:t>
            </a:fld>
            <a:endParaRPr lang="en-CA"/>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166698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udentmanual.uchicago.edu/academic-policies/academic-honesty-plagiaris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EC1E-E55A-EC78-2380-7E4C745F3CDF}"/>
              </a:ext>
            </a:extLst>
          </p:cNvPr>
          <p:cNvSpPr>
            <a:spLocks noGrp="1"/>
          </p:cNvSpPr>
          <p:nvPr>
            <p:ph type="ctrTitle"/>
          </p:nvPr>
        </p:nvSpPr>
        <p:spPr/>
        <p:txBody>
          <a:bodyPr>
            <a:normAutofit fontScale="90000"/>
          </a:bodyPr>
          <a:lstStyle/>
          <a:p>
            <a:r>
              <a:rPr lang="en-CA" dirty="0"/>
              <a:t>Scientific Computing  with Python</a:t>
            </a:r>
          </a:p>
        </p:txBody>
      </p:sp>
      <p:sp>
        <p:nvSpPr>
          <p:cNvPr id="3" name="Subtitle 2">
            <a:extLst>
              <a:ext uri="{FF2B5EF4-FFF2-40B4-BE49-F238E27FC236}">
                <a16:creationId xmlns:a16="http://schemas.microsoft.com/office/drawing/2014/main" id="{5A9579B2-E931-6DE0-926E-D17A9489AD5E}"/>
              </a:ext>
            </a:extLst>
          </p:cNvPr>
          <p:cNvSpPr>
            <a:spLocks noGrp="1"/>
          </p:cNvSpPr>
          <p:nvPr>
            <p:ph type="subTitle" idx="1"/>
          </p:nvPr>
        </p:nvSpPr>
        <p:spPr/>
        <p:txBody>
          <a:bodyPr/>
          <a:lstStyle/>
          <a:p>
            <a:r>
              <a:rPr lang="en-CA" dirty="0"/>
              <a:t>CAAM 37830=STAT 37830</a:t>
            </a:r>
          </a:p>
        </p:txBody>
      </p:sp>
    </p:spTree>
    <p:extLst>
      <p:ext uri="{BB962C8B-B14F-4D97-AF65-F5344CB8AC3E}">
        <p14:creationId xmlns:p14="http://schemas.microsoft.com/office/powerpoint/2010/main" val="404166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4D25-6162-A9A6-1D76-8E9CA77A4D8E}"/>
              </a:ext>
            </a:extLst>
          </p:cNvPr>
          <p:cNvSpPr>
            <a:spLocks noGrp="1"/>
          </p:cNvSpPr>
          <p:nvPr>
            <p:ph type="title"/>
          </p:nvPr>
        </p:nvSpPr>
        <p:spPr/>
        <p:txBody>
          <a:bodyPr/>
          <a:lstStyle/>
          <a:p>
            <a:r>
              <a:rPr lang="en-CA" dirty="0"/>
              <a:t>What is Scientific Computing?</a:t>
            </a:r>
          </a:p>
        </p:txBody>
      </p:sp>
      <p:sp>
        <p:nvSpPr>
          <p:cNvPr id="3" name="Content Placeholder 2">
            <a:extLst>
              <a:ext uri="{FF2B5EF4-FFF2-40B4-BE49-F238E27FC236}">
                <a16:creationId xmlns:a16="http://schemas.microsoft.com/office/drawing/2014/main" id="{B5A1F267-8F3B-F58D-2EEA-4E5AABDC2F42}"/>
              </a:ext>
            </a:extLst>
          </p:cNvPr>
          <p:cNvSpPr>
            <a:spLocks noGrp="1"/>
          </p:cNvSpPr>
          <p:nvPr>
            <p:ph idx="1"/>
          </p:nvPr>
        </p:nvSpPr>
        <p:spPr/>
        <p:txBody>
          <a:bodyPr>
            <a:normAutofit fontScale="77500" lnSpcReduction="20000"/>
          </a:bodyPr>
          <a:lstStyle/>
          <a:p>
            <a:r>
              <a:rPr lang="en-CA" dirty="0"/>
              <a:t>Computing to support science</a:t>
            </a:r>
          </a:p>
          <a:p>
            <a:pPr lvl="1"/>
            <a:r>
              <a:rPr lang="en-CA" dirty="0"/>
              <a:t>Form hypotheses</a:t>
            </a:r>
          </a:p>
          <a:p>
            <a:pPr lvl="1"/>
            <a:r>
              <a:rPr lang="en-CA" dirty="0"/>
              <a:t>Analyze data</a:t>
            </a:r>
          </a:p>
          <a:p>
            <a:pPr lvl="1"/>
            <a:r>
              <a:rPr lang="en-CA" dirty="0"/>
              <a:t>Simulation of real-world phenomena</a:t>
            </a:r>
          </a:p>
          <a:p>
            <a:r>
              <a:rPr lang="en-CA" dirty="0"/>
              <a:t>Interdisciplinary</a:t>
            </a:r>
          </a:p>
          <a:p>
            <a:pPr lvl="1"/>
            <a:r>
              <a:rPr lang="en-CA" dirty="0"/>
              <a:t>Domain science – physical and social sciences</a:t>
            </a:r>
          </a:p>
          <a:p>
            <a:pPr lvl="1"/>
            <a:r>
              <a:rPr lang="en-CA" dirty="0"/>
              <a:t>Computational mathematics – how to solve problems on a computer</a:t>
            </a:r>
          </a:p>
          <a:p>
            <a:pPr lvl="1"/>
            <a:r>
              <a:rPr lang="en-CA" dirty="0"/>
              <a:t>Software – make it easy to try new things</a:t>
            </a:r>
          </a:p>
          <a:p>
            <a:pPr lvl="1"/>
            <a:r>
              <a:rPr lang="en-CA" dirty="0"/>
              <a:t>Hardware – big problems require big computers</a:t>
            </a:r>
          </a:p>
          <a:p>
            <a:r>
              <a:rPr lang="en-CA" dirty="0"/>
              <a:t>Where is scientific computing done?</a:t>
            </a:r>
          </a:p>
          <a:p>
            <a:pPr lvl="1"/>
            <a:r>
              <a:rPr lang="en-CA" dirty="0"/>
              <a:t>Universities – e.g., </a:t>
            </a:r>
            <a:r>
              <a:rPr lang="en-CA" dirty="0" err="1"/>
              <a:t>U.Chicago</a:t>
            </a:r>
            <a:r>
              <a:rPr lang="en-CA" dirty="0"/>
              <a:t> RCC, research groups across campus</a:t>
            </a:r>
          </a:p>
          <a:p>
            <a:pPr lvl="1"/>
            <a:r>
              <a:rPr lang="en-CA" dirty="0"/>
              <a:t>National labs – DOE has the large supercomputers in the US/world</a:t>
            </a:r>
          </a:p>
          <a:p>
            <a:pPr lvl="1"/>
            <a:r>
              <a:rPr lang="en-CA" dirty="0"/>
              <a:t>Industry – simulation/data analysis used in industry (aviation, oil/gas, biotech, tech companies…)</a:t>
            </a:r>
          </a:p>
        </p:txBody>
      </p:sp>
    </p:spTree>
    <p:extLst>
      <p:ext uri="{BB962C8B-B14F-4D97-AF65-F5344CB8AC3E}">
        <p14:creationId xmlns:p14="http://schemas.microsoft.com/office/powerpoint/2010/main" val="58378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9D62-BB1B-00D5-9FD7-C0617B8A8D59}"/>
              </a:ext>
            </a:extLst>
          </p:cNvPr>
          <p:cNvSpPr>
            <a:spLocks noGrp="1"/>
          </p:cNvSpPr>
          <p:nvPr>
            <p:ph type="title"/>
          </p:nvPr>
        </p:nvSpPr>
        <p:spPr/>
        <p:txBody>
          <a:bodyPr/>
          <a:lstStyle/>
          <a:p>
            <a:r>
              <a:rPr lang="en-CA" dirty="0"/>
              <a:t>Why Python?</a:t>
            </a:r>
          </a:p>
        </p:txBody>
      </p:sp>
      <p:sp>
        <p:nvSpPr>
          <p:cNvPr id="3" name="Content Placeholder 2">
            <a:extLst>
              <a:ext uri="{FF2B5EF4-FFF2-40B4-BE49-F238E27FC236}">
                <a16:creationId xmlns:a16="http://schemas.microsoft.com/office/drawing/2014/main" id="{285D9115-FE31-BC59-8026-8AA9116B4FBA}"/>
              </a:ext>
            </a:extLst>
          </p:cNvPr>
          <p:cNvSpPr>
            <a:spLocks noGrp="1"/>
          </p:cNvSpPr>
          <p:nvPr>
            <p:ph idx="1"/>
          </p:nvPr>
        </p:nvSpPr>
        <p:spPr/>
        <p:txBody>
          <a:bodyPr>
            <a:normAutofit fontScale="92500" lnSpcReduction="20000"/>
          </a:bodyPr>
          <a:lstStyle/>
          <a:p>
            <a:r>
              <a:rPr lang="en-CA" dirty="0"/>
              <a:t>Very popular interpreted language</a:t>
            </a:r>
          </a:p>
          <a:p>
            <a:pPr lvl="1"/>
            <a:r>
              <a:rPr lang="en-CA" dirty="0"/>
              <a:t>Scientific computing is just one application</a:t>
            </a:r>
          </a:p>
          <a:p>
            <a:pPr lvl="1"/>
            <a:r>
              <a:rPr lang="en-CA" dirty="0"/>
              <a:t>Many libraries, active support/development, easy to find help</a:t>
            </a:r>
          </a:p>
          <a:p>
            <a:pPr lvl="1"/>
            <a:r>
              <a:rPr lang="en-CA" dirty="0"/>
              <a:t>Future employers/collaborators likely to value experience</a:t>
            </a:r>
          </a:p>
          <a:p>
            <a:r>
              <a:rPr lang="en-CA" dirty="0"/>
              <a:t>Easy to use</a:t>
            </a:r>
          </a:p>
          <a:p>
            <a:pPr lvl="1"/>
            <a:r>
              <a:rPr lang="en-CA" dirty="0"/>
              <a:t>Easy to read/write – develop quickly</a:t>
            </a:r>
          </a:p>
          <a:p>
            <a:pPr lvl="1"/>
            <a:r>
              <a:rPr lang="en-CA" dirty="0"/>
              <a:t>Use of plain English in syntax</a:t>
            </a:r>
          </a:p>
          <a:p>
            <a:pPr lvl="1"/>
            <a:r>
              <a:rPr lang="en-CA" dirty="0"/>
              <a:t>Interpreted – run code easily (no compiler)</a:t>
            </a:r>
          </a:p>
          <a:p>
            <a:r>
              <a:rPr lang="en-CA" dirty="0"/>
              <a:t>Scientific Computing</a:t>
            </a:r>
          </a:p>
          <a:p>
            <a:pPr lvl="1"/>
            <a:r>
              <a:rPr lang="en-CA" dirty="0"/>
              <a:t>Interfaces to major C/Fortran libraries – still get speed</a:t>
            </a:r>
          </a:p>
          <a:p>
            <a:pPr lvl="1"/>
            <a:r>
              <a:rPr lang="en-CA" dirty="0"/>
              <a:t>NumPy/SciPy ecosystem very mature</a:t>
            </a:r>
          </a:p>
          <a:p>
            <a:pPr lvl="1"/>
            <a:r>
              <a:rPr lang="en-CA" dirty="0"/>
              <a:t>Lots of cutting-edge stuff out there – e.g. GPUs, JIT</a:t>
            </a:r>
          </a:p>
        </p:txBody>
      </p:sp>
    </p:spTree>
    <p:extLst>
      <p:ext uri="{BB962C8B-B14F-4D97-AF65-F5344CB8AC3E}">
        <p14:creationId xmlns:p14="http://schemas.microsoft.com/office/powerpoint/2010/main" val="117043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4EA2-7FC2-5ED6-B6E6-42A30A24B93E}"/>
              </a:ext>
            </a:extLst>
          </p:cNvPr>
          <p:cNvSpPr>
            <a:spLocks noGrp="1"/>
          </p:cNvSpPr>
          <p:nvPr>
            <p:ph type="title"/>
          </p:nvPr>
        </p:nvSpPr>
        <p:spPr/>
        <p:txBody>
          <a:bodyPr/>
          <a:lstStyle/>
          <a:p>
            <a:r>
              <a:rPr lang="en-CA" dirty="0"/>
              <a:t>What this class is about</a:t>
            </a:r>
          </a:p>
        </p:txBody>
      </p:sp>
      <p:sp>
        <p:nvSpPr>
          <p:cNvPr id="3" name="Content Placeholder 2">
            <a:extLst>
              <a:ext uri="{FF2B5EF4-FFF2-40B4-BE49-F238E27FC236}">
                <a16:creationId xmlns:a16="http://schemas.microsoft.com/office/drawing/2014/main" id="{F7827646-F8DB-EAAA-262D-ED964475CEF1}"/>
              </a:ext>
            </a:extLst>
          </p:cNvPr>
          <p:cNvSpPr>
            <a:spLocks noGrp="1"/>
          </p:cNvSpPr>
          <p:nvPr>
            <p:ph idx="1"/>
          </p:nvPr>
        </p:nvSpPr>
        <p:spPr/>
        <p:txBody>
          <a:bodyPr>
            <a:normAutofit fontScale="85000" lnSpcReduction="20000"/>
          </a:bodyPr>
          <a:lstStyle/>
          <a:p>
            <a:pPr marL="457200" indent="-457200">
              <a:buFont typeface="+mj-lt"/>
              <a:buAutoNum type="arabicPeriod"/>
            </a:pPr>
            <a:r>
              <a:rPr lang="en-CA" dirty="0"/>
              <a:t>Learn to use Python for scientific computing</a:t>
            </a:r>
          </a:p>
          <a:p>
            <a:pPr marL="800100" lvl="1" indent="-342900">
              <a:buFont typeface="+mj-lt"/>
              <a:buAutoNum type="alphaLcPeriod"/>
            </a:pPr>
            <a:r>
              <a:rPr lang="en-CA" dirty="0"/>
              <a:t>Python syntax, object orientated design</a:t>
            </a:r>
          </a:p>
          <a:p>
            <a:pPr marL="800100" lvl="1" indent="-342900">
              <a:buFont typeface="+mj-lt"/>
              <a:buAutoNum type="alphaLcPeriod"/>
            </a:pPr>
            <a:r>
              <a:rPr lang="en-CA" dirty="0"/>
              <a:t>Libraries – NumPy, SciPy, etc.</a:t>
            </a:r>
          </a:p>
          <a:p>
            <a:pPr marL="800100" lvl="1" indent="-342900">
              <a:buFont typeface="+mj-lt"/>
              <a:buAutoNum type="alphaLcPeriod"/>
            </a:pPr>
            <a:r>
              <a:rPr lang="en-CA" dirty="0"/>
              <a:t>Survey of frequently seen topics </a:t>
            </a:r>
          </a:p>
          <a:p>
            <a:pPr marL="457200" indent="-457200">
              <a:buFont typeface="+mj-lt"/>
              <a:buAutoNum type="arabicPeriod"/>
            </a:pPr>
            <a:r>
              <a:rPr lang="en-CA" dirty="0"/>
              <a:t>Learn computing concepts useful for scientific computing</a:t>
            </a:r>
          </a:p>
          <a:p>
            <a:pPr marL="800100" lvl="1" indent="-342900">
              <a:buFont typeface="+mj-lt"/>
              <a:buAutoNum type="alphaLcPeriod"/>
            </a:pPr>
            <a:r>
              <a:rPr lang="en-CA" dirty="0"/>
              <a:t>What makes an algorithm fast/accurate?</a:t>
            </a:r>
          </a:p>
          <a:p>
            <a:pPr marL="800100" lvl="1" indent="-342900">
              <a:buFont typeface="+mj-lt"/>
              <a:buAutoNum type="alphaLcPeriod"/>
            </a:pPr>
            <a:r>
              <a:rPr lang="en-CA" dirty="0"/>
              <a:t>What makes code fast/accurate?</a:t>
            </a:r>
          </a:p>
          <a:p>
            <a:pPr marL="800100" lvl="1" indent="-342900">
              <a:buFont typeface="+mj-lt"/>
              <a:buAutoNum type="alphaLcPeriod"/>
            </a:pPr>
            <a:r>
              <a:rPr lang="en-CA" dirty="0"/>
              <a:t>How to measure performance?</a:t>
            </a:r>
          </a:p>
          <a:p>
            <a:pPr marL="800100" lvl="1" indent="-342900">
              <a:buFont typeface="+mj-lt"/>
              <a:buAutoNum type="alphaLcPeriod"/>
            </a:pPr>
            <a:r>
              <a:rPr lang="en-CA" dirty="0"/>
              <a:t>How to use parallelism, GPUs, libraries</a:t>
            </a:r>
          </a:p>
          <a:p>
            <a:pPr marL="457200" indent="-457200">
              <a:buFont typeface="+mj-lt"/>
              <a:buAutoNum type="arabicPeriod"/>
            </a:pPr>
            <a:r>
              <a:rPr lang="en-CA" dirty="0"/>
              <a:t>Learn how to develop/distribute software</a:t>
            </a:r>
          </a:p>
          <a:p>
            <a:pPr marL="800100" lvl="1" indent="-342900">
              <a:buFont typeface="+mj-lt"/>
              <a:buAutoNum type="alphaLcPeriod"/>
            </a:pPr>
            <a:r>
              <a:rPr lang="en-CA" dirty="0"/>
              <a:t>Version control (git)</a:t>
            </a:r>
          </a:p>
          <a:p>
            <a:pPr marL="800100" lvl="1" indent="-342900">
              <a:buFont typeface="+mj-lt"/>
              <a:buAutoNum type="alphaLcPeriod"/>
            </a:pPr>
            <a:r>
              <a:rPr lang="en-CA" dirty="0"/>
              <a:t>Unit testing, documentation</a:t>
            </a:r>
          </a:p>
          <a:p>
            <a:pPr marL="800100" lvl="1" indent="-342900">
              <a:buFont typeface="+mj-lt"/>
              <a:buAutoNum type="alphaLcPeriod"/>
            </a:pPr>
            <a:r>
              <a:rPr lang="en-CA" dirty="0"/>
              <a:t>Host/distribute packages</a:t>
            </a:r>
          </a:p>
        </p:txBody>
      </p:sp>
    </p:spTree>
    <p:extLst>
      <p:ext uri="{BB962C8B-B14F-4D97-AF65-F5344CB8AC3E}">
        <p14:creationId xmlns:p14="http://schemas.microsoft.com/office/powerpoint/2010/main" val="243889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A75B-9531-8423-7BA0-279FE4A11489}"/>
              </a:ext>
            </a:extLst>
          </p:cNvPr>
          <p:cNvSpPr>
            <a:spLocks noGrp="1"/>
          </p:cNvSpPr>
          <p:nvPr>
            <p:ph type="title"/>
          </p:nvPr>
        </p:nvSpPr>
        <p:spPr/>
        <p:txBody>
          <a:bodyPr/>
          <a:lstStyle/>
          <a:p>
            <a:r>
              <a:rPr lang="en-CA" dirty="0"/>
              <a:t>Important Resources</a:t>
            </a:r>
          </a:p>
        </p:txBody>
      </p:sp>
      <p:sp>
        <p:nvSpPr>
          <p:cNvPr id="3" name="Content Placeholder 2">
            <a:extLst>
              <a:ext uri="{FF2B5EF4-FFF2-40B4-BE49-F238E27FC236}">
                <a16:creationId xmlns:a16="http://schemas.microsoft.com/office/drawing/2014/main" id="{796B6E96-9829-D546-48CF-82C315FBCE2C}"/>
              </a:ext>
            </a:extLst>
          </p:cNvPr>
          <p:cNvSpPr>
            <a:spLocks noGrp="1"/>
          </p:cNvSpPr>
          <p:nvPr>
            <p:ph idx="1"/>
          </p:nvPr>
        </p:nvSpPr>
        <p:spPr/>
        <p:txBody>
          <a:bodyPr/>
          <a:lstStyle/>
          <a:p>
            <a:r>
              <a:rPr lang="en-CA" dirty="0"/>
              <a:t>People</a:t>
            </a:r>
          </a:p>
          <a:p>
            <a:pPr lvl="1"/>
            <a:r>
              <a:rPr lang="en-CA" dirty="0"/>
              <a:t>Instructor: Tristan Goodwill</a:t>
            </a:r>
          </a:p>
          <a:p>
            <a:pPr lvl="1"/>
            <a:r>
              <a:rPr lang="en-CA" dirty="0"/>
              <a:t>TAs: </a:t>
            </a:r>
            <a:r>
              <a:rPr lang="en-CA" dirty="0" err="1"/>
              <a:t>Runxin</a:t>
            </a:r>
            <a:r>
              <a:rPr lang="en-CA" dirty="0"/>
              <a:t> Ni and Su Hyeong</a:t>
            </a:r>
          </a:p>
          <a:p>
            <a:r>
              <a:rPr lang="en-CA" dirty="0"/>
              <a:t>Course website – uchi-compy23.github.io</a:t>
            </a:r>
          </a:p>
          <a:p>
            <a:pPr lvl="1"/>
            <a:r>
              <a:rPr lang="en-CA" dirty="0"/>
              <a:t>Schedule with links to class materials</a:t>
            </a:r>
          </a:p>
          <a:p>
            <a:pPr lvl="1"/>
            <a:r>
              <a:rPr lang="en-CA" dirty="0"/>
              <a:t>Check regularly for updates</a:t>
            </a:r>
          </a:p>
          <a:p>
            <a:r>
              <a:rPr lang="en-CA" dirty="0"/>
              <a:t>Canvas</a:t>
            </a:r>
          </a:p>
          <a:p>
            <a:pPr lvl="1"/>
            <a:r>
              <a:rPr lang="en-CA" dirty="0"/>
              <a:t>Announcements</a:t>
            </a:r>
          </a:p>
          <a:p>
            <a:r>
              <a:rPr lang="en-CA" dirty="0"/>
              <a:t>GitHub Classroom</a:t>
            </a:r>
          </a:p>
          <a:p>
            <a:pPr lvl="1"/>
            <a:r>
              <a:rPr lang="en-CA" dirty="0"/>
              <a:t>Assignments and project</a:t>
            </a:r>
          </a:p>
        </p:txBody>
      </p:sp>
    </p:spTree>
    <p:extLst>
      <p:ext uri="{BB962C8B-B14F-4D97-AF65-F5344CB8AC3E}">
        <p14:creationId xmlns:p14="http://schemas.microsoft.com/office/powerpoint/2010/main" val="13221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54BB-0D70-4179-1538-B1E10595A057}"/>
              </a:ext>
            </a:extLst>
          </p:cNvPr>
          <p:cNvSpPr>
            <a:spLocks noGrp="1"/>
          </p:cNvSpPr>
          <p:nvPr>
            <p:ph type="title"/>
          </p:nvPr>
        </p:nvSpPr>
        <p:spPr/>
        <p:txBody>
          <a:bodyPr/>
          <a:lstStyle/>
          <a:p>
            <a:r>
              <a:rPr lang="en-CA" dirty="0"/>
              <a:t>Course Format</a:t>
            </a:r>
          </a:p>
        </p:txBody>
      </p:sp>
      <p:sp>
        <p:nvSpPr>
          <p:cNvPr id="3" name="Content Placeholder 2">
            <a:extLst>
              <a:ext uri="{FF2B5EF4-FFF2-40B4-BE49-F238E27FC236}">
                <a16:creationId xmlns:a16="http://schemas.microsoft.com/office/drawing/2014/main" id="{297A2688-5D0A-5362-FF1F-F56589FCE977}"/>
              </a:ext>
            </a:extLst>
          </p:cNvPr>
          <p:cNvSpPr>
            <a:spLocks noGrp="1"/>
          </p:cNvSpPr>
          <p:nvPr>
            <p:ph idx="1"/>
          </p:nvPr>
        </p:nvSpPr>
        <p:spPr/>
        <p:txBody>
          <a:bodyPr>
            <a:normAutofit fontScale="92500" lnSpcReduction="20000"/>
          </a:bodyPr>
          <a:lstStyle/>
          <a:p>
            <a:r>
              <a:rPr lang="en-CA" dirty="0"/>
              <a:t>Classes Tuesday/Thursday</a:t>
            </a:r>
          </a:p>
          <a:p>
            <a:pPr lvl="1"/>
            <a:r>
              <a:rPr lang="en-CA" dirty="0"/>
              <a:t>Materials posted on the website</a:t>
            </a:r>
          </a:p>
          <a:p>
            <a:pPr lvl="1"/>
            <a:r>
              <a:rPr lang="en-CA" dirty="0"/>
              <a:t>Download materials and follow along</a:t>
            </a:r>
          </a:p>
          <a:p>
            <a:r>
              <a:rPr lang="en-CA" dirty="0"/>
              <a:t>Weekly Homework (50% of final grade)</a:t>
            </a:r>
          </a:p>
          <a:p>
            <a:pPr lvl="1"/>
            <a:r>
              <a:rPr lang="en-CA" dirty="0"/>
              <a:t>Released Thursday on GitHub Classroom</a:t>
            </a:r>
          </a:p>
          <a:p>
            <a:pPr lvl="1"/>
            <a:r>
              <a:rPr lang="en-CA" dirty="0"/>
              <a:t>Due following Thursday at 10PM</a:t>
            </a:r>
          </a:p>
          <a:p>
            <a:pPr lvl="1"/>
            <a:r>
              <a:rPr lang="en-CA" dirty="0"/>
              <a:t>Two free 48-hour extensions, just email the TAs before the deadline</a:t>
            </a:r>
          </a:p>
          <a:p>
            <a:r>
              <a:rPr lang="en-CA" dirty="0"/>
              <a:t>Group Project (50% of final grade)</a:t>
            </a:r>
          </a:p>
          <a:p>
            <a:pPr lvl="1"/>
            <a:r>
              <a:rPr lang="en-CA" dirty="0"/>
              <a:t>Work on a non-trivial project with several other people</a:t>
            </a:r>
          </a:p>
          <a:p>
            <a:pPr lvl="1"/>
            <a:r>
              <a:rPr lang="en-CA" dirty="0"/>
              <a:t>Project proposal (5% of grade)</a:t>
            </a:r>
          </a:p>
          <a:p>
            <a:pPr lvl="1"/>
            <a:r>
              <a:rPr lang="en-CA" dirty="0"/>
              <a:t>Midterm checkpoint (15% of grade)</a:t>
            </a:r>
          </a:p>
          <a:p>
            <a:pPr lvl="1"/>
            <a:r>
              <a:rPr lang="en-CA" dirty="0"/>
              <a:t>Final report (30% of grade)</a:t>
            </a:r>
          </a:p>
        </p:txBody>
      </p:sp>
    </p:spTree>
    <p:extLst>
      <p:ext uri="{BB962C8B-B14F-4D97-AF65-F5344CB8AC3E}">
        <p14:creationId xmlns:p14="http://schemas.microsoft.com/office/powerpoint/2010/main" val="131337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3696-D232-C348-F366-4B9709AF21D5}"/>
              </a:ext>
            </a:extLst>
          </p:cNvPr>
          <p:cNvSpPr>
            <a:spLocks noGrp="1"/>
          </p:cNvSpPr>
          <p:nvPr>
            <p:ph type="title"/>
          </p:nvPr>
        </p:nvSpPr>
        <p:spPr/>
        <p:txBody>
          <a:bodyPr/>
          <a:lstStyle/>
          <a:p>
            <a:r>
              <a:rPr lang="en-CA" dirty="0"/>
              <a:t>Homework Structure</a:t>
            </a:r>
          </a:p>
        </p:txBody>
      </p:sp>
      <p:sp>
        <p:nvSpPr>
          <p:cNvPr id="3" name="Content Placeholder 2">
            <a:extLst>
              <a:ext uri="{FF2B5EF4-FFF2-40B4-BE49-F238E27FC236}">
                <a16:creationId xmlns:a16="http://schemas.microsoft.com/office/drawing/2014/main" id="{D0A40685-ED8D-9469-C297-0D78BEEA7DDB}"/>
              </a:ext>
            </a:extLst>
          </p:cNvPr>
          <p:cNvSpPr>
            <a:spLocks noGrp="1"/>
          </p:cNvSpPr>
          <p:nvPr>
            <p:ph idx="1"/>
          </p:nvPr>
        </p:nvSpPr>
        <p:spPr/>
        <p:txBody>
          <a:bodyPr/>
          <a:lstStyle/>
          <a:p>
            <a:r>
              <a:rPr lang="en-CA" dirty="0"/>
              <a:t>Homework will be a combination of code and written answers</a:t>
            </a:r>
          </a:p>
          <a:p>
            <a:r>
              <a:rPr lang="en-CA" dirty="0"/>
              <a:t>Correctness of the code is, of course, important</a:t>
            </a:r>
          </a:p>
          <a:p>
            <a:r>
              <a:rPr lang="en-CA" dirty="0"/>
              <a:t>Style is nearly as important. If is anyone is going to see your code, then it must be </a:t>
            </a:r>
            <a:r>
              <a:rPr lang="en-CA" b="1" dirty="0"/>
              <a:t>readable.</a:t>
            </a:r>
          </a:p>
          <a:p>
            <a:pPr lvl="1"/>
            <a:r>
              <a:rPr lang="en-CA" dirty="0"/>
              <a:t>Very important for employment.</a:t>
            </a:r>
          </a:p>
          <a:p>
            <a:r>
              <a:rPr lang="en-CA" b="1" dirty="0"/>
              <a:t> </a:t>
            </a:r>
            <a:r>
              <a:rPr lang="en-CA" dirty="0"/>
              <a:t>We will talk about style as we go along.</a:t>
            </a:r>
          </a:p>
        </p:txBody>
      </p:sp>
    </p:spTree>
    <p:extLst>
      <p:ext uri="{BB962C8B-B14F-4D97-AF65-F5344CB8AC3E}">
        <p14:creationId xmlns:p14="http://schemas.microsoft.com/office/powerpoint/2010/main" val="38157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2690-871A-37E9-C852-747DAF932748}"/>
              </a:ext>
            </a:extLst>
          </p:cNvPr>
          <p:cNvSpPr>
            <a:spLocks noGrp="1"/>
          </p:cNvSpPr>
          <p:nvPr>
            <p:ph type="title"/>
          </p:nvPr>
        </p:nvSpPr>
        <p:spPr/>
        <p:txBody>
          <a:bodyPr/>
          <a:lstStyle/>
          <a:p>
            <a:r>
              <a:rPr lang="en-CA" dirty="0"/>
              <a:t>ChatGPT, GitHub Co-Pilot, </a:t>
            </a:r>
            <a:r>
              <a:rPr lang="en-CA" dirty="0" err="1"/>
              <a:t>etc</a:t>
            </a:r>
            <a:r>
              <a:rPr lang="en-CA" dirty="0"/>
              <a:t>…</a:t>
            </a:r>
          </a:p>
        </p:txBody>
      </p:sp>
      <p:sp>
        <p:nvSpPr>
          <p:cNvPr id="3" name="Content Placeholder 2">
            <a:extLst>
              <a:ext uri="{FF2B5EF4-FFF2-40B4-BE49-F238E27FC236}">
                <a16:creationId xmlns:a16="http://schemas.microsoft.com/office/drawing/2014/main" id="{7507DC96-840D-E7FC-B6B6-0939A50AE6AF}"/>
              </a:ext>
            </a:extLst>
          </p:cNvPr>
          <p:cNvSpPr>
            <a:spLocks noGrp="1"/>
          </p:cNvSpPr>
          <p:nvPr>
            <p:ph idx="1"/>
          </p:nvPr>
        </p:nvSpPr>
        <p:spPr/>
        <p:txBody>
          <a:bodyPr/>
          <a:lstStyle/>
          <a:p>
            <a:r>
              <a:rPr lang="en-US" dirty="0"/>
              <a:t>There are many natural language processing tools available, which can be used to generate good code efficiently. In this course, however, we will be developing skills and knowledge that are important to discover and practice on your own. Because use of AI tools inhibits development of these skills and knowledge, students are not allowed to use any AI tools, such as ChatGPT or </a:t>
            </a:r>
            <a:r>
              <a:rPr lang="en-US" dirty="0" err="1"/>
              <a:t>DallE</a:t>
            </a:r>
            <a:r>
              <a:rPr lang="en-US" dirty="0"/>
              <a:t> 2, in this course. Students are expected to present work that is their own without assistance from automated tools. If you are unclear if something is an AI tool, please check with your instructor. Using AI tools for any purposes in this course will violate the </a:t>
            </a:r>
            <a:r>
              <a:rPr lang="en-US" dirty="0">
                <a:hlinkClick r:id="rId2"/>
              </a:rPr>
              <a:t>University’s academic integrity policy</a:t>
            </a:r>
            <a:r>
              <a:rPr lang="en-US" dirty="0"/>
              <a:t> and be treated as such.</a:t>
            </a:r>
          </a:p>
          <a:p>
            <a:r>
              <a:rPr lang="en-US" sz="2400" dirty="0"/>
              <a:t>Collaboration and Stack Overflow </a:t>
            </a:r>
            <a:r>
              <a:rPr lang="en-US" sz="2400" b="1" dirty="0"/>
              <a:t>are okay</a:t>
            </a:r>
            <a:r>
              <a:rPr lang="en-US" sz="2400" dirty="0"/>
              <a:t>, but don’t copy code</a:t>
            </a:r>
            <a:endParaRPr lang="en-CA" sz="2400" dirty="0"/>
          </a:p>
        </p:txBody>
      </p:sp>
    </p:spTree>
    <p:extLst>
      <p:ext uri="{BB962C8B-B14F-4D97-AF65-F5344CB8AC3E}">
        <p14:creationId xmlns:p14="http://schemas.microsoft.com/office/powerpoint/2010/main" val="324812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3172B-3142-C04A-75E7-63D68ECE8A1A}"/>
              </a:ext>
            </a:extLst>
          </p:cNvPr>
          <p:cNvSpPr>
            <a:spLocks noGrp="1"/>
          </p:cNvSpPr>
          <p:nvPr>
            <p:ph type="title"/>
          </p:nvPr>
        </p:nvSpPr>
        <p:spPr/>
        <p:txBody>
          <a:bodyPr/>
          <a:lstStyle/>
          <a:p>
            <a:r>
              <a:rPr lang="en-CA" dirty="0"/>
              <a:t>Final Notes</a:t>
            </a:r>
          </a:p>
        </p:txBody>
      </p:sp>
      <p:sp>
        <p:nvSpPr>
          <p:cNvPr id="3" name="Content Placeholder 2">
            <a:extLst>
              <a:ext uri="{FF2B5EF4-FFF2-40B4-BE49-F238E27FC236}">
                <a16:creationId xmlns:a16="http://schemas.microsoft.com/office/drawing/2014/main" id="{9322EBB8-71F5-D73B-C44E-CB8E68E478C4}"/>
              </a:ext>
            </a:extLst>
          </p:cNvPr>
          <p:cNvSpPr>
            <a:spLocks noGrp="1"/>
          </p:cNvSpPr>
          <p:nvPr>
            <p:ph idx="1"/>
          </p:nvPr>
        </p:nvSpPr>
        <p:spPr/>
        <p:txBody>
          <a:bodyPr/>
          <a:lstStyle/>
          <a:p>
            <a:r>
              <a:rPr lang="en-CA" dirty="0"/>
              <a:t>See website for today’s materials</a:t>
            </a:r>
          </a:p>
          <a:p>
            <a:r>
              <a:rPr lang="en-CA" dirty="0"/>
              <a:t>Let me know how things are going</a:t>
            </a:r>
          </a:p>
          <a:p>
            <a:pPr lvl="1"/>
            <a:r>
              <a:rPr lang="en-CA" dirty="0"/>
              <a:t>The goal is for you to learn some useful skills. This takes practice.</a:t>
            </a:r>
          </a:p>
          <a:p>
            <a:pPr lvl="1"/>
            <a:r>
              <a:rPr lang="en-CA" dirty="0"/>
              <a:t>I also don’t want you to be overwhelmed with new material/work</a:t>
            </a:r>
          </a:p>
          <a:p>
            <a:r>
              <a:rPr lang="en-CA" dirty="0"/>
              <a:t>Getting help</a:t>
            </a:r>
          </a:p>
          <a:p>
            <a:pPr lvl="1"/>
            <a:r>
              <a:rPr lang="en-CA" dirty="0"/>
              <a:t>You can ask questions now or in office hours</a:t>
            </a:r>
          </a:p>
          <a:p>
            <a:pPr lvl="1"/>
            <a:r>
              <a:rPr lang="en-CA" dirty="0"/>
              <a:t>Send private questions to me/TAs in email</a:t>
            </a:r>
          </a:p>
          <a:p>
            <a:pPr lvl="1"/>
            <a:r>
              <a:rPr lang="en-CA" dirty="0"/>
              <a:t>Form a study group</a:t>
            </a:r>
          </a:p>
        </p:txBody>
      </p:sp>
    </p:spTree>
    <p:extLst>
      <p:ext uri="{BB962C8B-B14F-4D97-AF65-F5344CB8AC3E}">
        <p14:creationId xmlns:p14="http://schemas.microsoft.com/office/powerpoint/2010/main" val="1789632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611</TotalTime>
  <Words>697</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MS Shell Dlg 2</vt:lpstr>
      <vt:lpstr>Wingdings</vt:lpstr>
      <vt:lpstr>Wingdings 3</vt:lpstr>
      <vt:lpstr>Madison</vt:lpstr>
      <vt:lpstr>Scientific Computing  with Python</vt:lpstr>
      <vt:lpstr>What is Scientific Computing?</vt:lpstr>
      <vt:lpstr>Why Python?</vt:lpstr>
      <vt:lpstr>What this class is about</vt:lpstr>
      <vt:lpstr>Important Resources</vt:lpstr>
      <vt:lpstr>Course Format</vt:lpstr>
      <vt:lpstr>Homework Structure</vt:lpstr>
      <vt:lpstr>ChatGPT, GitHub Co-Pilot, etc…</vt:lpstr>
      <vt:lpstr>Final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Computing  with Python</dc:title>
  <dc:creator>Tristan Goodwill</dc:creator>
  <cp:lastModifiedBy>Tristan Goodwill</cp:lastModifiedBy>
  <cp:revision>19</cp:revision>
  <dcterms:created xsi:type="dcterms:W3CDTF">2023-09-26T05:00:43Z</dcterms:created>
  <dcterms:modified xsi:type="dcterms:W3CDTF">2023-09-26T15:12:30Z</dcterms:modified>
</cp:coreProperties>
</file>