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479" r:id="rId5"/>
  </p:sldMasterIdLst>
  <p:notesMasterIdLst>
    <p:notesMasterId r:id="rId16"/>
  </p:notesMasterIdLst>
  <p:handoutMasterIdLst>
    <p:handoutMasterId r:id="rId17"/>
  </p:handoutMasterIdLst>
  <p:sldIdLst>
    <p:sldId id="264" r:id="rId6"/>
    <p:sldId id="260" r:id="rId7"/>
    <p:sldId id="261" r:id="rId8"/>
    <p:sldId id="296" r:id="rId9"/>
    <p:sldId id="297" r:id="rId10"/>
    <p:sldId id="295" r:id="rId11"/>
    <p:sldId id="298" r:id="rId12"/>
    <p:sldId id="299" r:id="rId13"/>
    <p:sldId id="294" r:id="rId14"/>
    <p:sldId id="300" r:id="rId1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97">
          <p15:clr>
            <a:srgbClr val="A4A3A4"/>
          </p15:clr>
        </p15:guide>
        <p15:guide id="2" orient="horz" pos="1663">
          <p15:clr>
            <a:srgbClr val="A4A3A4"/>
          </p15:clr>
        </p15:guide>
        <p15:guide id="3" pos="346">
          <p15:clr>
            <a:srgbClr val="A4A3A4"/>
          </p15:clr>
        </p15:guide>
        <p15:guide id="4" pos="37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0E2F"/>
    <a:srgbClr val="002868"/>
    <a:srgbClr val="100E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01" autoAdjust="0"/>
    <p:restoredTop sz="94660"/>
  </p:normalViewPr>
  <p:slideViewPr>
    <p:cSldViewPr snapToGrid="0" snapToObjects="1">
      <p:cViewPr varScale="1">
        <p:scale>
          <a:sx n="120" d="100"/>
          <a:sy n="120" d="100"/>
        </p:scale>
        <p:origin x="114" y="1662"/>
      </p:cViewPr>
      <p:guideLst>
        <p:guide orient="horz" pos="3097"/>
        <p:guide orient="horz" pos="1663"/>
        <p:guide pos="346"/>
        <p:guide pos="37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03361-BCFB-C645-AB20-1942CE599D08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0D9DCE-0100-B047-B263-C910E4E93E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353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BD7416-84E8-6745-8BE3-E516E5F20B1E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421DDC-7030-EA4B-B77F-4ADE91E9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77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21DDC-7030-EA4B-B77F-4ADE91E90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89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421DDC-7030-EA4B-B77F-4ADE91E903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92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04888"/>
            <a:ext cx="8229600" cy="1230312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4400" kern="1000" baseline="0"/>
            </a:lvl1pPr>
          </a:lstStyle>
          <a:p>
            <a:pPr lvl="0"/>
            <a:r>
              <a:rPr lang="en-US" dirty="0"/>
              <a:t>Headline 1 here</a:t>
            </a:r>
          </a:p>
          <a:p>
            <a:pPr lvl="0"/>
            <a:r>
              <a:rPr lang="en-US" dirty="0"/>
              <a:t>Headline 2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2606675"/>
            <a:ext cx="8229600" cy="517525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Presenter’s Name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2738438" y="3208338"/>
            <a:ext cx="3667125" cy="39211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83742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64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Headline</a:t>
            </a:r>
          </a:p>
        </p:txBody>
      </p:sp>
      <p:sp>
        <p:nvSpPr>
          <p:cNvPr id="3" name="Content Placeholder 2"/>
          <p:cNvSpPr>
            <a:spLocks noGrp="1" noChangeAspect="1"/>
          </p:cNvSpPr>
          <p:nvPr>
            <p:ph sz="half" idx="1"/>
          </p:nvPr>
        </p:nvSpPr>
        <p:spPr>
          <a:xfrm>
            <a:off x="457200" y="1335025"/>
            <a:ext cx="4038600" cy="3023278"/>
          </a:xfrm>
        </p:spPr>
        <p:txBody>
          <a:bodyPr>
            <a:normAutofit/>
          </a:bodyPr>
          <a:lstStyle>
            <a:lvl1pPr>
              <a:defRPr sz="2400">
                <a:latin typeface="Arial"/>
                <a:cs typeface="Arial"/>
              </a:defRPr>
            </a:lvl1pPr>
            <a:lvl2pPr>
              <a:defRPr sz="2000">
                <a:latin typeface="Arial"/>
                <a:cs typeface="Arial"/>
              </a:defRPr>
            </a:lvl2pPr>
            <a:lvl3pPr>
              <a:defRPr sz="2000">
                <a:latin typeface="Arial"/>
                <a:cs typeface="Arial"/>
              </a:defRPr>
            </a:lvl3pPr>
            <a:lvl4pPr>
              <a:defRPr sz="2000">
                <a:latin typeface="Arial"/>
                <a:cs typeface="Arial"/>
              </a:defRPr>
            </a:lvl4pPr>
            <a:lvl5pPr>
              <a:defRPr sz="2000">
                <a:latin typeface="Arial"/>
                <a:cs typeface="Arial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35025"/>
            <a:ext cx="4038600" cy="3040126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549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286405"/>
            <a:ext cx="4040188" cy="48101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37267"/>
            <a:ext cx="4040188" cy="2556933"/>
          </a:xfrm>
        </p:spPr>
        <p:txBody>
          <a:bodyPr>
            <a:normAutofit/>
          </a:bodyPr>
          <a:lstStyle>
            <a:lvl1pPr marL="228600" indent="-228600"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5" y="1286405"/>
            <a:ext cx="4041775" cy="481012"/>
          </a:xfrm>
        </p:spPr>
        <p:txBody>
          <a:bodyPr anchor="b"/>
          <a:lstStyle>
            <a:lvl1pPr marL="0" indent="0">
              <a:buNone/>
              <a:defRPr sz="2400" b="1">
                <a:latin typeface="Arial"/>
                <a:cs typeface="Arial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Subhead 2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837267"/>
            <a:ext cx="4041775" cy="2556933"/>
          </a:xfrm>
        </p:spPr>
        <p:txBody>
          <a:bodyPr>
            <a:normAutofit/>
          </a:bodyPr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697F5-3DCA-0A4F-B9EA-FEC2794BD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62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jp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7866"/>
            <a:ext cx="8229600" cy="8805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20799"/>
            <a:ext cx="8229600" cy="3273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1870" y="4707994"/>
            <a:ext cx="575733" cy="273844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5" r:id="rId1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2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–"/>
        <a:defRPr sz="180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87867"/>
            <a:ext cx="8229600" cy="7757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Headline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37733"/>
            <a:ext cx="8229600" cy="30247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400" y="4716461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697F5-3DCA-0A4F-B9EA-FEC2794BD1A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083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81" r:id="rId1"/>
    <p:sldLayoutId id="2147493483" r:id="rId2"/>
    <p:sldLayoutId id="2147493484" r:id="rId3"/>
  </p:sldLayoutIdLst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>
              <a:lumMod val="50000"/>
            </a:schemeClr>
          </a:solidFill>
          <a:latin typeface="Arial"/>
          <a:ea typeface="+mj-ea"/>
          <a:cs typeface="Arial"/>
        </a:defRPr>
      </a:lvl1pPr>
    </p:titleStyle>
    <p:bodyStyle>
      <a:lvl1pPr marL="228600" indent="-228600" algn="l" defTabSz="457200" rtl="0" eaLnBrk="1" latinLnBrk="0" hangingPunct="1">
        <a:spcBef>
          <a:spcPct val="20000"/>
        </a:spcBef>
        <a:buFont typeface="Arial"/>
        <a:buChar char="•"/>
        <a:tabLst/>
        <a:defRPr sz="240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1pPr>
      <a:lvl2pPr marL="685800" indent="-228600" algn="l" defTabSz="457200" rtl="0" eaLnBrk="1" latinLnBrk="0" hangingPunct="1">
        <a:spcBef>
          <a:spcPct val="20000"/>
        </a:spcBef>
        <a:buFont typeface="Lucida Grande"/>
        <a:buChar char="–"/>
        <a:tabLst>
          <a:tab pos="228600" algn="l"/>
        </a:tabLst>
        <a:defRPr sz="180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Lucida Grande"/>
        <a:buChar char="–"/>
        <a:tabLst>
          <a:tab pos="228600" algn="l"/>
        </a:tabLst>
        <a:defRPr sz="180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Lucida Grande"/>
        <a:buChar char="–"/>
        <a:tabLst>
          <a:tab pos="228600" algn="l"/>
        </a:tabLst>
        <a:defRPr sz="180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Lucida Grande"/>
        <a:buChar char="–"/>
        <a:tabLst>
          <a:tab pos="228600" algn="l"/>
        </a:tabLst>
        <a:defRPr sz="1800" kern="1200">
          <a:solidFill>
            <a:schemeClr val="tx2">
              <a:lumMod val="50000"/>
            </a:schemeClr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2800" b="1" dirty="0"/>
              <a:t>미확진 감염그룹의 지역</a:t>
            </a:r>
            <a:r>
              <a:rPr lang="en-US" altLang="ko-KR" sz="2800" b="1" dirty="0"/>
              <a:t>/</a:t>
            </a:r>
            <a:r>
              <a:rPr lang="ko-KR" altLang="en-US" sz="2800" b="1" dirty="0"/>
              <a:t>인구 특성별 분포 및 유증상자 분율의 기술적 분석 </a:t>
            </a:r>
            <a:r>
              <a:rPr lang="en-US" altLang="ko-KR" sz="2800" b="1" dirty="0"/>
              <a:t>(1</a:t>
            </a:r>
            <a:r>
              <a:rPr lang="ko-KR" altLang="en-US" sz="2800" b="1" dirty="0"/>
              <a:t>차 조사</a:t>
            </a:r>
            <a:r>
              <a:rPr lang="en-US" altLang="ko-KR" sz="2800" b="1" dirty="0"/>
              <a:t>)</a:t>
            </a:r>
            <a:endParaRPr lang="en-US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457200" y="2606675"/>
            <a:ext cx="8229600" cy="825954"/>
          </a:xfrm>
        </p:spPr>
        <p:txBody>
          <a:bodyPr>
            <a:norm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조영지</a:t>
            </a:r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ko-KR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</a:rPr>
              <a:t>코네티컷 주립대 의과대학 공중보건학과 </a:t>
            </a:r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738438" y="3593874"/>
            <a:ext cx="3667125" cy="39211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2023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년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월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27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</a:rPr>
              <a:t>일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88CB86-0D39-97AB-D2E7-B294770DAF83}"/>
              </a:ext>
            </a:extLst>
          </p:cNvPr>
          <p:cNvSpPr txBox="1"/>
          <p:nvPr/>
        </p:nvSpPr>
        <p:spPr>
          <a:xfrm>
            <a:off x="1185620" y="128255"/>
            <a:ext cx="78266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b="0" i="0" u="none" strike="noStrike" baseline="0" dirty="0">
                <a:solidFill>
                  <a:srgbClr val="002060"/>
                </a:solidFill>
                <a:latin typeface="NanumSquareOTFR"/>
              </a:rPr>
              <a:t>지역사회기반 코로나</a:t>
            </a:r>
            <a:r>
              <a:rPr lang="en-US" altLang="ko-KR" sz="1200" b="0" i="0" u="none" strike="noStrike" baseline="0" dirty="0">
                <a:solidFill>
                  <a:srgbClr val="002060"/>
                </a:solidFill>
                <a:latin typeface="NanumSquareOTFR"/>
              </a:rPr>
              <a:t>19 </a:t>
            </a:r>
            <a:r>
              <a:rPr lang="ko-KR" altLang="en-US" sz="1200" b="0" i="0" u="none" strike="noStrike" baseline="0" dirty="0">
                <a:solidFill>
                  <a:srgbClr val="002060"/>
                </a:solidFill>
                <a:latin typeface="NanumSquareOTFR"/>
              </a:rPr>
              <a:t>항체양성률 조사결과 보고 및 감염병 혈청역학 감시체계 구축방안 심포지엄</a:t>
            </a:r>
            <a:endParaRPr lang="en-US" sz="1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998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865B-024B-8679-F8DB-C2A6403E7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1800"/>
              <a:t>정책적 함의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A2B367-E5D7-7A00-9C48-D1D8D198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39423"/>
            <a:ext cx="8229600" cy="3814508"/>
          </a:xfrm>
        </p:spPr>
        <p:txBody>
          <a:bodyPr>
            <a:normAutofit fontScale="92500" lnSpcReduction="10000"/>
          </a:bodyPr>
          <a:lstStyle/>
          <a:p>
            <a:pPr>
              <a:buFont typeface="Arial"/>
              <a:buAutoNum type="arabicParenR"/>
            </a:pPr>
            <a:r>
              <a:rPr lang="en-US" altLang="ko-KR" sz="900" b="1" dirty="0"/>
              <a:t>1</a:t>
            </a:r>
            <a:r>
              <a:rPr lang="ko-KR" altLang="en-US" sz="900" b="1" dirty="0"/>
              <a:t>차 및 </a:t>
            </a:r>
            <a:r>
              <a:rPr lang="en-US" altLang="ko-KR" sz="900" b="1" dirty="0"/>
              <a:t>2</a:t>
            </a:r>
            <a:r>
              <a:rPr lang="ko-KR" altLang="en-US" sz="900" b="1" dirty="0"/>
              <a:t>차 조사결과에 따르면 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백신 접종률과 검사 접근성이 대체로 높은</a:t>
            </a:r>
            <a:r>
              <a:rPr lang="en-US" altLang="ko-KR" sz="900" b="1" dirty="0"/>
              <a:t>) </a:t>
            </a:r>
            <a:r>
              <a:rPr lang="ko-KR" altLang="en-US" sz="900" b="1" dirty="0"/>
              <a:t>한국에서 미확진 감염 그룹 </a:t>
            </a:r>
            <a:r>
              <a:rPr lang="en-US" altLang="ko-KR" sz="900" b="1" dirty="0"/>
              <a:t>(25%) </a:t>
            </a:r>
            <a:r>
              <a:rPr lang="ko-KR" altLang="en-US" sz="900" b="1" dirty="0"/>
              <a:t>그리고 그 중 유증상 그룹은 상대적으로 작은 편 </a:t>
            </a:r>
            <a:r>
              <a:rPr lang="en-US" altLang="ko-KR" sz="900" b="1" dirty="0"/>
              <a:t>(20%)</a:t>
            </a:r>
            <a:r>
              <a:rPr lang="ko-KR" altLang="en-US" sz="900" b="1" dirty="0"/>
              <a:t>임</a:t>
            </a:r>
            <a:r>
              <a:rPr lang="en-US" altLang="ko-KR" sz="900" b="1" dirty="0"/>
              <a:t>. </a:t>
            </a:r>
          </a:p>
          <a:p>
            <a:pPr>
              <a:buFontTx/>
              <a:buChar char="-"/>
            </a:pPr>
            <a:r>
              <a:rPr lang="ko-KR" altLang="en-US" sz="900" dirty="0"/>
              <a:t>미국 </a:t>
            </a:r>
            <a:r>
              <a:rPr lang="en-US" altLang="ko-KR" sz="900" dirty="0"/>
              <a:t>LA</a:t>
            </a:r>
            <a:r>
              <a:rPr lang="ko-KR" altLang="en-US" sz="900" dirty="0"/>
              <a:t>에서 오미크론 이후에 시행된 연구에 따르면 감염자 중 </a:t>
            </a:r>
            <a:r>
              <a:rPr lang="en-US" altLang="ko-KR" sz="900" dirty="0"/>
              <a:t>56% </a:t>
            </a:r>
            <a:r>
              <a:rPr lang="ko-KR" altLang="en-US" sz="900" dirty="0"/>
              <a:t>미확진 그룹</a:t>
            </a:r>
            <a:r>
              <a:rPr lang="en-US" altLang="ko-KR" sz="900" dirty="0"/>
              <a:t>, </a:t>
            </a:r>
            <a:r>
              <a:rPr lang="ko-KR" altLang="en-US" sz="900" dirty="0"/>
              <a:t>그 중 </a:t>
            </a:r>
            <a:r>
              <a:rPr lang="en-US" altLang="ko-KR" sz="900" dirty="0"/>
              <a:t>10% </a:t>
            </a:r>
            <a:r>
              <a:rPr lang="ko-KR" altLang="en-US" sz="900" dirty="0"/>
              <a:t>만이 유증상 그룹이였음</a:t>
            </a:r>
            <a:r>
              <a:rPr lang="en-US" altLang="ko-KR" sz="900" dirty="0"/>
              <a:t>. </a:t>
            </a:r>
          </a:p>
          <a:p>
            <a:pPr>
              <a:buFontTx/>
              <a:buChar char="-"/>
            </a:pPr>
            <a:r>
              <a:rPr lang="ko-KR" altLang="en-US" sz="900" dirty="0"/>
              <a:t>남성</a:t>
            </a:r>
            <a:r>
              <a:rPr lang="en-US" altLang="ko-KR" sz="900" dirty="0"/>
              <a:t>, </a:t>
            </a:r>
            <a:r>
              <a:rPr lang="ko-KR" altLang="en-US" sz="900" dirty="0"/>
              <a:t>기저질환이 있는 사람</a:t>
            </a:r>
            <a:r>
              <a:rPr lang="en-US" altLang="ko-KR" sz="900" dirty="0"/>
              <a:t>, </a:t>
            </a:r>
            <a:r>
              <a:rPr lang="ko-KR" altLang="en-US" sz="900" dirty="0"/>
              <a:t>고령인구</a:t>
            </a:r>
            <a:r>
              <a:rPr lang="en-US" altLang="ko-KR" sz="900" dirty="0"/>
              <a:t>, </a:t>
            </a:r>
            <a:r>
              <a:rPr lang="ko-KR" altLang="en-US" sz="900" dirty="0"/>
              <a:t>저소득층</a:t>
            </a:r>
            <a:r>
              <a:rPr lang="en-US" altLang="ko-KR" sz="900" dirty="0"/>
              <a:t>, </a:t>
            </a:r>
            <a:r>
              <a:rPr lang="ko-KR" altLang="en-US" sz="900" dirty="0"/>
              <a:t>교육수준이 낮은 사람들이 대체로 미확진 감염 분율이 높았음</a:t>
            </a:r>
            <a:r>
              <a:rPr lang="en-US" altLang="ko-KR" sz="900" dirty="0"/>
              <a:t>. (</a:t>
            </a:r>
            <a:r>
              <a:rPr lang="ko-KR" altLang="en-US" sz="900" dirty="0"/>
              <a:t>특히 샘플수가 큰 경기도</a:t>
            </a:r>
            <a:r>
              <a:rPr lang="en-US" altLang="ko-KR" sz="900" dirty="0"/>
              <a:t>/</a:t>
            </a:r>
            <a:r>
              <a:rPr lang="ko-KR" altLang="en-US" sz="900" dirty="0"/>
              <a:t>경상도 지역에서 이러한 경향성이 두드러졌음</a:t>
            </a:r>
            <a:r>
              <a:rPr lang="en-US" altLang="ko-KR" sz="900" dirty="0"/>
              <a:t>. </a:t>
            </a:r>
            <a:r>
              <a:rPr lang="ko-KR" altLang="en-US" sz="900" dirty="0"/>
              <a:t>강원도의 경우</a:t>
            </a:r>
            <a:r>
              <a:rPr lang="en-US" altLang="ko-KR" sz="900" dirty="0"/>
              <a:t>, </a:t>
            </a:r>
            <a:r>
              <a:rPr lang="ko-KR" altLang="en-US" sz="900" dirty="0"/>
              <a:t>작은 샘플 수가 편차를 확대하는 면이 있지만</a:t>
            </a:r>
            <a:r>
              <a:rPr lang="en-US" altLang="ko-KR" sz="900" dirty="0"/>
              <a:t>, </a:t>
            </a:r>
            <a:r>
              <a:rPr lang="ko-KR" altLang="en-US" sz="900" dirty="0"/>
              <a:t>이러한 경향성이 타 지역에 비교해서 다소 다르게 드러났음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기저질환이 있는 그룹의 미확진 분율이 기저질환이 없는 그룹의 미확진 분율보다 더 큼 </a:t>
            </a:r>
            <a:r>
              <a:rPr lang="en-US" altLang="ko-KR" sz="900" dirty="0"/>
              <a:t>(</a:t>
            </a:r>
            <a:r>
              <a:rPr lang="ko-KR" altLang="en-US" sz="900" dirty="0"/>
              <a:t>경기</a:t>
            </a:r>
            <a:r>
              <a:rPr lang="en-US" altLang="ko-KR" sz="900" dirty="0"/>
              <a:t>/</a:t>
            </a:r>
            <a:r>
              <a:rPr lang="ko-KR" altLang="en-US" sz="900" dirty="0"/>
              <a:t>경상</a:t>
            </a:r>
            <a:r>
              <a:rPr lang="en-US" altLang="ko-KR" sz="900" dirty="0"/>
              <a:t>/</a:t>
            </a:r>
            <a:r>
              <a:rPr lang="ko-KR" altLang="en-US" sz="900" dirty="0"/>
              <a:t>충청</a:t>
            </a:r>
            <a:r>
              <a:rPr lang="en-US" altLang="ko-KR" sz="900" dirty="0"/>
              <a:t>)</a:t>
            </a:r>
            <a:r>
              <a:rPr lang="en-US" altLang="ko-KR" sz="900" dirty="0"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ym typeface="Wingdings" panose="05000000000000000000" pitchFamily="2" charset="2"/>
              </a:rPr>
              <a:t>기저질환자들에 대한 보다 적극적인 검사 권장됨</a:t>
            </a:r>
            <a:endParaRPr lang="en-US" altLang="ko-KR" sz="900" dirty="0">
              <a:sym typeface="Wingdings" panose="05000000000000000000" pitchFamily="2" charset="2"/>
            </a:endParaRPr>
          </a:p>
          <a:p>
            <a:pPr>
              <a:buFontTx/>
              <a:buChar char="-"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b="1" dirty="0"/>
              <a:t>2) </a:t>
            </a:r>
            <a:r>
              <a:rPr lang="ko-KR" altLang="en-US" sz="900" b="1" dirty="0"/>
              <a:t>앞으로 백신접종율 증가와 자가검진키트 보급의 보편화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및 마스크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거리두기 완화로 인해 다양한 인구특성의 감염 미확진자가 늘어날 가능성이 있으며 이들로 인한 지역감염이 지속될 가능성도 큼</a:t>
            </a:r>
            <a:r>
              <a:rPr lang="en-US" altLang="ko-KR" sz="900" b="1" dirty="0"/>
              <a:t>. </a:t>
            </a:r>
          </a:p>
          <a:p>
            <a:pPr>
              <a:buFontTx/>
              <a:buChar char="-"/>
            </a:pPr>
            <a:r>
              <a:rPr lang="ko-KR" altLang="en-US" sz="900" dirty="0"/>
              <a:t>인구밀집공간 및 집단을 상대하는 특정직업군 </a:t>
            </a:r>
            <a:r>
              <a:rPr lang="en-US" altLang="ko-KR" sz="900" dirty="0"/>
              <a:t>(</a:t>
            </a:r>
            <a:r>
              <a:rPr lang="ko-KR" altLang="en-US" sz="900" dirty="0"/>
              <a:t>외식</a:t>
            </a:r>
            <a:r>
              <a:rPr lang="en-US" altLang="ko-KR" sz="900" dirty="0"/>
              <a:t>/</a:t>
            </a:r>
            <a:r>
              <a:rPr lang="ko-KR" altLang="en-US" sz="900" dirty="0"/>
              <a:t>보육</a:t>
            </a:r>
            <a:r>
              <a:rPr lang="en-US" altLang="ko-KR" sz="900" dirty="0"/>
              <a:t>/</a:t>
            </a:r>
            <a:r>
              <a:rPr lang="ko-KR" altLang="en-US" sz="900" dirty="0"/>
              <a:t>간병 등</a:t>
            </a:r>
            <a:r>
              <a:rPr lang="en-US" altLang="ko-KR" sz="900" dirty="0"/>
              <a:t>) </a:t>
            </a:r>
            <a:r>
              <a:rPr lang="ko-KR" altLang="en-US" sz="900" dirty="0"/>
              <a:t>에 한정해서 마스크 착용 권장</a:t>
            </a:r>
            <a:r>
              <a:rPr lang="en-US" altLang="ko-KR" sz="900" dirty="0"/>
              <a:t>, </a:t>
            </a:r>
            <a:r>
              <a:rPr lang="ko-KR" altLang="en-US" sz="900" dirty="0"/>
              <a:t>위생관리</a:t>
            </a:r>
            <a:r>
              <a:rPr lang="en-US" altLang="ko-KR" sz="900" dirty="0"/>
              <a:t>/</a:t>
            </a:r>
            <a:r>
              <a:rPr lang="ko-KR" altLang="en-US" sz="900" dirty="0"/>
              <a:t>교육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아동 및 고위험그룹에 대한 정기적인 검사</a:t>
            </a:r>
            <a:endParaRPr lang="en-US" altLang="ko-KR" sz="900" dirty="0"/>
          </a:p>
          <a:p>
            <a:pPr marL="0" indent="0">
              <a:buNone/>
            </a:pPr>
            <a:endParaRPr lang="en-US" altLang="ko-KR" sz="900" b="1" dirty="0"/>
          </a:p>
          <a:p>
            <a:pPr marL="0" indent="0">
              <a:buNone/>
            </a:pPr>
            <a:r>
              <a:rPr lang="en-US" altLang="ko-KR" sz="900" b="1" dirty="0"/>
              <a:t>3) </a:t>
            </a:r>
            <a:r>
              <a:rPr lang="ko-KR" altLang="en-US" sz="900" b="1" dirty="0"/>
              <a:t>유증상 미확진 감염자와 무증상 미확진 감염자에 대한 다른 검사 전략 및 공중보건학적 접근이 필요함</a:t>
            </a:r>
            <a:r>
              <a:rPr lang="en-US" altLang="ko-KR" sz="900" b="1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a)</a:t>
            </a:r>
            <a:r>
              <a:rPr lang="ko-KR" altLang="en-US" sz="900" dirty="0"/>
              <a:t> 유증상 미확진 감염자 </a:t>
            </a:r>
            <a:endParaRPr lang="en-US" altLang="ko-KR" sz="900" dirty="0"/>
          </a:p>
          <a:p>
            <a:pPr>
              <a:buFont typeface="Courier New" panose="02070309020205020404" pitchFamily="49" charset="0"/>
              <a:buChar char="o"/>
            </a:pPr>
            <a:r>
              <a:rPr lang="en-US" altLang="ko-KR" sz="900" dirty="0"/>
              <a:t>20-50</a:t>
            </a:r>
            <a:r>
              <a:rPr lang="ko-KR" altLang="en-US" sz="900" dirty="0"/>
              <a:t>대</a:t>
            </a:r>
            <a:r>
              <a:rPr lang="en-US" altLang="ko-KR" sz="900" dirty="0"/>
              <a:t>, </a:t>
            </a:r>
            <a:r>
              <a:rPr lang="ko-KR" altLang="en-US" sz="900" dirty="0"/>
              <a:t>고소득</a:t>
            </a:r>
            <a:r>
              <a:rPr lang="en-US" altLang="ko-KR" sz="900" dirty="0"/>
              <a:t>, </a:t>
            </a:r>
            <a:r>
              <a:rPr lang="ko-KR" altLang="en-US" sz="900" dirty="0"/>
              <a:t>교육수준 높은 그룹</a:t>
            </a:r>
            <a:r>
              <a:rPr lang="en-US" altLang="ko-KR" sz="900" dirty="0"/>
              <a:t>: </a:t>
            </a:r>
            <a:r>
              <a:rPr lang="ko-KR" altLang="en-US" sz="900" dirty="0"/>
              <a:t>감염위험에 대한 상대적 인식이 낮을 그룹일 가능성</a:t>
            </a:r>
            <a:r>
              <a:rPr lang="en-US" altLang="ko-KR" sz="900" dirty="0"/>
              <a:t>, </a:t>
            </a:r>
            <a:r>
              <a:rPr lang="ko-KR" altLang="en-US" sz="900" dirty="0"/>
              <a:t>가벼운 증상일 가능성</a:t>
            </a:r>
            <a:r>
              <a:rPr lang="en-US" altLang="ko-KR" sz="900" dirty="0"/>
              <a:t> </a:t>
            </a:r>
            <a:r>
              <a:rPr lang="en-US" altLang="ko-KR" sz="900" dirty="0"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ym typeface="Wingdings" panose="05000000000000000000" pitchFamily="2" charset="2"/>
              </a:rPr>
              <a:t>감염 위험에 대한 인식 제고</a:t>
            </a:r>
            <a:endParaRPr lang="en-US" altLang="ko-KR" sz="900" dirty="0"/>
          </a:p>
          <a:p>
            <a:pPr>
              <a:buFont typeface="Courier New" panose="02070309020205020404" pitchFamily="49" charset="0"/>
              <a:buChar char="o"/>
            </a:pPr>
            <a:r>
              <a:rPr lang="ko-KR" altLang="en-US" sz="900" dirty="0"/>
              <a:t>아동</a:t>
            </a:r>
            <a:r>
              <a:rPr lang="en-US" altLang="ko-KR" sz="900" dirty="0"/>
              <a:t>/</a:t>
            </a:r>
            <a:r>
              <a:rPr lang="ko-KR" altLang="en-US" sz="900" dirty="0"/>
              <a:t>고령</a:t>
            </a:r>
            <a:r>
              <a:rPr lang="en-US" altLang="ko-KR" sz="900" dirty="0"/>
              <a:t>, </a:t>
            </a:r>
            <a:r>
              <a:rPr lang="ko-KR" altLang="en-US" sz="900" dirty="0"/>
              <a:t>저소득</a:t>
            </a:r>
            <a:r>
              <a:rPr lang="en-US" altLang="ko-KR" sz="900" dirty="0"/>
              <a:t>, </a:t>
            </a:r>
            <a:r>
              <a:rPr lang="ko-KR" altLang="en-US" sz="900" dirty="0"/>
              <a:t>교육수준 낮은 그룹</a:t>
            </a:r>
            <a:r>
              <a:rPr lang="en-US" altLang="ko-KR" sz="900" dirty="0"/>
              <a:t>: </a:t>
            </a:r>
            <a:r>
              <a:rPr lang="ko-KR" altLang="en-US" sz="900" dirty="0"/>
              <a:t>검사 회피</a:t>
            </a:r>
            <a:r>
              <a:rPr lang="en-US" altLang="ko-KR" sz="900" dirty="0"/>
              <a:t> </a:t>
            </a:r>
            <a:r>
              <a:rPr lang="ko-KR" altLang="en-US" sz="900" dirty="0"/>
              <a:t>혹은 접근성이 떨어지는 그룹일 가능성</a:t>
            </a:r>
            <a:r>
              <a:rPr lang="en-US" altLang="ko-KR" sz="900" dirty="0"/>
              <a:t> </a:t>
            </a:r>
            <a:r>
              <a:rPr lang="en-US" altLang="ko-KR" sz="900" dirty="0"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ym typeface="Wingdings" panose="05000000000000000000" pitchFamily="2" charset="2"/>
              </a:rPr>
              <a:t>검사 접근성 확대</a:t>
            </a:r>
            <a:endParaRPr lang="en-US" altLang="ko-KR" sz="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900" dirty="0">
                <a:sym typeface="Wingdings" panose="05000000000000000000" pitchFamily="2" charset="2"/>
              </a:rPr>
              <a:t>b) </a:t>
            </a:r>
            <a:r>
              <a:rPr lang="ko-KR" altLang="en-US" sz="900" dirty="0"/>
              <a:t>무증상 미확진 감염자 </a:t>
            </a:r>
            <a:r>
              <a:rPr lang="en-US" altLang="ko-KR" sz="900" dirty="0"/>
              <a:t>(</a:t>
            </a:r>
            <a:r>
              <a:rPr lang="ko-KR" altLang="en-US" sz="900" dirty="0"/>
              <a:t>검사 필요를 느끼지 못하는 그룹</a:t>
            </a:r>
            <a:r>
              <a:rPr lang="en-US" altLang="ko-KR" sz="900"/>
              <a:t>)</a:t>
            </a:r>
            <a:r>
              <a:rPr lang="en-US" altLang="ko-KR" sz="900">
                <a:sym typeface="Wingdings" panose="05000000000000000000" pitchFamily="2" charset="2"/>
              </a:rPr>
              <a:t> </a:t>
            </a:r>
            <a:r>
              <a:rPr lang="ko-KR" altLang="en-US" sz="900" dirty="0">
                <a:sym typeface="Wingdings" panose="05000000000000000000" pitchFamily="2" charset="2"/>
              </a:rPr>
              <a:t>특정 장소</a:t>
            </a:r>
            <a:r>
              <a:rPr lang="en-US" altLang="ko-KR" sz="900" dirty="0">
                <a:sym typeface="Wingdings" panose="05000000000000000000" pitchFamily="2" charset="2"/>
              </a:rPr>
              <a:t>/</a:t>
            </a:r>
            <a:r>
              <a:rPr lang="ko-KR" altLang="en-US" sz="900" dirty="0">
                <a:sym typeface="Wingdings" panose="05000000000000000000" pitchFamily="2" charset="2"/>
              </a:rPr>
              <a:t>목적에 한정 </a:t>
            </a:r>
            <a:r>
              <a:rPr lang="en-US" altLang="ko-KR" sz="900" dirty="0">
                <a:sym typeface="Wingdings" panose="05000000000000000000" pitchFamily="2" charset="2"/>
              </a:rPr>
              <a:t>(e.g.</a:t>
            </a:r>
            <a:r>
              <a:rPr lang="ko-KR" altLang="en-US" sz="900" dirty="0">
                <a:sym typeface="Wingdings" panose="05000000000000000000" pitchFamily="2" charset="2"/>
              </a:rPr>
              <a:t> 직장 입사</a:t>
            </a:r>
            <a:r>
              <a:rPr lang="en-US" altLang="ko-KR" sz="900" dirty="0">
                <a:sym typeface="Wingdings" panose="05000000000000000000" pitchFamily="2" charset="2"/>
              </a:rPr>
              <a:t>/</a:t>
            </a:r>
            <a:r>
              <a:rPr lang="ko-KR" altLang="en-US" sz="900" dirty="0">
                <a:sym typeface="Wingdings" panose="05000000000000000000" pitchFamily="2" charset="2"/>
              </a:rPr>
              <a:t>병원 입원</a:t>
            </a:r>
            <a:r>
              <a:rPr lang="en-US" altLang="ko-KR" sz="900" dirty="0">
                <a:sym typeface="Wingdings" panose="05000000000000000000" pitchFamily="2" charset="2"/>
              </a:rPr>
              <a:t>/</a:t>
            </a:r>
            <a:r>
              <a:rPr lang="ko-KR" altLang="en-US" sz="900" dirty="0">
                <a:sym typeface="Wingdings" panose="05000000000000000000" pitchFamily="2" charset="2"/>
              </a:rPr>
              <a:t>보육 시설등</a:t>
            </a:r>
            <a:r>
              <a:rPr lang="en-US" altLang="ko-KR" sz="900" dirty="0">
                <a:sym typeface="Wingdings" panose="05000000000000000000" pitchFamily="2" charset="2"/>
              </a:rPr>
              <a:t>)</a:t>
            </a:r>
            <a:r>
              <a:rPr lang="ko-KR" altLang="en-US" sz="900" dirty="0">
                <a:sym typeface="Wingdings" panose="05000000000000000000" pitchFamily="2" charset="2"/>
              </a:rPr>
              <a:t>하며 접근 및 근무하는 모든 사람들에 대한 정기적인 백신 모니터링 및 검사 의무 유지 필요성 있음</a:t>
            </a:r>
            <a:endParaRPr lang="en-US" altLang="ko-KR" sz="9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ko-KR" sz="900" dirty="0">
                <a:sym typeface="Wingdings" panose="05000000000000000000" pitchFamily="2" charset="2"/>
              </a:rPr>
              <a:t>c) </a:t>
            </a:r>
            <a:r>
              <a:rPr lang="ko-KR" altLang="en-US" sz="900" dirty="0"/>
              <a:t>검사 및 증상유무에 연관하여 죄책감을 유발하지 않도록 설문 방법에 대한 세심한 고려도 필요함</a:t>
            </a:r>
            <a:endParaRPr lang="en-US" altLang="ko-KR" sz="900" dirty="0"/>
          </a:p>
          <a:p>
            <a:pPr marL="0" indent="0">
              <a:buNone/>
            </a:pPr>
            <a:endParaRPr lang="en-US" altLang="ko-KR" sz="900" b="1" dirty="0"/>
          </a:p>
          <a:p>
            <a:pPr marL="0" indent="0">
              <a:buNone/>
            </a:pPr>
            <a:r>
              <a:rPr lang="en-US" altLang="ko-KR" sz="900" b="1" dirty="0"/>
              <a:t>4) </a:t>
            </a:r>
            <a:r>
              <a:rPr lang="ko-KR" altLang="en-US" sz="900" b="1" dirty="0"/>
              <a:t>지역별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인구특성별 미확진 그룹의 분포는 다양함</a:t>
            </a:r>
            <a:r>
              <a:rPr lang="en-US" altLang="ko-KR" sz="900" b="1" dirty="0"/>
              <a:t>. </a:t>
            </a:r>
          </a:p>
          <a:p>
            <a:pPr>
              <a:buFontTx/>
              <a:buChar char="-"/>
            </a:pPr>
            <a:r>
              <a:rPr lang="ko-KR" altLang="en-US" sz="900" dirty="0"/>
              <a:t>지역별 연령분포</a:t>
            </a:r>
            <a:r>
              <a:rPr lang="en-US" altLang="ko-KR" sz="900" dirty="0"/>
              <a:t>, </a:t>
            </a:r>
            <a:r>
              <a:rPr lang="ko-KR" altLang="en-US" sz="900" dirty="0"/>
              <a:t>검사율</a:t>
            </a:r>
            <a:r>
              <a:rPr lang="en-US" altLang="ko-KR" sz="900" dirty="0"/>
              <a:t>/</a:t>
            </a:r>
            <a:r>
              <a:rPr lang="ko-KR" altLang="en-US" sz="900" dirty="0"/>
              <a:t>백신접종율</a:t>
            </a:r>
            <a:r>
              <a:rPr lang="en-US" altLang="ko-KR" sz="900" dirty="0"/>
              <a:t>, </a:t>
            </a:r>
            <a:r>
              <a:rPr lang="ko-KR" altLang="en-US" sz="900" dirty="0"/>
              <a:t>유동인구 패턴등의 차이가 종합적으로 미확진 그룹의 지역별 분포 차이 </a:t>
            </a:r>
            <a:r>
              <a:rPr lang="en-US" altLang="ko-KR" sz="900" dirty="0"/>
              <a:t>(</a:t>
            </a:r>
            <a:r>
              <a:rPr lang="ko-KR" altLang="en-US" sz="900" dirty="0"/>
              <a:t>나아가 전반적인 유행양상의 지역별 편차</a:t>
            </a:r>
            <a:r>
              <a:rPr lang="en-US" altLang="ko-KR" sz="900" dirty="0"/>
              <a:t>) </a:t>
            </a:r>
            <a:r>
              <a:rPr lang="ko-KR" altLang="en-US" sz="900" dirty="0"/>
              <a:t>에 영향을 미침</a:t>
            </a:r>
            <a:r>
              <a:rPr lang="en-US" altLang="ko-KR" sz="900" dirty="0"/>
              <a:t> </a:t>
            </a:r>
            <a:r>
              <a:rPr lang="en-US" altLang="ko-KR" sz="900" dirty="0">
                <a:sym typeface="Wingdings" panose="05000000000000000000" pitchFamily="2" charset="2"/>
              </a:rPr>
              <a:t> </a:t>
            </a:r>
            <a:r>
              <a:rPr lang="ko-KR" altLang="en-US" sz="900" dirty="0"/>
              <a:t>관련 데이터를 통한 추가 연구 필요</a:t>
            </a:r>
            <a:r>
              <a:rPr lang="en-US" altLang="ko-KR" sz="900" dirty="0"/>
              <a:t>/</a:t>
            </a:r>
            <a:r>
              <a:rPr lang="ko-KR" altLang="en-US" sz="900" dirty="0"/>
              <a:t>제안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미확진 분율의 인구특성별 차이가 큰 지역</a:t>
            </a:r>
            <a:r>
              <a:rPr lang="en-US" altLang="ko-KR" sz="900" dirty="0"/>
              <a:t> </a:t>
            </a:r>
            <a:r>
              <a:rPr lang="en-US" altLang="ko-KR" sz="900" dirty="0">
                <a:sym typeface="Wingdings" panose="05000000000000000000" pitchFamily="2" charset="2"/>
              </a:rPr>
              <a:t> </a:t>
            </a:r>
            <a:r>
              <a:rPr lang="ko-KR" altLang="en-US" sz="900" dirty="0"/>
              <a:t>사회취약계층을 대상으로한 보다 적극적 검사전략 요구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지역별 인구특성별로 차별화</a:t>
            </a:r>
            <a:r>
              <a:rPr lang="en-US" altLang="ko-KR" sz="900" dirty="0"/>
              <a:t>/</a:t>
            </a:r>
            <a:r>
              <a:rPr lang="ko-KR" altLang="en-US" sz="900" dirty="0"/>
              <a:t>타겟화된 검사 및 백신 접종 전략을 통해 보다 비용효율적인 접근 가능</a:t>
            </a:r>
            <a:r>
              <a:rPr lang="en-US" altLang="ko-KR" sz="900" dirty="0"/>
              <a:t>.</a:t>
            </a:r>
          </a:p>
          <a:p>
            <a:pPr>
              <a:buFontTx/>
              <a:buChar char="-"/>
            </a:pPr>
            <a:endParaRPr lang="en-US" altLang="ko-KR" sz="900" b="1" dirty="0"/>
          </a:p>
          <a:p>
            <a:pPr marL="0" indent="0">
              <a:buNone/>
            </a:pPr>
            <a:r>
              <a:rPr lang="en-US" altLang="ko-KR" sz="900" b="1" dirty="0"/>
              <a:t>5) </a:t>
            </a:r>
            <a:r>
              <a:rPr lang="ko-KR" altLang="en-US" sz="900" b="1" dirty="0"/>
              <a:t>향후 유행 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변이바이러스</a:t>
            </a:r>
            <a:r>
              <a:rPr lang="en-US" altLang="ko-KR" sz="900" b="1" dirty="0"/>
              <a:t>)</a:t>
            </a:r>
            <a:r>
              <a:rPr lang="ko-KR" altLang="en-US" sz="900" b="1" dirty="0"/>
              <a:t> 및 방역정책 </a:t>
            </a:r>
            <a:r>
              <a:rPr lang="en-US" altLang="ko-KR" sz="900" b="1" dirty="0"/>
              <a:t>(</a:t>
            </a:r>
            <a:r>
              <a:rPr lang="ko-KR" altLang="en-US" sz="900" b="1" dirty="0"/>
              <a:t>자가진단키트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마스크</a:t>
            </a:r>
            <a:r>
              <a:rPr lang="en-US" altLang="ko-KR" sz="900" b="1" dirty="0"/>
              <a:t>/</a:t>
            </a:r>
            <a:r>
              <a:rPr lang="ko-KR" altLang="en-US" sz="900" b="1" dirty="0"/>
              <a:t>거리두기</a:t>
            </a:r>
            <a:r>
              <a:rPr lang="en-US" altLang="ko-KR" sz="900" b="1" dirty="0"/>
              <a:t> </a:t>
            </a:r>
            <a:r>
              <a:rPr lang="ko-KR" altLang="en-US" sz="900" b="1" dirty="0"/>
              <a:t>정책</a:t>
            </a:r>
            <a:r>
              <a:rPr lang="en-US" altLang="ko-KR" sz="900" b="1" dirty="0"/>
              <a:t>),</a:t>
            </a:r>
            <a:r>
              <a:rPr lang="ko-KR" altLang="en-US" sz="900" b="1" dirty="0"/>
              <a:t> 혹은 인구 면역수준 변화등은 미확진 및 유증상 그룹 패턴이 달라질수 있음</a:t>
            </a:r>
            <a:r>
              <a:rPr lang="en-US" altLang="ko-KR" sz="900" dirty="0"/>
              <a:t>.</a:t>
            </a:r>
          </a:p>
          <a:p>
            <a:pPr>
              <a:buFontTx/>
              <a:buChar char="-"/>
            </a:pPr>
            <a:r>
              <a:rPr lang="ko-KR" altLang="en-US" sz="900" dirty="0"/>
              <a:t>감염자 중 미확진에 영향을 미치는 다양한 요인 </a:t>
            </a:r>
            <a:r>
              <a:rPr lang="en-US" altLang="ko-KR" sz="900" dirty="0"/>
              <a:t>(</a:t>
            </a:r>
            <a:r>
              <a:rPr lang="ko-KR" altLang="en-US" sz="900" dirty="0"/>
              <a:t>검사 민감도</a:t>
            </a:r>
            <a:r>
              <a:rPr lang="en-US" altLang="ko-KR" sz="900" dirty="0"/>
              <a:t>/</a:t>
            </a:r>
            <a:r>
              <a:rPr lang="ko-KR" altLang="en-US" sz="900" dirty="0"/>
              <a:t>접근성</a:t>
            </a:r>
            <a:r>
              <a:rPr lang="en-US" altLang="ko-KR" sz="900" dirty="0"/>
              <a:t>/</a:t>
            </a:r>
            <a:r>
              <a:rPr lang="ko-KR" altLang="en-US" sz="900" dirty="0"/>
              <a:t>회피 혹은 증상유무</a:t>
            </a:r>
            <a:r>
              <a:rPr lang="en-US" altLang="ko-KR" sz="900" dirty="0"/>
              <a:t>)</a:t>
            </a:r>
            <a:r>
              <a:rPr lang="ko-KR" altLang="en-US" sz="900" dirty="0"/>
              <a:t>에 따라 기존 방역정책의 형평성 및 비용효익성 을 높이고 한계를 줄일수 있는 지속적인 노력이 필요</a:t>
            </a:r>
            <a:r>
              <a:rPr lang="en-US" altLang="ko-KR" sz="900" dirty="0"/>
              <a:t>. </a:t>
            </a:r>
            <a:endParaRPr lang="en-US" sz="900" dirty="0"/>
          </a:p>
          <a:p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15831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867"/>
            <a:ext cx="8229600" cy="775758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n-lt"/>
              </a:rPr>
              <a:t>배경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3625"/>
            <a:ext cx="8229600" cy="4049733"/>
          </a:xfrm>
        </p:spPr>
        <p:txBody>
          <a:bodyPr anchor="t">
            <a:noAutofit/>
          </a:bodyPr>
          <a:lstStyle/>
          <a:p>
            <a:pPr marL="285750" indent="-2857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ko-KR" altLang="en-US" sz="1600" b="1" dirty="0"/>
              <a:t>의의</a:t>
            </a:r>
            <a:r>
              <a:rPr lang="en-US" altLang="ko-KR" sz="1600" b="1" dirty="0"/>
              <a:t>: </a:t>
            </a:r>
            <a:r>
              <a:rPr lang="ko-KR" altLang="en-US" sz="1600" dirty="0"/>
              <a:t>확진 감염자 그룹에 대한 기술분석은 이제까지 많이 이루어 졌음 </a:t>
            </a:r>
            <a:r>
              <a:rPr lang="en-US" altLang="ko-KR" sz="1600" dirty="0"/>
              <a:t>vs </a:t>
            </a:r>
            <a:r>
              <a:rPr lang="ko-KR" altLang="en-US" sz="1600" dirty="0"/>
              <a:t>미확진 감염자 그룹에 대한 정보는 구하기 힘들며 항체조사 로만 거의 가능</a:t>
            </a:r>
            <a:r>
              <a:rPr lang="en-US" altLang="ko-KR" sz="1600" dirty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/>
              <a:t>앞으로 백신접종율 증가와 자가검진키트 보급의 보편화</a:t>
            </a:r>
            <a:r>
              <a:rPr lang="en-US" altLang="ko-KR" sz="1600" b="1" dirty="0"/>
              <a:t> </a:t>
            </a:r>
            <a:r>
              <a:rPr lang="ko-KR" altLang="en-US" sz="1600" b="1" dirty="0"/>
              <a:t>및 마스크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거리두기 완화로 인해 다양한 인구특성의 감염 미확진자가 늘어날 가능성</a:t>
            </a:r>
            <a:endParaRPr lang="en-US" altLang="ko-KR" sz="1600" b="1" dirty="0"/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/>
              <a:t>미확진 유증상 그룹 </a:t>
            </a:r>
            <a:r>
              <a:rPr lang="en-US" altLang="ko-KR" sz="1600" b="1" dirty="0"/>
              <a:t>(false positive</a:t>
            </a:r>
            <a:r>
              <a:rPr lang="ko-KR" altLang="en-US" sz="1600" b="1" dirty="0"/>
              <a:t>를 포함하는</a:t>
            </a:r>
            <a:r>
              <a:rPr lang="en-US" altLang="ko-KR" sz="1600" b="1" dirty="0"/>
              <a:t>) </a:t>
            </a:r>
            <a:r>
              <a:rPr lang="ko-KR" altLang="en-US" sz="1600" b="1" dirty="0"/>
              <a:t>은 소규모 이지만 상대적으로 유행에 미치는 잠재적 영향이나 검사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거리두기</a:t>
            </a:r>
            <a:r>
              <a:rPr lang="en-US" altLang="ko-KR" sz="1600" b="1" dirty="0"/>
              <a:t>/</a:t>
            </a:r>
            <a:r>
              <a:rPr lang="ko-KR" altLang="en-US" sz="1600" b="1" dirty="0"/>
              <a:t>격리 전략 측면에서 주목할 만한 그룹임</a:t>
            </a:r>
            <a:r>
              <a:rPr lang="en-US" altLang="ko-KR" sz="1600" b="1" dirty="0"/>
              <a:t>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600" b="1" dirty="0">
              <a:sym typeface="Wingdings" panose="05000000000000000000" pitchFamily="2" charset="2"/>
            </a:endParaRPr>
          </a:p>
          <a:p>
            <a:pPr algn="l"/>
            <a:r>
              <a:rPr lang="en-US" sz="1600" b="0" i="0" dirty="0">
                <a:solidFill>
                  <a:srgbClr val="333333"/>
                </a:solidFill>
                <a:effectLst/>
                <a:latin typeface="Guardian TextSans Web"/>
              </a:rPr>
              <a:t>“</a:t>
            </a:r>
            <a:r>
              <a:rPr lang="en-US" sz="1600" b="0" i="0" dirty="0">
                <a:solidFill>
                  <a:srgbClr val="100E2F"/>
                </a:solidFill>
                <a:effectLst/>
                <a:latin typeface="Guardian TextSans Web"/>
              </a:rPr>
              <a:t>In this cohort study of 210 adults with evidence of seroconversion during a regional Omicron variant surge, </a:t>
            </a:r>
            <a:r>
              <a:rPr lang="en-US" sz="1600" b="1" i="0" dirty="0">
                <a:solidFill>
                  <a:srgbClr val="100E2F"/>
                </a:solidFill>
                <a:effectLst/>
                <a:latin typeface="Guardian TextSans Web"/>
              </a:rPr>
              <a:t>56%</a:t>
            </a:r>
            <a:r>
              <a:rPr lang="en-US" sz="1600" b="0" i="0" dirty="0">
                <a:solidFill>
                  <a:srgbClr val="100E2F"/>
                </a:solidFill>
                <a:effectLst/>
                <a:latin typeface="Guardian TextSans Web"/>
              </a:rPr>
              <a:t> reported being unaware of any recent Omicron variant infection. … </a:t>
            </a:r>
            <a:r>
              <a:rPr lang="en-US" sz="1600" b="0" i="0" u="none" strike="noStrike" baseline="0" dirty="0">
                <a:solidFill>
                  <a:srgbClr val="100E2F"/>
                </a:solidFill>
                <a:latin typeface="GuardianSansGR-Regular"/>
              </a:rPr>
              <a:t>Among those who were unaware, </a:t>
            </a:r>
            <a:r>
              <a:rPr lang="en-US" sz="1600" b="1" i="0" u="none" strike="noStrike" baseline="0" dirty="0">
                <a:solidFill>
                  <a:srgbClr val="100E2F"/>
                </a:solidFill>
                <a:latin typeface="GuardianSansGR-Regular"/>
              </a:rPr>
              <a:t>10%</a:t>
            </a:r>
            <a:r>
              <a:rPr lang="en-US" sz="1600" b="0" i="0" u="none" strike="noStrike" baseline="0" dirty="0">
                <a:solidFill>
                  <a:srgbClr val="100E2F"/>
                </a:solidFill>
                <a:latin typeface="GuardianSansGR-Regular"/>
              </a:rPr>
              <a:t> (12 of 118) reported having had any symptoms, which they attributed to a common cold or other non–SARS-CoV-2 infection.</a:t>
            </a:r>
            <a:r>
              <a:rPr lang="en-US" sz="1600" b="0" i="0" dirty="0">
                <a:solidFill>
                  <a:srgbClr val="100E2F"/>
                </a:solidFill>
                <a:effectLst/>
                <a:latin typeface="Guardian TextSans Web"/>
              </a:rPr>
              <a:t>” </a:t>
            </a:r>
          </a:p>
          <a:p>
            <a:pPr marL="0" indent="0" algn="l">
              <a:buNone/>
            </a:pPr>
            <a:r>
              <a:rPr lang="en-US" sz="1600" dirty="0">
                <a:solidFill>
                  <a:srgbClr val="333333"/>
                </a:solidFill>
                <a:latin typeface="Guardian TextSans Web"/>
              </a:rPr>
              <a:t>	</a:t>
            </a:r>
            <a:r>
              <a:rPr lang="en-US" sz="1600" b="0" i="0" dirty="0">
                <a:solidFill>
                  <a:srgbClr val="100E2F"/>
                </a:solidFill>
                <a:effectLst/>
                <a:latin typeface="Guardian TextSans Web"/>
              </a:rPr>
              <a:t>– in LA, California (</a:t>
            </a:r>
            <a:r>
              <a:rPr lang="en-US" sz="1600" dirty="0" err="1">
                <a:solidFill>
                  <a:srgbClr val="100E2F"/>
                </a:solidFill>
                <a:latin typeface="Guardian TextSans Web"/>
              </a:rPr>
              <a:t>Joung</a:t>
            </a:r>
            <a:r>
              <a:rPr lang="ko-KR" altLang="en-US" sz="1600" dirty="0">
                <a:solidFill>
                  <a:srgbClr val="100E2F"/>
                </a:solidFill>
                <a:latin typeface="Guardian TextSans Web"/>
              </a:rPr>
              <a:t> </a:t>
            </a:r>
            <a:r>
              <a:rPr lang="en-US" altLang="ko-KR" sz="1600" dirty="0">
                <a:solidFill>
                  <a:srgbClr val="100E2F"/>
                </a:solidFill>
                <a:latin typeface="Guardian TextSans Web"/>
              </a:rPr>
              <a:t>S</a:t>
            </a:r>
            <a:r>
              <a:rPr lang="ko-KR" altLang="en-US" sz="1600" dirty="0">
                <a:solidFill>
                  <a:srgbClr val="100E2F"/>
                </a:solidFill>
                <a:latin typeface="Guardian TextSans Web"/>
              </a:rPr>
              <a:t> </a:t>
            </a:r>
            <a:r>
              <a:rPr lang="en-US" altLang="ko-KR" sz="1600" dirty="0">
                <a:solidFill>
                  <a:srgbClr val="100E2F"/>
                </a:solidFill>
                <a:latin typeface="Guardian TextSans Web"/>
              </a:rPr>
              <a:t>et</a:t>
            </a:r>
            <a:r>
              <a:rPr lang="ko-KR" altLang="en-US" sz="1600" dirty="0">
                <a:solidFill>
                  <a:srgbClr val="100E2F"/>
                </a:solidFill>
                <a:latin typeface="Guardian TextSans Web"/>
              </a:rPr>
              <a:t> </a:t>
            </a:r>
            <a:r>
              <a:rPr lang="en-US" altLang="ko-KR" sz="1600" dirty="0">
                <a:solidFill>
                  <a:srgbClr val="100E2F"/>
                </a:solidFill>
                <a:latin typeface="Guardian TextSans Web"/>
              </a:rPr>
              <a:t>al. JAMA Network Open,</a:t>
            </a:r>
            <a:r>
              <a:rPr lang="ko-KR" altLang="en-US" sz="1600" dirty="0">
                <a:solidFill>
                  <a:srgbClr val="100E2F"/>
                </a:solidFill>
                <a:latin typeface="Guardian TextSans Web"/>
              </a:rPr>
              <a:t> </a:t>
            </a:r>
            <a:r>
              <a:rPr lang="en-US" altLang="ko-KR" sz="1600" dirty="0">
                <a:solidFill>
                  <a:srgbClr val="100E2F"/>
                </a:solidFill>
                <a:latin typeface="Guardian TextSans Web"/>
              </a:rPr>
              <a:t>2022)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0724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800" b="1" dirty="0"/>
              <a:t>1</a:t>
            </a:r>
            <a:r>
              <a:rPr lang="ko-KR" altLang="en-US" sz="2800" b="1" dirty="0"/>
              <a:t>차 조사대상 인구 분포</a:t>
            </a:r>
            <a:endParaRPr lang="en-US" altLang="ko-KR" sz="2800" b="1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127D704-48BE-71EA-1CF1-D987D4D5350E}"/>
              </a:ext>
            </a:extLst>
          </p:cNvPr>
          <p:cNvGrpSpPr/>
          <p:nvPr/>
        </p:nvGrpSpPr>
        <p:grpSpPr>
          <a:xfrm>
            <a:off x="173281" y="952746"/>
            <a:ext cx="8797438" cy="3993247"/>
            <a:chOff x="220079" y="792355"/>
            <a:chExt cx="11400388" cy="58280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64E3314-B65F-887D-8E06-9FBDD9793536}"/>
                </a:ext>
              </a:extLst>
            </p:cNvPr>
            <p:cNvSpPr/>
            <p:nvPr/>
          </p:nvSpPr>
          <p:spPr>
            <a:xfrm>
              <a:off x="1582581" y="2023157"/>
              <a:ext cx="2224454" cy="673970"/>
            </a:xfrm>
            <a:prstGeom prst="rect">
              <a:avLst/>
            </a:prstGeom>
            <a:solidFill>
              <a:srgbClr val="0070C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감염</a:t>
              </a:r>
              <a:r>
                <a:rPr lang="en-US" altLang="ko-KR" sz="900" dirty="0">
                  <a:solidFill>
                    <a:schemeClr val="tx1"/>
                  </a:solidFill>
                </a:rPr>
                <a:t>/</a:t>
              </a:r>
              <a:r>
                <a:rPr lang="ko-KR" altLang="en-US" sz="900" dirty="0">
                  <a:solidFill>
                    <a:schemeClr val="tx1"/>
                  </a:solidFill>
                </a:rPr>
                <a:t>백신 접종자 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S+N+/S-N+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N=5392 (54%) 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5A9FAB5-5BCF-6E71-6695-F3DF70FF3654}"/>
                </a:ext>
              </a:extLst>
            </p:cNvPr>
            <p:cNvSpPr/>
            <p:nvPr/>
          </p:nvSpPr>
          <p:spPr>
            <a:xfrm>
              <a:off x="6977028" y="2031493"/>
              <a:ext cx="2224454" cy="665634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미감염 백신 접종자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S+N-</a:t>
              </a:r>
              <a:r>
                <a:rPr lang="ko-KR" altLang="en-US" sz="900" dirty="0">
                  <a:solidFill>
                    <a:schemeClr val="tx1"/>
                  </a:solidFill>
                </a:rPr>
                <a:t> 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N=4379 (44%)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D2E64B-15CC-0FBE-32FD-476F6EA1720C}"/>
                </a:ext>
              </a:extLst>
            </p:cNvPr>
            <p:cNvSpPr/>
            <p:nvPr/>
          </p:nvSpPr>
          <p:spPr>
            <a:xfrm>
              <a:off x="10199043" y="2081665"/>
              <a:ext cx="1421424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나이브 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S-N-</a:t>
              </a:r>
            </a:p>
            <a:p>
              <a:pPr algn="ctr"/>
              <a:r>
                <a:rPr lang="en-US" sz="900" dirty="0">
                  <a:solidFill>
                    <a:schemeClr val="tx1"/>
                  </a:solidFill>
                </a:rPr>
                <a:t>N=174 (2%)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78EEEF-DC0B-FFC7-1A69-EEA99CA19F99}"/>
                </a:ext>
              </a:extLst>
            </p:cNvPr>
            <p:cNvSpPr/>
            <p:nvPr/>
          </p:nvSpPr>
          <p:spPr>
            <a:xfrm>
              <a:off x="595219" y="3014459"/>
              <a:ext cx="1544516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확진 감염자 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N=4001 (75%)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E40AE0-2AC0-7C83-B054-FD4864F2067E}"/>
                </a:ext>
              </a:extLst>
            </p:cNvPr>
            <p:cNvSpPr/>
            <p:nvPr/>
          </p:nvSpPr>
          <p:spPr>
            <a:xfrm>
              <a:off x="2884554" y="3021859"/>
              <a:ext cx="1544516" cy="615462"/>
            </a:xfrm>
            <a:prstGeom prst="rect">
              <a:avLst/>
            </a:prstGeom>
            <a:solidFill>
              <a:srgbClr val="C00000"/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미확진 감염자 </a:t>
              </a:r>
              <a:r>
                <a:rPr lang="en-US" altLang="ko-KR" sz="900" dirty="0">
                  <a:solidFill>
                    <a:schemeClr val="tx1"/>
                  </a:solidFill>
                </a:rPr>
                <a:t>N=1314 (25%)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ADBDF62-1BB4-8F46-7F40-D96B761A2E7B}"/>
                </a:ext>
              </a:extLst>
            </p:cNvPr>
            <p:cNvSpPr/>
            <p:nvPr/>
          </p:nvSpPr>
          <p:spPr>
            <a:xfrm>
              <a:off x="2668466" y="3919513"/>
              <a:ext cx="928319" cy="615462"/>
            </a:xfrm>
            <a:prstGeom prst="rect">
              <a:avLst/>
            </a:prstGeom>
            <a:solidFill>
              <a:srgbClr val="7030A0">
                <a:alpha val="46000"/>
              </a:srgbClr>
            </a:solidFill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유증상 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N=280 (21%)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32FB076-C354-30F0-3986-5ADDD7FC139E}"/>
                </a:ext>
              </a:extLst>
            </p:cNvPr>
            <p:cNvSpPr/>
            <p:nvPr/>
          </p:nvSpPr>
          <p:spPr>
            <a:xfrm>
              <a:off x="3773004" y="3916339"/>
              <a:ext cx="928320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무증상 </a:t>
              </a:r>
              <a:r>
                <a:rPr lang="en-US" altLang="ko-KR" sz="800" dirty="0">
                  <a:solidFill>
                    <a:schemeClr val="tx1"/>
                  </a:solidFill>
                </a:rPr>
                <a:t>N=1034 (79%)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178221E-7CE0-5FD0-D7DC-E98D3C40104C}"/>
                </a:ext>
              </a:extLst>
            </p:cNvPr>
            <p:cNvSpPr txBox="1"/>
            <p:nvPr/>
          </p:nvSpPr>
          <p:spPr>
            <a:xfrm>
              <a:off x="272562" y="4834843"/>
              <a:ext cx="5823438" cy="178553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ko-KR" altLang="en-US" sz="1050" b="1" dirty="0"/>
                <a:t>미확진 유증상 그룹의 지역별</a:t>
              </a:r>
              <a:r>
                <a:rPr lang="en-US" altLang="ko-KR" sz="1050" b="1" dirty="0"/>
                <a:t>/</a:t>
              </a:r>
              <a:r>
                <a:rPr lang="ko-KR" altLang="en-US" sz="1050" b="1" dirty="0"/>
                <a:t>인구특성은 어떠한가</a:t>
              </a:r>
              <a:r>
                <a:rPr lang="en-US" altLang="ko-KR" sz="1050" b="1" dirty="0"/>
                <a:t>?</a:t>
              </a:r>
            </a:p>
            <a:p>
              <a:pPr algn="ctr"/>
              <a:endParaRPr lang="en-US" sz="1000" dirty="0"/>
            </a:p>
            <a:p>
              <a:pPr algn="ctr"/>
              <a:r>
                <a:rPr lang="ko-KR" altLang="en-US" sz="1000" dirty="0"/>
                <a:t>지역별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성별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지역별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기저질환유무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지역별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연령별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지역별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소득수준별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지역별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고용형태별</a:t>
              </a:r>
              <a:endParaRPr lang="en-US" sz="100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38978D-59B6-8D7A-77F3-5EF94D49C96C}"/>
                </a:ext>
              </a:extLst>
            </p:cNvPr>
            <p:cNvSpPr/>
            <p:nvPr/>
          </p:nvSpPr>
          <p:spPr>
            <a:xfrm>
              <a:off x="404447" y="3919513"/>
              <a:ext cx="865969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유증상 </a:t>
              </a:r>
              <a:r>
                <a:rPr lang="en-US" altLang="ko-KR" sz="800" dirty="0">
                  <a:solidFill>
                    <a:schemeClr val="tx1"/>
                  </a:solidFill>
                </a:rPr>
                <a:t> N=3845 (96%)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858AD3B-1AD1-4DB2-9A92-11EE93DF7756}"/>
                </a:ext>
              </a:extLst>
            </p:cNvPr>
            <p:cNvSpPr/>
            <p:nvPr/>
          </p:nvSpPr>
          <p:spPr>
            <a:xfrm>
              <a:off x="1396107" y="3919513"/>
              <a:ext cx="865969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무증상 </a:t>
              </a:r>
              <a:r>
                <a:rPr lang="en-US" altLang="ko-KR" sz="800" dirty="0">
                  <a:solidFill>
                    <a:schemeClr val="tx1"/>
                  </a:solidFill>
                </a:rPr>
                <a:t> N=155 (4%)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CADFA4-BEF6-1F7A-9140-1F5CADDB8BF0}"/>
                </a:ext>
              </a:extLst>
            </p:cNvPr>
            <p:cNvSpPr/>
            <p:nvPr/>
          </p:nvSpPr>
          <p:spPr>
            <a:xfrm>
              <a:off x="6022672" y="3014459"/>
              <a:ext cx="1544516" cy="61546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확진 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N= 269 (6%)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D7EDBC-11DD-681B-E984-09098CAB5897}"/>
                </a:ext>
              </a:extLst>
            </p:cNvPr>
            <p:cNvSpPr/>
            <p:nvPr/>
          </p:nvSpPr>
          <p:spPr>
            <a:xfrm>
              <a:off x="8266583" y="3014459"/>
              <a:ext cx="1544516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</a:rPr>
                <a:t>미확진 </a:t>
              </a:r>
              <a:endParaRPr lang="en-US" altLang="ko-KR" sz="9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N = 4048 (94%)</a:t>
              </a:r>
              <a:endParaRPr lang="en-US" sz="9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53833A2-ADF0-FC28-E5B1-902C4E300904}"/>
                </a:ext>
              </a:extLst>
            </p:cNvPr>
            <p:cNvSpPr/>
            <p:nvPr/>
          </p:nvSpPr>
          <p:spPr>
            <a:xfrm>
              <a:off x="5650459" y="3846537"/>
              <a:ext cx="928319" cy="61546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유증상 </a:t>
              </a:r>
              <a:endParaRPr lang="en-US" altLang="ko-KR" sz="8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N=245 (91%)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72EF03A-5654-B842-0567-AC02060BDCEA}"/>
                </a:ext>
              </a:extLst>
            </p:cNvPr>
            <p:cNvSpPr/>
            <p:nvPr/>
          </p:nvSpPr>
          <p:spPr>
            <a:xfrm>
              <a:off x="6739752" y="3853763"/>
              <a:ext cx="928320" cy="615462"/>
            </a:xfrm>
            <a:prstGeom prst="rect">
              <a:avLst/>
            </a:prstGeom>
            <a:noFill/>
            <a:ln w="1270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무증상 </a:t>
              </a:r>
              <a:r>
                <a:rPr lang="en-US" altLang="ko-KR" sz="800" dirty="0">
                  <a:solidFill>
                    <a:schemeClr val="tx1"/>
                  </a:solidFill>
                </a:rPr>
                <a:t>N=24 (9%)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E044831-CD49-8A88-8785-6122A73164E8}"/>
                </a:ext>
              </a:extLst>
            </p:cNvPr>
            <p:cNvSpPr/>
            <p:nvPr/>
          </p:nvSpPr>
          <p:spPr>
            <a:xfrm>
              <a:off x="7937989" y="3853763"/>
              <a:ext cx="928319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유증상 </a:t>
              </a:r>
              <a:r>
                <a:rPr lang="en-US" altLang="ko-KR" sz="800" dirty="0">
                  <a:solidFill>
                    <a:schemeClr val="tx1"/>
                  </a:solidFill>
                </a:rPr>
                <a:t>N=229</a:t>
              </a:r>
              <a:r>
                <a:rPr lang="ko-KR" altLang="en-US" sz="800" dirty="0">
                  <a:solidFill>
                    <a:schemeClr val="tx1"/>
                  </a:solidFill>
                </a:rPr>
                <a:t> </a:t>
              </a:r>
              <a:r>
                <a:rPr lang="en-US" altLang="ko-KR" sz="800" dirty="0">
                  <a:solidFill>
                    <a:schemeClr val="tx1"/>
                  </a:solidFill>
                </a:rPr>
                <a:t>(6%)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941D94B9-3925-3A55-D5BD-F5D73076C929}"/>
                </a:ext>
              </a:extLst>
            </p:cNvPr>
            <p:cNvSpPr/>
            <p:nvPr/>
          </p:nvSpPr>
          <p:spPr>
            <a:xfrm>
              <a:off x="9038841" y="3853763"/>
              <a:ext cx="928320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>
                  <a:solidFill>
                    <a:schemeClr val="tx1"/>
                  </a:solidFill>
                </a:rPr>
                <a:t>무증상 </a:t>
              </a:r>
              <a:r>
                <a:rPr lang="en-US" altLang="ko-KR" sz="800" dirty="0">
                  <a:solidFill>
                    <a:schemeClr val="tx1"/>
                  </a:solidFill>
                </a:rPr>
                <a:t>N=3818 (94%)</a:t>
              </a:r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8001A8F-882B-CB26-F935-44772C9D3B42}"/>
                </a:ext>
              </a:extLst>
            </p:cNvPr>
            <p:cNvSpPr txBox="1"/>
            <p:nvPr/>
          </p:nvSpPr>
          <p:spPr>
            <a:xfrm>
              <a:off x="5433647" y="4826506"/>
              <a:ext cx="6137030" cy="1785532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marL="285750" indent="-285750" algn="ctr">
                <a:buFont typeface="Wingdings" panose="05000000000000000000" pitchFamily="2" charset="2"/>
                <a:buChar char="v"/>
              </a:pPr>
              <a:r>
                <a:rPr lang="ko-KR" altLang="en-US" sz="1050" b="1" dirty="0"/>
                <a:t>왜 유증상이면서 검사를 받지 않는가</a:t>
              </a:r>
              <a:r>
                <a:rPr lang="en-US" altLang="ko-KR" sz="1050" b="1" dirty="0"/>
                <a:t>? </a:t>
              </a:r>
            </a:p>
            <a:p>
              <a:pPr algn="ctr"/>
              <a:endParaRPr lang="en-US" altLang="ko-KR" sz="1000" b="1" dirty="0"/>
            </a:p>
            <a:p>
              <a:pPr algn="ctr"/>
              <a:r>
                <a:rPr lang="ko-KR" altLang="en-US" sz="1000" dirty="0"/>
                <a:t>보건시스템 접근성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연령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소득분포</a:t>
              </a:r>
              <a:r>
                <a:rPr lang="en-US" altLang="ko-KR" sz="1000" dirty="0"/>
                <a:t>/</a:t>
              </a:r>
              <a:r>
                <a:rPr lang="ko-KR" altLang="en-US" sz="1000" dirty="0"/>
                <a:t>근로형태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심리요인 및 행동특성</a:t>
              </a:r>
              <a:endParaRPr lang="en-US" altLang="ko-KR" sz="1000" dirty="0"/>
            </a:p>
            <a:p>
              <a:pPr algn="ctr"/>
              <a:r>
                <a:rPr lang="ko-KR" altLang="en-US" sz="1000" dirty="0"/>
                <a:t>기저질환</a:t>
              </a:r>
              <a:endParaRPr lang="en-US" altLang="ko-KR" sz="1000" dirty="0"/>
            </a:p>
            <a:p>
              <a:pPr algn="ctr"/>
              <a:r>
                <a:rPr lang="en-US" altLang="ko-KR" sz="1000" dirty="0"/>
                <a:t> </a:t>
              </a:r>
              <a:endParaRPr lang="en-US" sz="10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DC67D7B-DF0B-36DD-7B89-60B59DBCD47D}"/>
                </a:ext>
              </a:extLst>
            </p:cNvPr>
            <p:cNvSpPr/>
            <p:nvPr/>
          </p:nvSpPr>
          <p:spPr>
            <a:xfrm>
              <a:off x="4701324" y="973148"/>
              <a:ext cx="2224454" cy="615462"/>
            </a:xfrm>
            <a:prstGeom prst="rect">
              <a:avLst/>
            </a:prstGeom>
            <a:noFill/>
            <a:ln w="127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1</a:t>
              </a:r>
              <a:r>
                <a:rPr lang="ko-KR" altLang="en-US" sz="1000" dirty="0">
                  <a:solidFill>
                    <a:schemeClr val="tx1"/>
                  </a:solidFill>
                </a:rPr>
                <a:t>차 조사 대상 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1"/>
                  </a:solidFill>
                </a:rPr>
                <a:t>N=9945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8A50377-EF9C-BADA-5A97-45D28209FBC0}"/>
                </a:ext>
              </a:extLst>
            </p:cNvPr>
            <p:cNvSpPr txBox="1"/>
            <p:nvPr/>
          </p:nvSpPr>
          <p:spPr>
            <a:xfrm>
              <a:off x="220079" y="792355"/>
              <a:ext cx="3890418" cy="853461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Q. </a:t>
              </a:r>
              <a:r>
                <a:rPr lang="ko-KR" altLang="en-US" sz="800" dirty="0"/>
                <a:t>코로나 증상을 느낀 경험이 있습니까</a:t>
              </a:r>
              <a:r>
                <a:rPr lang="en-US" altLang="ko-KR" sz="800" dirty="0"/>
                <a:t>? (</a:t>
              </a:r>
              <a:r>
                <a:rPr lang="ko-KR" altLang="en-US" sz="800" dirty="0"/>
                <a:t>예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아니오</a:t>
              </a:r>
              <a:r>
                <a:rPr lang="en-US" altLang="ko-KR" sz="800" dirty="0"/>
                <a:t>)</a:t>
              </a:r>
            </a:p>
            <a:p>
              <a:r>
                <a:rPr lang="en-US" altLang="ko-KR" sz="800" dirty="0"/>
                <a:t>Q. </a:t>
              </a:r>
              <a:r>
                <a:rPr lang="ko-KR" altLang="en-US" sz="800" dirty="0"/>
                <a:t>코로나 검사를 받은 적이 있습니까</a:t>
              </a:r>
              <a:r>
                <a:rPr lang="en-US" altLang="ko-KR" sz="800" dirty="0"/>
                <a:t>? (</a:t>
              </a:r>
              <a:r>
                <a:rPr lang="ko-KR" altLang="en-US" sz="800" dirty="0"/>
                <a:t>예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아니오</a:t>
              </a:r>
              <a:r>
                <a:rPr lang="en-US" altLang="ko-KR" sz="800" dirty="0"/>
                <a:t>)</a:t>
              </a:r>
            </a:p>
            <a:p>
              <a:r>
                <a:rPr lang="en-US" sz="800" dirty="0"/>
                <a:t>Q.</a:t>
              </a:r>
              <a:r>
                <a:rPr lang="ko-KR" altLang="en-US" sz="800" dirty="0"/>
                <a:t> 코로나로 확진된 적이 있습니까</a:t>
              </a:r>
              <a:r>
                <a:rPr lang="en-US" altLang="ko-KR" sz="800" dirty="0"/>
                <a:t>? (</a:t>
              </a:r>
              <a:r>
                <a:rPr lang="ko-KR" altLang="en-US" sz="800" dirty="0"/>
                <a:t>예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아니오</a:t>
              </a:r>
              <a:r>
                <a:rPr lang="en-US" altLang="ko-KR" sz="800" dirty="0"/>
                <a:t>) </a:t>
              </a:r>
            </a:p>
            <a:p>
              <a:r>
                <a:rPr lang="en-US" altLang="ko-KR" sz="800" dirty="0"/>
                <a:t>   - </a:t>
              </a:r>
              <a:r>
                <a:rPr lang="ko-KR" altLang="en-US" sz="800" dirty="0"/>
                <a:t>최근 확진된 시기는 언제입니까</a:t>
              </a:r>
              <a:r>
                <a:rPr lang="en-US" altLang="ko-KR" sz="800" dirty="0"/>
                <a:t>?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08360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ko-KR" altLang="en-US" sz="2000" b="1" dirty="0"/>
              <a:t>지역별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성별 미확진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유증상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감염자 </a:t>
            </a:r>
            <a:r>
              <a:rPr lang="en-US" altLang="ko-KR" sz="2000" b="1" dirty="0"/>
              <a:t>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967" y="758617"/>
            <a:ext cx="4040188" cy="259951"/>
          </a:xfrm>
        </p:spPr>
        <p:txBody>
          <a:bodyPr anchor="t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b="1" dirty="0"/>
              <a:t>미확진 분율 </a:t>
            </a:r>
            <a:r>
              <a:rPr lang="en-US" altLang="ko-KR" sz="1400" b="1" dirty="0"/>
              <a:t>(n=1314)</a:t>
            </a:r>
            <a:endParaRPr lang="en-US" sz="1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255C06-43D3-A046-CCBC-5262DCDDB543}"/>
              </a:ext>
            </a:extLst>
          </p:cNvPr>
          <p:cNvSpPr txBox="1"/>
          <p:nvPr/>
        </p:nvSpPr>
        <p:spPr>
          <a:xfrm>
            <a:off x="110127" y="4202774"/>
            <a:ext cx="9114972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지역</a:t>
            </a:r>
            <a:r>
              <a:rPr lang="en-US" altLang="ko-KR" sz="1400" dirty="0"/>
              <a:t>/</a:t>
            </a:r>
            <a:r>
              <a:rPr lang="ko-KR" altLang="en-US" sz="1400" dirty="0"/>
              <a:t>성별 감염자 중 미확진자 비율은 다양하며</a:t>
            </a:r>
            <a:r>
              <a:rPr lang="en-US" altLang="ko-KR" sz="1400" dirty="0"/>
              <a:t>, </a:t>
            </a:r>
            <a:r>
              <a:rPr lang="ko-KR" altLang="en-US" sz="1400" dirty="0"/>
              <a:t>대체로 여성보다 남성의 미확진 비율이 높다</a:t>
            </a:r>
            <a:r>
              <a:rPr lang="en-US" altLang="ko-KR" sz="14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미확진 감염자 가운데 남녀 유증상 비율은 비슷하다 </a:t>
            </a:r>
            <a:r>
              <a:rPr lang="en-US" altLang="ko-KR" sz="1400" dirty="0"/>
              <a:t>(23%)</a:t>
            </a:r>
          </a:p>
          <a:p>
            <a:endParaRPr lang="en-US" altLang="ko-KR" sz="1050" dirty="0"/>
          </a:p>
          <a:p>
            <a:r>
              <a:rPr lang="en-US" altLang="ko-KR" sz="1050" dirty="0"/>
              <a:t>N = </a:t>
            </a:r>
            <a:r>
              <a:rPr lang="ko-KR" altLang="en-US" sz="1050" dirty="0"/>
              <a:t>그룹별 전체 인구수 </a:t>
            </a:r>
            <a:r>
              <a:rPr lang="en-US" altLang="ko-KR" sz="1050" dirty="0"/>
              <a:t>(</a:t>
            </a:r>
            <a:r>
              <a:rPr lang="ko-KR" altLang="en-US" sz="1050" dirty="0"/>
              <a:t>분모</a:t>
            </a:r>
            <a:r>
              <a:rPr lang="en-US" altLang="ko-KR" sz="1050" dirty="0"/>
              <a:t>) , </a:t>
            </a:r>
            <a:r>
              <a:rPr lang="ko-KR" altLang="en-US" sz="1050" dirty="0"/>
              <a:t>표준연령가중치 기반 분석</a:t>
            </a:r>
            <a:endParaRPr lang="en-US" altLang="ko-KR" sz="1050" dirty="0"/>
          </a:p>
          <a:p>
            <a:endParaRPr lang="en-US" altLang="ko-KR" sz="1400" dirty="0"/>
          </a:p>
          <a:p>
            <a:endParaRPr lang="en-US" altLang="ko-KR" sz="14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B510EFA-EB3B-2423-90C5-B8065E281D44}"/>
              </a:ext>
            </a:extLst>
          </p:cNvPr>
          <p:cNvSpPr txBox="1">
            <a:spLocks/>
          </p:cNvSpPr>
          <p:nvPr/>
        </p:nvSpPr>
        <p:spPr>
          <a:xfrm>
            <a:off x="4814350" y="795982"/>
            <a:ext cx="4041775" cy="259951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4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ko-KR" altLang="en-US" sz="1400" b="1" dirty="0"/>
              <a:t>미확진유증상 분율 </a:t>
            </a:r>
            <a:r>
              <a:rPr lang="en-US" altLang="ko-KR" sz="1400" b="1" dirty="0"/>
              <a:t>(n=280)</a:t>
            </a:r>
            <a:endParaRPr lang="en-US" sz="1400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C2036273-FFBF-0D93-07B8-0AFA2B4AF3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7" y="1177186"/>
            <a:ext cx="3589188" cy="303625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23B1E828-2C6B-A3B5-9FBC-82C8CF7BF5CB}"/>
              </a:ext>
            </a:extLst>
          </p:cNvPr>
          <p:cNvGrpSpPr/>
          <p:nvPr/>
        </p:nvGrpSpPr>
        <p:grpSpPr>
          <a:xfrm>
            <a:off x="5225116" y="1268400"/>
            <a:ext cx="3294910" cy="2653820"/>
            <a:chOff x="5225116" y="1268400"/>
            <a:chExt cx="3294910" cy="2653820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533D7192-8AA9-4A75-DA9B-2E879389B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5116" y="1268400"/>
              <a:ext cx="3137103" cy="265382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F236807-7856-223B-FE14-A6DAE4C2B6C1}"/>
                </a:ext>
              </a:extLst>
            </p:cNvPr>
            <p:cNvSpPr txBox="1"/>
            <p:nvPr/>
          </p:nvSpPr>
          <p:spPr>
            <a:xfrm>
              <a:off x="7930641" y="2262906"/>
              <a:ext cx="58938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증상유무</a:t>
              </a:r>
              <a:endParaRPr lang="en-US" sz="600" dirty="0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31BFF70-8D54-BE81-E97B-6D7970306E7A}"/>
              </a:ext>
            </a:extLst>
          </p:cNvPr>
          <p:cNvGrpSpPr/>
          <p:nvPr/>
        </p:nvGrpSpPr>
        <p:grpSpPr>
          <a:xfrm>
            <a:off x="328489" y="1121457"/>
            <a:ext cx="3670196" cy="3036260"/>
            <a:chOff x="291967" y="1128518"/>
            <a:chExt cx="3670196" cy="3036260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B3F34AF4-36BA-F383-08C7-2FFBEA024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2974" y="1128518"/>
              <a:ext cx="3589189" cy="303626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A12B00-2E74-EFEF-5485-8D415666404C}"/>
                </a:ext>
              </a:extLst>
            </p:cNvPr>
            <p:cNvSpPr txBox="1"/>
            <p:nvPr/>
          </p:nvSpPr>
          <p:spPr>
            <a:xfrm rot="16200000">
              <a:off x="941869" y="3597348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=1940)</a:t>
              </a:r>
              <a:endParaRPr lang="en-US" sz="9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4A7AF46-020C-DC44-4D56-C7832EE98DA5}"/>
                </a:ext>
              </a:extLst>
            </p:cNvPr>
            <p:cNvSpPr txBox="1"/>
            <p:nvPr/>
          </p:nvSpPr>
          <p:spPr>
            <a:xfrm rot="16200000">
              <a:off x="1367962" y="3598237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=2342)</a:t>
              </a:r>
              <a:endParaRPr lang="en-US" sz="9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B32B486-BA57-BDC1-5C4F-774FF6B90696}"/>
                </a:ext>
              </a:extLst>
            </p:cNvPr>
            <p:cNvSpPr txBox="1"/>
            <p:nvPr/>
          </p:nvSpPr>
          <p:spPr>
            <a:xfrm rot="16200000">
              <a:off x="1777961" y="3576707"/>
              <a:ext cx="548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=371)</a:t>
              </a:r>
              <a:endParaRPr lang="en-US" sz="9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3E2E800-A29A-4C1E-9330-BA8BCB5F7DCC}"/>
                </a:ext>
              </a:extLst>
            </p:cNvPr>
            <p:cNvSpPr txBox="1"/>
            <p:nvPr/>
          </p:nvSpPr>
          <p:spPr>
            <a:xfrm rot="16200000">
              <a:off x="2204054" y="3582093"/>
              <a:ext cx="548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=656)</a:t>
              </a:r>
              <a:endParaRPr 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1B8441E-59F2-F484-2B90-1608185E4C60}"/>
                </a:ext>
              </a:extLst>
            </p:cNvPr>
            <p:cNvSpPr txBox="1"/>
            <p:nvPr/>
          </p:nvSpPr>
          <p:spPr>
            <a:xfrm rot="16200000">
              <a:off x="2639882" y="3552844"/>
              <a:ext cx="4923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=49)</a:t>
              </a:r>
              <a:endParaRPr lang="en-US" sz="9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284C640-15A9-E2F3-ED97-7121644BB0AA}"/>
                </a:ext>
              </a:extLst>
            </p:cNvPr>
            <p:cNvSpPr txBox="1"/>
            <p:nvPr/>
          </p:nvSpPr>
          <p:spPr>
            <a:xfrm rot="16200000">
              <a:off x="3090526" y="3529765"/>
              <a:ext cx="4923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=34)</a:t>
              </a:r>
              <a:endParaRPr lang="en-US" sz="9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A63848-7221-81C5-86C0-0A0E56C5FAAA}"/>
                </a:ext>
              </a:extLst>
            </p:cNvPr>
            <p:cNvSpPr txBox="1"/>
            <p:nvPr/>
          </p:nvSpPr>
          <p:spPr>
            <a:xfrm>
              <a:off x="291967" y="1843456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=2998)</a:t>
              </a:r>
              <a:endParaRPr 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AB631EF-BCF0-B6B4-FBDF-F80D2BBA8AB0}"/>
                </a:ext>
              </a:extLst>
            </p:cNvPr>
            <p:cNvSpPr txBox="1"/>
            <p:nvPr/>
          </p:nvSpPr>
          <p:spPr>
            <a:xfrm>
              <a:off x="291967" y="2888701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=2394)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7300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000" b="1" dirty="0"/>
              <a:t>2. </a:t>
            </a:r>
            <a:r>
              <a:rPr lang="ko-KR" altLang="en-US" sz="2000" b="1" dirty="0"/>
              <a:t>지역별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증상 유무별 미확진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유증상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감염자 </a:t>
            </a:r>
            <a:r>
              <a:rPr lang="en-US" altLang="ko-KR" sz="2000" b="1" dirty="0"/>
              <a:t>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880" y="904690"/>
            <a:ext cx="4040188" cy="259951"/>
          </a:xfrm>
        </p:spPr>
        <p:txBody>
          <a:bodyPr anchor="t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b="1" dirty="0"/>
              <a:t>미확진 분율 </a:t>
            </a:r>
            <a:r>
              <a:rPr lang="en-US" altLang="ko-KR" sz="1400" b="1" dirty="0"/>
              <a:t>(n=1314)</a:t>
            </a:r>
            <a:endParaRPr lang="en-US" sz="1400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8CE22EB-76BD-5DBD-81D7-525C54BEB358}"/>
              </a:ext>
            </a:extLst>
          </p:cNvPr>
          <p:cNvSpPr txBox="1">
            <a:spLocks/>
          </p:cNvSpPr>
          <p:nvPr/>
        </p:nvSpPr>
        <p:spPr>
          <a:xfrm>
            <a:off x="4629972" y="906861"/>
            <a:ext cx="4041775" cy="259951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4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ko-KR" altLang="en-US" sz="1400" b="1" dirty="0"/>
              <a:t>미확진유증상 분율 </a:t>
            </a:r>
            <a:r>
              <a:rPr lang="en-US" altLang="ko-KR" sz="1400" b="1" dirty="0"/>
              <a:t>(n=280)</a:t>
            </a:r>
            <a:endParaRPr 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D8EEC4-68B2-C21C-0129-4482ABA2AD84}"/>
              </a:ext>
            </a:extLst>
          </p:cNvPr>
          <p:cNvSpPr txBox="1"/>
          <p:nvPr/>
        </p:nvSpPr>
        <p:spPr>
          <a:xfrm>
            <a:off x="159" y="4489298"/>
            <a:ext cx="772869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지역</a:t>
            </a:r>
            <a:r>
              <a:rPr lang="en-US" altLang="ko-KR" sz="1200" dirty="0"/>
              <a:t>/</a:t>
            </a:r>
            <a:r>
              <a:rPr lang="ko-KR" altLang="en-US" sz="1200" dirty="0"/>
              <a:t>기저질환별 감염자 중 미확진자 비율은 다양하며</a:t>
            </a:r>
            <a:r>
              <a:rPr lang="en-US" altLang="ko-KR" sz="1200" dirty="0"/>
              <a:t>, </a:t>
            </a:r>
            <a:r>
              <a:rPr lang="ko-KR" altLang="en-US" sz="1200" dirty="0"/>
              <a:t>대체로 기저질환이 있는 환자들의 미확진 비율이 높다</a:t>
            </a:r>
            <a:r>
              <a:rPr lang="en-US" altLang="ko-KR" sz="1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미확진 감염자 가운데 기저질환이 있는 그룹과 없는 그룹의 유증상 비율은 비슷하다 </a:t>
            </a:r>
            <a:r>
              <a:rPr lang="en-US" altLang="ko-KR" sz="1200" dirty="0"/>
              <a:t>(23%)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3BD2120-EA84-E0C7-8ACD-99F33CD90C9D}"/>
              </a:ext>
            </a:extLst>
          </p:cNvPr>
          <p:cNvGrpSpPr/>
          <p:nvPr/>
        </p:nvGrpSpPr>
        <p:grpSpPr>
          <a:xfrm>
            <a:off x="4835297" y="1270000"/>
            <a:ext cx="3404577" cy="2752334"/>
            <a:chOff x="4835297" y="1270000"/>
            <a:chExt cx="3404577" cy="2752334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89D5E30-274F-28A9-F91C-EE39C681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5297" y="1270000"/>
              <a:ext cx="3253558" cy="275233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D4AAAA5-1BD0-48DD-DF52-31E165C5D76D}"/>
                </a:ext>
              </a:extLst>
            </p:cNvPr>
            <p:cNvSpPr txBox="1"/>
            <p:nvPr/>
          </p:nvSpPr>
          <p:spPr>
            <a:xfrm>
              <a:off x="7650489" y="2280790"/>
              <a:ext cx="58938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증상유무</a:t>
              </a:r>
              <a:endParaRPr lang="en-US" sz="600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878AC9B-2817-74D9-6D00-0766347B0D62}"/>
              </a:ext>
            </a:extLst>
          </p:cNvPr>
          <p:cNvGrpSpPr/>
          <p:nvPr/>
        </p:nvGrpSpPr>
        <p:grpSpPr>
          <a:xfrm>
            <a:off x="260165" y="1177161"/>
            <a:ext cx="4040076" cy="3160486"/>
            <a:chOff x="260165" y="1177161"/>
            <a:chExt cx="4040076" cy="3160486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0EE3F327-E66B-F80A-97B0-AADA10C6C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4203" y="1177161"/>
              <a:ext cx="3736038" cy="3160486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79E3EE9-D0AC-EA2D-7E15-18374F5E355A}"/>
                </a:ext>
              </a:extLst>
            </p:cNvPr>
            <p:cNvSpPr txBox="1"/>
            <p:nvPr/>
          </p:nvSpPr>
          <p:spPr>
            <a:xfrm>
              <a:off x="278569" y="1648442"/>
              <a:ext cx="6040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기저질환 있음</a:t>
              </a:r>
              <a:endParaRPr lang="en-US" sz="8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C1F6D87-2DF7-1F8B-CECF-1BED3765139A}"/>
                </a:ext>
              </a:extLst>
            </p:cNvPr>
            <p:cNvSpPr txBox="1"/>
            <p:nvPr/>
          </p:nvSpPr>
          <p:spPr>
            <a:xfrm>
              <a:off x="260165" y="2823767"/>
              <a:ext cx="618497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800" dirty="0"/>
                <a:t>기저질환 없음</a:t>
              </a:r>
              <a:endParaRPr lang="en-US" sz="8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18CC35A-773F-C318-1EF2-F3790D27F280}"/>
              </a:ext>
            </a:extLst>
          </p:cNvPr>
          <p:cNvGrpSpPr/>
          <p:nvPr/>
        </p:nvGrpSpPr>
        <p:grpSpPr>
          <a:xfrm>
            <a:off x="267880" y="1166812"/>
            <a:ext cx="4040076" cy="3162183"/>
            <a:chOff x="260165" y="1193158"/>
            <a:chExt cx="4040076" cy="3162183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DFB47AF-991E-2F52-A9A6-978A8139D801}"/>
                </a:ext>
              </a:extLst>
            </p:cNvPr>
            <p:cNvGrpSpPr/>
            <p:nvPr/>
          </p:nvGrpSpPr>
          <p:grpSpPr>
            <a:xfrm>
              <a:off x="260165" y="1193158"/>
              <a:ext cx="4040076" cy="3162183"/>
              <a:chOff x="199752" y="1134442"/>
              <a:chExt cx="4040076" cy="3162183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FEB7C929-8DA1-EFC5-9864-6934037F47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1784" y="1134442"/>
                <a:ext cx="3738044" cy="3162183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D483477-1D5F-8E6D-05C5-E4FD51CBE0E1}"/>
                  </a:ext>
                </a:extLst>
              </p:cNvPr>
              <p:cNvSpPr txBox="1"/>
              <p:nvPr/>
            </p:nvSpPr>
            <p:spPr>
              <a:xfrm>
                <a:off x="214186" y="1584894"/>
                <a:ext cx="60406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기저질환 있음</a:t>
                </a:r>
                <a:endParaRPr lang="en-US" sz="8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62EFC5-DFC7-E19C-943C-EAA9B27EEC3F}"/>
                  </a:ext>
                </a:extLst>
              </p:cNvPr>
              <p:cNvSpPr txBox="1"/>
              <p:nvPr/>
            </p:nvSpPr>
            <p:spPr>
              <a:xfrm>
                <a:off x="199752" y="2783105"/>
                <a:ext cx="604063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800" dirty="0"/>
                  <a:t>기저질환 없음</a:t>
                </a:r>
                <a:endParaRPr lang="en-US" sz="800" dirty="0"/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EA19FA-4B5C-6C09-734D-CC1606BAB59D}"/>
                </a:ext>
              </a:extLst>
            </p:cNvPr>
            <p:cNvSpPr txBox="1"/>
            <p:nvPr/>
          </p:nvSpPr>
          <p:spPr>
            <a:xfrm rot="16200000">
              <a:off x="996113" y="3775961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=1940)</a:t>
              </a:r>
              <a:endParaRPr lang="en-US" sz="9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BAF0601-3859-33A0-62F8-A511B7360E92}"/>
                </a:ext>
              </a:extLst>
            </p:cNvPr>
            <p:cNvSpPr txBox="1"/>
            <p:nvPr/>
          </p:nvSpPr>
          <p:spPr>
            <a:xfrm rot="16200000">
              <a:off x="1472570" y="3776850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=2342)</a:t>
              </a:r>
              <a:endParaRPr lang="en-US" sz="900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4D5807-B043-2D18-C5E2-8235390D5797}"/>
                </a:ext>
              </a:extLst>
            </p:cNvPr>
            <p:cNvSpPr txBox="1"/>
            <p:nvPr/>
          </p:nvSpPr>
          <p:spPr>
            <a:xfrm rot="16200000">
              <a:off x="1938966" y="3731457"/>
              <a:ext cx="548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=371)</a:t>
              </a:r>
              <a:endParaRPr lang="en-US" sz="9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691BB33-EBAA-96DD-59A1-B0778BE79F8A}"/>
                </a:ext>
              </a:extLst>
            </p:cNvPr>
            <p:cNvSpPr txBox="1"/>
            <p:nvPr/>
          </p:nvSpPr>
          <p:spPr>
            <a:xfrm rot="16200000">
              <a:off x="2404793" y="3730230"/>
              <a:ext cx="548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=656)</a:t>
              </a:r>
              <a:endParaRPr lang="en-US" sz="9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C95FF4-EE1A-6BBE-A37E-E6609EEF2EC5}"/>
                </a:ext>
              </a:extLst>
            </p:cNvPr>
            <p:cNvSpPr txBox="1"/>
            <p:nvPr/>
          </p:nvSpPr>
          <p:spPr>
            <a:xfrm rot="16200000">
              <a:off x="2878336" y="3717695"/>
              <a:ext cx="4923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=49)</a:t>
              </a:r>
              <a:endParaRPr lang="en-US" sz="9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18E252A-8F58-BE48-B38C-7918A888CA42}"/>
                </a:ext>
              </a:extLst>
            </p:cNvPr>
            <p:cNvSpPr txBox="1"/>
            <p:nvPr/>
          </p:nvSpPr>
          <p:spPr>
            <a:xfrm rot="16200000">
              <a:off x="3335396" y="3708378"/>
              <a:ext cx="4923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=34)</a:t>
              </a:r>
              <a:endParaRPr lang="en-US" sz="9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878DE67-9FD1-53B7-AB47-86F0CC4198ED}"/>
                </a:ext>
              </a:extLst>
            </p:cNvPr>
            <p:cNvSpPr txBox="1"/>
            <p:nvPr/>
          </p:nvSpPr>
          <p:spPr>
            <a:xfrm>
              <a:off x="296600" y="1928947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=1106)</a:t>
              </a:r>
              <a:endParaRPr lang="en-US" sz="9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A3C72F9-21ED-FA6D-1C0F-0F5C93E73131}"/>
                </a:ext>
              </a:extLst>
            </p:cNvPr>
            <p:cNvSpPr txBox="1"/>
            <p:nvPr/>
          </p:nvSpPr>
          <p:spPr>
            <a:xfrm>
              <a:off x="281443" y="3084436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=4126)</a:t>
              </a:r>
              <a:endParaRPr lang="en-US" sz="900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7C9FC47A-2026-FE77-DA28-A49B084C64F6}"/>
              </a:ext>
            </a:extLst>
          </p:cNvPr>
          <p:cNvSpPr txBox="1"/>
          <p:nvPr/>
        </p:nvSpPr>
        <p:spPr>
          <a:xfrm>
            <a:off x="6670866" y="3782510"/>
            <a:ext cx="6040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기저질환 있음</a:t>
            </a:r>
            <a:endParaRPr lang="en-US" sz="8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3FF603A-7CCD-2FDF-13BC-1F0258036581}"/>
              </a:ext>
            </a:extLst>
          </p:cNvPr>
          <p:cNvSpPr txBox="1"/>
          <p:nvPr/>
        </p:nvSpPr>
        <p:spPr>
          <a:xfrm>
            <a:off x="5531747" y="3782510"/>
            <a:ext cx="604063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기저질환 없음</a:t>
            </a:r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5219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000" b="1" dirty="0"/>
              <a:t>3. </a:t>
            </a:r>
            <a:r>
              <a:rPr lang="ko-KR" altLang="en-US" sz="2000" b="1" dirty="0"/>
              <a:t>지역별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연령별 미확진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유증상</a:t>
            </a:r>
            <a:r>
              <a:rPr lang="en-US" altLang="ko-KR" sz="2000" b="1" dirty="0"/>
              <a:t>)</a:t>
            </a:r>
            <a:r>
              <a:rPr lang="ko-KR" altLang="en-US" sz="2000" b="1" dirty="0"/>
              <a:t> 감염자 </a:t>
            </a:r>
            <a:r>
              <a:rPr lang="en-US" altLang="ko-KR" sz="2000" b="1" dirty="0"/>
              <a:t>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7716" y="933338"/>
            <a:ext cx="4040188" cy="259951"/>
          </a:xfrm>
        </p:spPr>
        <p:txBody>
          <a:bodyPr anchor="t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b="1" dirty="0"/>
              <a:t>미확진 분율 </a:t>
            </a:r>
            <a:r>
              <a:rPr lang="en-US" altLang="ko-KR" sz="1400" b="1" dirty="0"/>
              <a:t>(n=1314)</a:t>
            </a:r>
            <a:endParaRPr lang="en-US" sz="1400" dirty="0"/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656F633-459A-A865-6C8A-BE5624D36E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72000" y="966226"/>
            <a:ext cx="4041775" cy="259951"/>
          </a:xfrm>
        </p:spPr>
        <p:txBody>
          <a:bodyPr anchor="t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b="1" dirty="0"/>
              <a:t>미확진유증상 분율 </a:t>
            </a:r>
            <a:r>
              <a:rPr lang="en-US" altLang="ko-KR" sz="1400" b="1" dirty="0"/>
              <a:t>(n=280)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1C32FD8-A2CB-F998-87AD-B64771800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33434"/>
            <a:ext cx="3759245" cy="318011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D033DED-AD7F-8584-8699-36DB57C6764C}"/>
              </a:ext>
            </a:extLst>
          </p:cNvPr>
          <p:cNvSpPr txBox="1"/>
          <p:nvPr/>
        </p:nvSpPr>
        <p:spPr>
          <a:xfrm>
            <a:off x="92767" y="4312503"/>
            <a:ext cx="79771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지역</a:t>
            </a:r>
            <a:r>
              <a:rPr lang="en-US" altLang="ko-KR" sz="1200" dirty="0"/>
              <a:t>/</a:t>
            </a:r>
            <a:r>
              <a:rPr lang="ko-KR" altLang="en-US" sz="1200" dirty="0"/>
              <a:t>연령별 감염자 중 미확진자 비율은 다양하며</a:t>
            </a:r>
            <a:r>
              <a:rPr lang="en-US" altLang="ko-KR" sz="1200" dirty="0"/>
              <a:t>, </a:t>
            </a:r>
            <a:r>
              <a:rPr lang="ko-KR" altLang="en-US" sz="1200" dirty="0"/>
              <a:t>특히 고령일수록 대체로 높다</a:t>
            </a:r>
            <a:r>
              <a:rPr lang="en-US" altLang="ko-KR" sz="1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미확진 감염자 가운데 </a:t>
            </a:r>
            <a:r>
              <a:rPr lang="en-US" altLang="ko-KR" sz="1200" dirty="0"/>
              <a:t>20-50</a:t>
            </a:r>
            <a:r>
              <a:rPr lang="ko-KR" altLang="en-US" sz="1200" dirty="0"/>
              <a:t>세 연령의 유증상</a:t>
            </a:r>
            <a:r>
              <a:rPr lang="en-US" altLang="ko-KR" sz="1200" dirty="0"/>
              <a:t> </a:t>
            </a:r>
            <a:r>
              <a:rPr lang="ko-KR" altLang="en-US" sz="1200" dirty="0"/>
              <a:t>비율이 다른 연령그룹보다 상대적으로 높다 </a:t>
            </a:r>
            <a:r>
              <a:rPr lang="en-US" altLang="ko-KR" sz="1200" dirty="0"/>
              <a:t>(30%).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왜 유증상인데 검사를 받으러 가지 않는가</a:t>
            </a:r>
            <a:r>
              <a:rPr lang="en-US" altLang="ko-KR" sz="1200" dirty="0"/>
              <a:t>? </a:t>
            </a:r>
            <a:r>
              <a:rPr lang="ko-KR" altLang="en-US" sz="1200" dirty="0"/>
              <a:t>근로연령 및</a:t>
            </a:r>
            <a:r>
              <a:rPr lang="en-US" altLang="ko-KR" sz="1200" dirty="0"/>
              <a:t> </a:t>
            </a:r>
            <a:r>
              <a:rPr lang="ko-KR" altLang="en-US" sz="1200" dirty="0"/>
              <a:t>심리요인 </a:t>
            </a:r>
            <a:r>
              <a:rPr lang="en-US" altLang="ko-KR" sz="1200" dirty="0"/>
              <a:t>(</a:t>
            </a:r>
            <a:r>
              <a:rPr lang="ko-KR" altLang="en-US" sz="1200" dirty="0"/>
              <a:t>혹은 상대적 저위험군이라 가벼운 증상만 느끼고 지나갔을 가능성</a:t>
            </a:r>
            <a:r>
              <a:rPr lang="en-US" altLang="ko-KR" sz="1200" dirty="0"/>
              <a:t>)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3ADE52B-E961-B7BF-A5BA-E7F09D0B0CC7}"/>
              </a:ext>
            </a:extLst>
          </p:cNvPr>
          <p:cNvGrpSpPr/>
          <p:nvPr/>
        </p:nvGrpSpPr>
        <p:grpSpPr>
          <a:xfrm>
            <a:off x="4931703" y="1328057"/>
            <a:ext cx="3385227" cy="2737694"/>
            <a:chOff x="4931703" y="1328057"/>
            <a:chExt cx="3385227" cy="2737694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089B2EDD-E0F5-AA58-57D7-61C4CBCD7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1703" y="1328057"/>
              <a:ext cx="3236252" cy="2737694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139FF5-02ED-3A49-9514-0F5BC054BD91}"/>
                </a:ext>
              </a:extLst>
            </p:cNvPr>
            <p:cNvSpPr txBox="1"/>
            <p:nvPr/>
          </p:nvSpPr>
          <p:spPr>
            <a:xfrm>
              <a:off x="7727545" y="2387084"/>
              <a:ext cx="58938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증상유무</a:t>
              </a:r>
              <a:endParaRPr lang="en-US" sz="600" dirty="0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EBA5482-D73F-5973-3419-44A1EB6FAE6E}"/>
              </a:ext>
            </a:extLst>
          </p:cNvPr>
          <p:cNvGrpSpPr/>
          <p:nvPr/>
        </p:nvGrpSpPr>
        <p:grpSpPr>
          <a:xfrm>
            <a:off x="346117" y="1132386"/>
            <a:ext cx="3883385" cy="3180117"/>
            <a:chOff x="108045" y="1243393"/>
            <a:chExt cx="3883385" cy="3180117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0271E7B-F89D-50D7-37BE-8A47F0E02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2186" y="1243393"/>
              <a:ext cx="3759244" cy="3180117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CB185D3-E2F7-2B37-7B1B-DC8287B20355}"/>
                </a:ext>
              </a:extLst>
            </p:cNvPr>
            <p:cNvSpPr txBox="1"/>
            <p:nvPr/>
          </p:nvSpPr>
          <p:spPr>
            <a:xfrm>
              <a:off x="162621" y="3376587"/>
              <a:ext cx="589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=763)</a:t>
              </a:r>
              <a:endParaRPr lang="en-US" sz="9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2E0B780-6609-9306-9B3A-43EBB6232047}"/>
                </a:ext>
              </a:extLst>
            </p:cNvPr>
            <p:cNvSpPr txBox="1"/>
            <p:nvPr/>
          </p:nvSpPr>
          <p:spPr>
            <a:xfrm>
              <a:off x="108045" y="2793213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=1119)</a:t>
              </a:r>
              <a:endParaRPr lang="en-US" sz="9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4F8665F-34A2-C73B-7461-12BB3EBE225D}"/>
                </a:ext>
              </a:extLst>
            </p:cNvPr>
            <p:cNvSpPr txBox="1"/>
            <p:nvPr/>
          </p:nvSpPr>
          <p:spPr>
            <a:xfrm>
              <a:off x="108045" y="2215354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=1713)</a:t>
              </a:r>
              <a:endParaRPr lang="en-US" sz="9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40431D9-70F1-8FB3-F982-8764AA942C86}"/>
                </a:ext>
              </a:extLst>
            </p:cNvPr>
            <p:cNvSpPr txBox="1"/>
            <p:nvPr/>
          </p:nvSpPr>
          <p:spPr>
            <a:xfrm>
              <a:off x="108045" y="1653293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=1797)</a:t>
              </a:r>
              <a:endParaRPr lang="en-US" sz="9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D1980A0-EA5D-80A0-3D69-59E619378D2F}"/>
                </a:ext>
              </a:extLst>
            </p:cNvPr>
            <p:cNvSpPr txBox="1"/>
            <p:nvPr/>
          </p:nvSpPr>
          <p:spPr>
            <a:xfrm rot="16200000">
              <a:off x="765281" y="3832618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=1940)</a:t>
              </a:r>
              <a:endParaRPr lang="en-US" sz="900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A4C366-93FB-EDCE-2BE7-CE98D91CD81F}"/>
                </a:ext>
              </a:extLst>
            </p:cNvPr>
            <p:cNvSpPr txBox="1"/>
            <p:nvPr/>
          </p:nvSpPr>
          <p:spPr>
            <a:xfrm rot="16200000">
              <a:off x="1241738" y="3833507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=2342)</a:t>
              </a:r>
              <a:endParaRPr lang="en-US" sz="900" dirty="0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094803-557D-2D25-25DC-D3A2A92977FB}"/>
                </a:ext>
              </a:extLst>
            </p:cNvPr>
            <p:cNvSpPr txBox="1"/>
            <p:nvPr/>
          </p:nvSpPr>
          <p:spPr>
            <a:xfrm rot="16200000">
              <a:off x="1708134" y="3788114"/>
              <a:ext cx="548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=371)</a:t>
              </a:r>
              <a:endParaRPr lang="en-US" sz="900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2A83432-6AE2-9775-2AB6-B0DFD183EE8E}"/>
                </a:ext>
              </a:extLst>
            </p:cNvPr>
            <p:cNvSpPr txBox="1"/>
            <p:nvPr/>
          </p:nvSpPr>
          <p:spPr>
            <a:xfrm rot="16200000">
              <a:off x="2173961" y="3786887"/>
              <a:ext cx="548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=656)</a:t>
              </a:r>
              <a:endParaRPr lang="en-US" sz="9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EB4A69F-6512-DB11-7994-7AB80E3B6B6F}"/>
                </a:ext>
              </a:extLst>
            </p:cNvPr>
            <p:cNvSpPr txBox="1"/>
            <p:nvPr/>
          </p:nvSpPr>
          <p:spPr>
            <a:xfrm rot="16200000">
              <a:off x="2647504" y="3774352"/>
              <a:ext cx="4923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=49)</a:t>
              </a:r>
              <a:endParaRPr lang="en-US" sz="900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1B02EE-AEA5-954B-F29F-A8674CD51794}"/>
                </a:ext>
              </a:extLst>
            </p:cNvPr>
            <p:cNvSpPr txBox="1"/>
            <p:nvPr/>
          </p:nvSpPr>
          <p:spPr>
            <a:xfrm rot="16200000">
              <a:off x="3104564" y="3765035"/>
              <a:ext cx="4923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=34)</a:t>
              </a:r>
              <a:endParaRPr 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7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000" b="1" dirty="0"/>
              <a:t>4. </a:t>
            </a:r>
            <a:r>
              <a:rPr lang="ko-KR" altLang="en-US" sz="2000" b="1" dirty="0"/>
              <a:t>지역별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교육수준별 미확진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유증상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감염자 </a:t>
            </a:r>
            <a:r>
              <a:rPr lang="en-US" altLang="ko-KR" sz="2000" b="1" dirty="0"/>
              <a:t>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735" y="841269"/>
            <a:ext cx="4040188" cy="259951"/>
          </a:xfrm>
        </p:spPr>
        <p:txBody>
          <a:bodyPr anchor="t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b="1" dirty="0"/>
              <a:t>미확진 분율 </a:t>
            </a:r>
            <a:r>
              <a:rPr lang="en-US" altLang="ko-KR" sz="1400" b="1" dirty="0"/>
              <a:t>(n=1314)</a:t>
            </a:r>
            <a:endParaRPr lang="en-US" sz="1400" dirty="0"/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EA7BBBB6-014B-BFD3-95B1-81138A261AE9}"/>
              </a:ext>
            </a:extLst>
          </p:cNvPr>
          <p:cNvSpPr txBox="1">
            <a:spLocks/>
          </p:cNvSpPr>
          <p:nvPr/>
        </p:nvSpPr>
        <p:spPr>
          <a:xfrm>
            <a:off x="4497388" y="841268"/>
            <a:ext cx="4041775" cy="259951"/>
          </a:xfrm>
          <a:prstGeom prst="rect">
            <a:avLst/>
          </a:prstGeom>
        </p:spPr>
        <p:txBody>
          <a:bodyPr anchor="t">
            <a:normAutofit fontScale="92500" lnSpcReduction="10000"/>
          </a:bodyPr>
          <a:lstStyle>
            <a:lvl1pPr marL="228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tabLst/>
              <a:defRPr sz="24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1pPr>
            <a:lvl2pPr marL="6858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Lucida Grande"/>
              <a:buChar char="–"/>
              <a:tabLst>
                <a:tab pos="228600" algn="l"/>
              </a:tabLst>
              <a:defRPr sz="1800" kern="1200">
                <a:solidFill>
                  <a:schemeClr val="tx2">
                    <a:lumMod val="50000"/>
                  </a:schemeClr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90000"/>
              </a:lnSpc>
              <a:buNone/>
            </a:pPr>
            <a:r>
              <a:rPr lang="ko-KR" altLang="en-US" sz="1400" b="1" dirty="0"/>
              <a:t>미확진유증상 분율 </a:t>
            </a:r>
            <a:r>
              <a:rPr lang="en-US" altLang="ko-KR" sz="1400" b="1" dirty="0"/>
              <a:t>(n=280)</a:t>
            </a:r>
            <a:endParaRPr lang="en-US" sz="14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F810B9-BCC2-6AD2-F675-5E16C290EA24}"/>
              </a:ext>
            </a:extLst>
          </p:cNvPr>
          <p:cNvSpPr txBox="1"/>
          <p:nvPr/>
        </p:nvSpPr>
        <p:spPr>
          <a:xfrm>
            <a:off x="0" y="4158397"/>
            <a:ext cx="79901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지역</a:t>
            </a:r>
            <a:r>
              <a:rPr lang="en-US" altLang="ko-KR" sz="1200" dirty="0"/>
              <a:t>/</a:t>
            </a:r>
            <a:r>
              <a:rPr lang="ko-KR" altLang="en-US" sz="1200" dirty="0"/>
              <a:t>교육수준별 감염자 중 미확진자 비율은 다양하며</a:t>
            </a:r>
            <a:r>
              <a:rPr lang="en-US" altLang="ko-KR" sz="1200" dirty="0"/>
              <a:t>, </a:t>
            </a:r>
            <a:r>
              <a:rPr lang="ko-KR" altLang="en-US" sz="1200" dirty="0"/>
              <a:t>대체로 교육수준이 낮은 그룹의 미확진 비율이 높다</a:t>
            </a:r>
            <a:r>
              <a:rPr lang="en-US" altLang="ko-KR" sz="1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미확진 감염자 가운데 교육수준이 높은</a:t>
            </a:r>
            <a:r>
              <a:rPr lang="en-US" altLang="ko-KR" sz="1200" dirty="0"/>
              <a:t> </a:t>
            </a:r>
            <a:r>
              <a:rPr lang="ko-KR" altLang="en-US" sz="1200" dirty="0"/>
              <a:t>그룹의 유증상 비율 다른 그룹보다 높다</a:t>
            </a:r>
            <a:r>
              <a:rPr lang="en-US" altLang="ko-KR" sz="1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백신 접종율</a:t>
            </a:r>
            <a:r>
              <a:rPr lang="en-US" altLang="ko-KR" sz="1200" dirty="0"/>
              <a:t>/</a:t>
            </a:r>
            <a:r>
              <a:rPr lang="ko-KR" altLang="en-US" sz="1200" dirty="0"/>
              <a:t>검사접근율이 높은 그룹</a:t>
            </a:r>
            <a:r>
              <a:rPr lang="en-US" altLang="ko-KR" sz="1200" dirty="0"/>
              <a:t>; </a:t>
            </a:r>
            <a:r>
              <a:rPr lang="ko-KR" altLang="en-US" sz="1200" dirty="0"/>
              <a:t>백신을 맞은 그룹이므로 마음놓고 돌아다니다가 오미크론 유행당시 감염되었을 가능성</a:t>
            </a:r>
            <a:r>
              <a:rPr lang="en-US" altLang="ko-KR" sz="1200" dirty="0"/>
              <a:t>, </a:t>
            </a:r>
            <a:r>
              <a:rPr lang="ko-KR" altLang="en-US" sz="1200" dirty="0"/>
              <a:t>감염되었으나 가벼운 증상만 느끼고 검사는 받지 않고 지나갔을 가능성</a:t>
            </a:r>
            <a:r>
              <a:rPr lang="en-US" altLang="ko-KR" sz="1200" dirty="0"/>
              <a:t>, </a:t>
            </a:r>
            <a:r>
              <a:rPr lang="ko-KR" altLang="en-US" sz="1200" dirty="0"/>
              <a:t>확진</a:t>
            </a:r>
            <a:r>
              <a:rPr lang="en-US" altLang="ko-KR" sz="1200" dirty="0"/>
              <a:t>/</a:t>
            </a:r>
            <a:r>
              <a:rPr lang="ko-KR" altLang="en-US" sz="1200" dirty="0"/>
              <a:t>검사 받지 않은 그룹에 대한 </a:t>
            </a:r>
            <a:r>
              <a:rPr lang="en-US" altLang="ko-KR" sz="1200" dirty="0"/>
              <a:t>guilty question </a:t>
            </a:r>
            <a:r>
              <a:rPr lang="ko-KR" altLang="en-US" sz="1200" dirty="0"/>
              <a:t>으로 증상이 없다고 응답할 가능성</a:t>
            </a:r>
            <a:endParaRPr lang="en-US" altLang="ko-KR" sz="12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2027E25-C15F-6096-0180-5FF1BC05707D}"/>
              </a:ext>
            </a:extLst>
          </p:cNvPr>
          <p:cNvSpPr txBox="1"/>
          <p:nvPr/>
        </p:nvSpPr>
        <p:spPr>
          <a:xfrm>
            <a:off x="7362813" y="2255141"/>
            <a:ext cx="589385" cy="1846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600"/>
              <a:t>증상유무</a:t>
            </a:r>
            <a:endParaRPr lang="en-US" sz="600" dirty="0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04C207C-79F0-A61A-7A38-0A28D11AB743}"/>
              </a:ext>
            </a:extLst>
          </p:cNvPr>
          <p:cNvGrpSpPr/>
          <p:nvPr/>
        </p:nvGrpSpPr>
        <p:grpSpPr>
          <a:xfrm>
            <a:off x="5920" y="1189461"/>
            <a:ext cx="4021794" cy="2940716"/>
            <a:chOff x="5920" y="1331685"/>
            <a:chExt cx="4021794" cy="2940716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197F68B8-4A68-82E9-B41D-8990B5DB6B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0960" y="1331685"/>
              <a:ext cx="3856754" cy="294071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5AE7610-BB17-2AEE-B542-031B615557DF}"/>
                </a:ext>
              </a:extLst>
            </p:cNvPr>
            <p:cNvSpPr txBox="1"/>
            <p:nvPr/>
          </p:nvSpPr>
          <p:spPr>
            <a:xfrm>
              <a:off x="416103" y="3083658"/>
              <a:ext cx="66095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/>
                <a:t>초등학교</a:t>
              </a:r>
              <a:endParaRPr lang="en-US" sz="800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9500B3A-4B38-F761-9851-CC0E1444C315}"/>
                </a:ext>
              </a:extLst>
            </p:cNvPr>
            <p:cNvSpPr txBox="1"/>
            <p:nvPr/>
          </p:nvSpPr>
          <p:spPr>
            <a:xfrm>
              <a:off x="5920" y="2378560"/>
              <a:ext cx="1071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/>
                <a:t>중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고등학교</a:t>
              </a:r>
              <a:endParaRPr lang="en-US" sz="8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FAFDA5B-7811-13F2-09D0-6B9E1571EC97}"/>
                </a:ext>
              </a:extLst>
            </p:cNvPr>
            <p:cNvSpPr txBox="1"/>
            <p:nvPr/>
          </p:nvSpPr>
          <p:spPr>
            <a:xfrm>
              <a:off x="5920" y="1664698"/>
              <a:ext cx="1071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/>
                <a:t>대학교 이상</a:t>
              </a:r>
              <a:endParaRPr lang="en-US" sz="800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61F85C5-250A-3E73-EEDA-C0C51AF87102}"/>
              </a:ext>
            </a:extLst>
          </p:cNvPr>
          <p:cNvGrpSpPr/>
          <p:nvPr/>
        </p:nvGrpSpPr>
        <p:grpSpPr>
          <a:xfrm>
            <a:off x="153219" y="1158964"/>
            <a:ext cx="3933761" cy="2999433"/>
            <a:chOff x="132456" y="1156616"/>
            <a:chExt cx="3933761" cy="2999433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C2195F2-68CE-1220-5FD4-319A05524614}"/>
                </a:ext>
              </a:extLst>
            </p:cNvPr>
            <p:cNvGrpSpPr/>
            <p:nvPr/>
          </p:nvGrpSpPr>
          <p:grpSpPr>
            <a:xfrm>
              <a:off x="132456" y="1156616"/>
              <a:ext cx="3933761" cy="2999433"/>
              <a:chOff x="2620830" y="1342592"/>
              <a:chExt cx="3933761" cy="2999433"/>
            </a:xfrm>
          </p:grpSpPr>
          <p:pic>
            <p:nvPicPr>
              <p:cNvPr id="32" name="Picture 31">
                <a:extLst>
                  <a:ext uri="{FF2B5EF4-FFF2-40B4-BE49-F238E27FC236}">
                    <a16:creationId xmlns:a16="http://schemas.microsoft.com/office/drawing/2014/main" id="{F7CCDE13-731E-7C60-4836-0C9CBDE2B7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20830" y="1342592"/>
                <a:ext cx="3933761" cy="2999433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1B8E55-F2F2-66E0-4FEA-29C22A9350CA}"/>
                  </a:ext>
                </a:extLst>
              </p:cNvPr>
              <p:cNvSpPr txBox="1"/>
              <p:nvPr/>
            </p:nvSpPr>
            <p:spPr>
              <a:xfrm>
                <a:off x="2893766" y="3126436"/>
                <a:ext cx="660956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800" dirty="0"/>
                  <a:t>초등학교</a:t>
                </a:r>
                <a:endParaRPr lang="en-US" sz="800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4577FBEB-9897-3F18-314A-541802764281}"/>
                  </a:ext>
                </a:extLst>
              </p:cNvPr>
              <p:cNvSpPr txBox="1"/>
              <p:nvPr/>
            </p:nvSpPr>
            <p:spPr>
              <a:xfrm>
                <a:off x="2648623" y="2412574"/>
                <a:ext cx="906099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800" dirty="0"/>
                  <a:t>중</a:t>
                </a:r>
                <a:r>
                  <a:rPr lang="en-US" altLang="ko-KR" sz="800" dirty="0"/>
                  <a:t>/</a:t>
                </a:r>
                <a:r>
                  <a:rPr lang="ko-KR" altLang="en-US" sz="800" dirty="0"/>
                  <a:t>고등학교</a:t>
                </a:r>
                <a:endParaRPr lang="en-US" sz="800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E8394A3-3FC6-1330-EF2E-A37C8FCE641A}"/>
                  </a:ext>
                </a:extLst>
              </p:cNvPr>
              <p:cNvSpPr txBox="1"/>
              <p:nvPr/>
            </p:nvSpPr>
            <p:spPr>
              <a:xfrm>
                <a:off x="2704211" y="1707476"/>
                <a:ext cx="850511" cy="2154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ko-KR" altLang="en-US" sz="800" dirty="0"/>
                  <a:t>대학교 이상</a:t>
                </a:r>
                <a:endParaRPr lang="en-US" sz="800" dirty="0"/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F9FBEBF-5893-CAA9-8CFD-92C6AB754ED1}"/>
                </a:ext>
              </a:extLst>
            </p:cNvPr>
            <p:cNvSpPr txBox="1"/>
            <p:nvPr/>
          </p:nvSpPr>
          <p:spPr>
            <a:xfrm>
              <a:off x="457200" y="3060146"/>
              <a:ext cx="640449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=1054)</a:t>
              </a:r>
              <a:endParaRPr lang="en-US" sz="9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52A2323-845F-8F86-85D5-BCA91E5479E6}"/>
                </a:ext>
              </a:extLst>
            </p:cNvPr>
            <p:cNvSpPr txBox="1"/>
            <p:nvPr/>
          </p:nvSpPr>
          <p:spPr>
            <a:xfrm>
              <a:off x="515705" y="2345310"/>
              <a:ext cx="589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=2195)</a:t>
              </a:r>
              <a:endParaRPr lang="en-US" sz="9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4F284FE-1D3E-AADB-CFD5-6AEBBB442818}"/>
                </a:ext>
              </a:extLst>
            </p:cNvPr>
            <p:cNvSpPr txBox="1"/>
            <p:nvPr/>
          </p:nvSpPr>
          <p:spPr>
            <a:xfrm>
              <a:off x="507153" y="1645748"/>
              <a:ext cx="589157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=2061)</a:t>
              </a:r>
              <a:endParaRPr lang="en-US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CDA5696-1063-554F-5183-AE603878C5DA}"/>
                </a:ext>
              </a:extLst>
            </p:cNvPr>
            <p:cNvSpPr txBox="1"/>
            <p:nvPr/>
          </p:nvSpPr>
          <p:spPr>
            <a:xfrm rot="16200000">
              <a:off x="1137130" y="3597348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=1940)</a:t>
              </a:r>
              <a:endParaRPr lang="en-US" sz="9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B36568E-6238-5FAB-B5B5-C7327488180B}"/>
                </a:ext>
              </a:extLst>
            </p:cNvPr>
            <p:cNvSpPr txBox="1"/>
            <p:nvPr/>
          </p:nvSpPr>
          <p:spPr>
            <a:xfrm rot="16200000">
              <a:off x="1563223" y="3598237"/>
              <a:ext cx="604436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=2342)</a:t>
              </a:r>
              <a:endParaRPr lang="en-US" sz="900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07183BE1-9608-E3C3-863C-24431AEA913F}"/>
                </a:ext>
              </a:extLst>
            </p:cNvPr>
            <p:cNvSpPr txBox="1"/>
            <p:nvPr/>
          </p:nvSpPr>
          <p:spPr>
            <a:xfrm rot="16200000">
              <a:off x="1973222" y="3576707"/>
              <a:ext cx="548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=371)</a:t>
              </a:r>
              <a:endParaRPr lang="en-US" sz="900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3F963D4-4952-A10F-5715-74F0F40C231D}"/>
                </a:ext>
              </a:extLst>
            </p:cNvPr>
            <p:cNvSpPr txBox="1"/>
            <p:nvPr/>
          </p:nvSpPr>
          <p:spPr>
            <a:xfrm rot="16200000">
              <a:off x="2399315" y="3582093"/>
              <a:ext cx="54838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=656)</a:t>
              </a:r>
              <a:endParaRPr lang="en-US" sz="900" dirty="0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1B5DAEE0-9C40-FADA-1161-F97BF2AB2FFE}"/>
                </a:ext>
              </a:extLst>
            </p:cNvPr>
            <p:cNvSpPr txBox="1"/>
            <p:nvPr/>
          </p:nvSpPr>
          <p:spPr>
            <a:xfrm rot="16200000">
              <a:off x="2835143" y="3552844"/>
              <a:ext cx="49239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=49)</a:t>
              </a:r>
              <a:endParaRPr lang="en-US" sz="900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1AFC700-4C49-2C19-BBC0-83C1610CC0B1}"/>
                </a:ext>
              </a:extLst>
            </p:cNvPr>
            <p:cNvSpPr txBox="1"/>
            <p:nvPr/>
          </p:nvSpPr>
          <p:spPr>
            <a:xfrm rot="16200000">
              <a:off x="3285787" y="3529765"/>
              <a:ext cx="492392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/>
                <a:t>(N</a:t>
              </a:r>
              <a:r>
                <a:rPr lang="en-US" altLang="ko-KR" sz="900" dirty="0"/>
                <a:t>=34)</a:t>
              </a:r>
              <a:endParaRPr lang="en-US" sz="9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E5A714D-5DB0-D3D8-C64F-2A2063CFC998}"/>
              </a:ext>
            </a:extLst>
          </p:cNvPr>
          <p:cNvGrpSpPr/>
          <p:nvPr/>
        </p:nvGrpSpPr>
        <p:grpSpPr>
          <a:xfrm>
            <a:off x="4808458" y="1322428"/>
            <a:ext cx="2953667" cy="2498643"/>
            <a:chOff x="4808458" y="1322428"/>
            <a:chExt cx="2953667" cy="2498643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88FB276-60A1-76FC-B23F-E727E7413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8458" y="1322428"/>
              <a:ext cx="2953667" cy="2498643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FAB89E36-4181-0F21-0491-5F4A338C5CC0}"/>
                </a:ext>
              </a:extLst>
            </p:cNvPr>
            <p:cNvSpPr txBox="1"/>
            <p:nvPr/>
          </p:nvSpPr>
          <p:spPr>
            <a:xfrm>
              <a:off x="5171449" y="3601472"/>
              <a:ext cx="66095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/>
                <a:t>초등학교</a:t>
              </a:r>
              <a:endParaRPr lang="en-US" sz="8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91AF29C-A8B3-4927-E922-49DE2075C6A5}"/>
                </a:ext>
              </a:extLst>
            </p:cNvPr>
            <p:cNvSpPr txBox="1"/>
            <p:nvPr/>
          </p:nvSpPr>
          <p:spPr>
            <a:xfrm>
              <a:off x="5851499" y="3605627"/>
              <a:ext cx="74224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/>
                <a:t>중</a:t>
              </a:r>
              <a:r>
                <a:rPr lang="en-US" altLang="ko-KR" sz="800" dirty="0"/>
                <a:t>/</a:t>
              </a:r>
              <a:r>
                <a:rPr lang="ko-KR" altLang="en-US" sz="800" dirty="0"/>
                <a:t>고등학교</a:t>
              </a:r>
              <a:endParaRPr lang="en-US" sz="8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A705BC-961D-EA56-1424-20C8CFDEC25C}"/>
                </a:ext>
              </a:extLst>
            </p:cNvPr>
            <p:cNvSpPr txBox="1"/>
            <p:nvPr/>
          </p:nvSpPr>
          <p:spPr>
            <a:xfrm>
              <a:off x="6620572" y="3601672"/>
              <a:ext cx="742241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800" dirty="0"/>
                <a:t>대학교 이상</a:t>
              </a:r>
              <a:endParaRPr lang="en-US" sz="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9166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ko-KR" sz="2000" b="1" dirty="0"/>
              <a:t>5. </a:t>
            </a:r>
            <a:r>
              <a:rPr lang="ko-KR" altLang="en-US" sz="2000" b="1" dirty="0"/>
              <a:t>지역별</a:t>
            </a:r>
            <a:r>
              <a:rPr lang="en-US" altLang="ko-KR" sz="2000" b="1" dirty="0"/>
              <a:t>/</a:t>
            </a:r>
            <a:r>
              <a:rPr lang="ko-KR" altLang="en-US" sz="2000" b="1" dirty="0"/>
              <a:t>소득수준별 미확진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유증상</a:t>
            </a:r>
            <a:r>
              <a:rPr lang="en-US" altLang="ko-KR" sz="2000" b="1" dirty="0"/>
              <a:t>) </a:t>
            </a:r>
            <a:r>
              <a:rPr lang="ko-KR" altLang="en-US" sz="2000" b="1" dirty="0"/>
              <a:t>감염자 </a:t>
            </a:r>
            <a:r>
              <a:rPr lang="en-US" altLang="ko-KR" sz="2000" b="1" dirty="0"/>
              <a:t>: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489" y="812973"/>
            <a:ext cx="4040188" cy="259951"/>
          </a:xfrm>
        </p:spPr>
        <p:txBody>
          <a:bodyPr anchor="t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b="1" dirty="0"/>
              <a:t>미확진 분율 </a:t>
            </a:r>
            <a:r>
              <a:rPr lang="en-US" altLang="ko-KR" sz="1400" b="1" dirty="0"/>
              <a:t>(n=1314)</a:t>
            </a:r>
            <a:endParaRPr lang="en-US" sz="1400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E874142F-FCCC-5B69-AA34-E9BBF4A90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97388" y="781591"/>
            <a:ext cx="4041775" cy="259951"/>
          </a:xfrm>
        </p:spPr>
        <p:txBody>
          <a:bodyPr anchor="t">
            <a:normAutofit fontScale="92500" lnSpcReduction="10000"/>
          </a:bodyPr>
          <a:lstStyle/>
          <a:p>
            <a:pPr algn="ctr">
              <a:lnSpc>
                <a:spcPct val="90000"/>
              </a:lnSpc>
            </a:pPr>
            <a:r>
              <a:rPr lang="ko-KR" altLang="en-US" sz="1400" b="1" dirty="0"/>
              <a:t>미확진유증상 분율 </a:t>
            </a:r>
            <a:r>
              <a:rPr lang="en-US" altLang="ko-KR" sz="1400" b="1" dirty="0"/>
              <a:t>(n=280)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5E3446F-051B-9335-6C73-13BFA46F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647" y="1090797"/>
            <a:ext cx="3463670" cy="293007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0C326FD-E522-E040-17FC-9B9BB0A8EC72}"/>
              </a:ext>
            </a:extLst>
          </p:cNvPr>
          <p:cNvSpPr txBox="1"/>
          <p:nvPr/>
        </p:nvSpPr>
        <p:spPr>
          <a:xfrm>
            <a:off x="50800" y="4118384"/>
            <a:ext cx="920641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지역</a:t>
            </a:r>
            <a:r>
              <a:rPr lang="en-US" altLang="ko-KR" sz="1200" dirty="0"/>
              <a:t>/</a:t>
            </a:r>
            <a:r>
              <a:rPr lang="ko-KR" altLang="en-US" sz="1200" dirty="0"/>
              <a:t>소득별 감염자 중 미확진자 비율은 다양하며</a:t>
            </a:r>
            <a:r>
              <a:rPr lang="en-US" altLang="ko-KR" sz="1200" dirty="0"/>
              <a:t>, </a:t>
            </a:r>
            <a:r>
              <a:rPr lang="ko-KR" altLang="en-US" sz="1200" dirty="0"/>
              <a:t>대체로 저소득 그룹의 미확진 비율이 높다</a:t>
            </a:r>
            <a:r>
              <a:rPr lang="en-US" altLang="ko-KR" sz="1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하지만</a:t>
            </a:r>
            <a:r>
              <a:rPr lang="en-US" altLang="ko-KR" sz="1200" dirty="0"/>
              <a:t>, </a:t>
            </a:r>
            <a:r>
              <a:rPr lang="ko-KR" altLang="en-US" sz="1200" dirty="0"/>
              <a:t>미확진 감염자 가운데 고소득</a:t>
            </a:r>
            <a:r>
              <a:rPr lang="en-US" altLang="ko-KR" sz="1200" dirty="0"/>
              <a:t> </a:t>
            </a:r>
            <a:r>
              <a:rPr lang="ko-KR" altLang="en-US" sz="1200" dirty="0"/>
              <a:t>그룹의 유증상 비율 다른 그룹보다 높다</a:t>
            </a:r>
            <a:r>
              <a:rPr lang="en-US" altLang="ko-KR" sz="12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/>
              <a:t>백신 접종율</a:t>
            </a:r>
            <a:r>
              <a:rPr lang="en-US" altLang="ko-KR" sz="1200" dirty="0"/>
              <a:t>/</a:t>
            </a:r>
            <a:r>
              <a:rPr lang="ko-KR" altLang="en-US" sz="1200" dirty="0"/>
              <a:t>검사접근율이 높은 그룹</a:t>
            </a:r>
            <a:r>
              <a:rPr lang="en-US" altLang="ko-KR" sz="1200" dirty="0"/>
              <a:t>; </a:t>
            </a:r>
            <a:r>
              <a:rPr lang="ko-KR" altLang="en-US" sz="1200" dirty="0"/>
              <a:t>백신을 맞은 그룹이므로 마음놓고 돌아다니다가 오미크론 유행당시 </a:t>
            </a:r>
            <a:endParaRPr lang="en-US" altLang="ko-KR" sz="1200" dirty="0"/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감염되었을 가능성</a:t>
            </a:r>
            <a:r>
              <a:rPr lang="en-US" altLang="ko-KR" sz="1200" dirty="0"/>
              <a:t>, </a:t>
            </a:r>
            <a:r>
              <a:rPr lang="ko-KR" altLang="en-US" sz="1200" dirty="0"/>
              <a:t>감염되었으나 가벼운 증상만 느끼고 검사는 받지 않고 지나갔을 가능성</a:t>
            </a:r>
            <a:r>
              <a:rPr lang="en-US" altLang="ko-KR" sz="1200" dirty="0"/>
              <a:t>, </a:t>
            </a:r>
          </a:p>
          <a:p>
            <a:r>
              <a:rPr lang="en-US" altLang="ko-KR" sz="1200" dirty="0"/>
              <a:t>        </a:t>
            </a:r>
            <a:r>
              <a:rPr lang="ko-KR" altLang="en-US" sz="1200" dirty="0"/>
              <a:t>확진</a:t>
            </a:r>
            <a:r>
              <a:rPr lang="en-US" altLang="ko-KR" sz="1200" dirty="0"/>
              <a:t>/</a:t>
            </a:r>
            <a:r>
              <a:rPr lang="ko-KR" altLang="en-US" sz="1200" dirty="0"/>
              <a:t>검사 받지 않은 그룹에 대한 </a:t>
            </a:r>
            <a:r>
              <a:rPr lang="en-US" altLang="ko-KR" sz="1200" dirty="0"/>
              <a:t>guilty question </a:t>
            </a:r>
            <a:r>
              <a:rPr lang="ko-KR" altLang="en-US" sz="1200" dirty="0"/>
              <a:t>으로 증상이 없다고 응답할 가능성</a:t>
            </a:r>
            <a:endParaRPr lang="en-US" altLang="ko-KR" sz="12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9200D9-A5BC-20E9-23DC-875AD6B360B2}"/>
              </a:ext>
            </a:extLst>
          </p:cNvPr>
          <p:cNvGrpSpPr/>
          <p:nvPr/>
        </p:nvGrpSpPr>
        <p:grpSpPr>
          <a:xfrm>
            <a:off x="4855028" y="1312254"/>
            <a:ext cx="3194774" cy="2535418"/>
            <a:chOff x="4855028" y="1312254"/>
            <a:chExt cx="3194774" cy="2535418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6445C2C4-CB4D-61AD-A3F0-DFB82D1C9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5028" y="1312254"/>
              <a:ext cx="2997139" cy="2535418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637E9EE-DBAB-2F02-A57A-C77233C92643}"/>
                </a:ext>
              </a:extLst>
            </p:cNvPr>
            <p:cNvSpPr txBox="1"/>
            <p:nvPr/>
          </p:nvSpPr>
          <p:spPr>
            <a:xfrm>
              <a:off x="7460417" y="2255141"/>
              <a:ext cx="58938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ko-KR" altLang="en-US" sz="600" dirty="0"/>
                <a:t>증상유무</a:t>
              </a:r>
              <a:endParaRPr lang="en-US" sz="600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1F6ED26-E797-CD86-2EB9-FE5B830F4A6F}"/>
              </a:ext>
            </a:extLst>
          </p:cNvPr>
          <p:cNvGrpSpPr/>
          <p:nvPr/>
        </p:nvGrpSpPr>
        <p:grpSpPr>
          <a:xfrm>
            <a:off x="453012" y="1052876"/>
            <a:ext cx="3657117" cy="2967973"/>
            <a:chOff x="457200" y="1241878"/>
            <a:chExt cx="3722301" cy="300045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06CA577-449B-2766-A0E1-6DB984FB37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2638" y="1241878"/>
              <a:ext cx="3546863" cy="3000454"/>
            </a:xfrm>
            <a:prstGeom prst="rect">
              <a:avLst/>
            </a:prstGeom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605BC5B8-C0B7-69D5-7E42-6FD2C5D5EAC3}"/>
                </a:ext>
              </a:extLst>
            </p:cNvPr>
            <p:cNvGrpSpPr/>
            <p:nvPr/>
          </p:nvGrpSpPr>
          <p:grpSpPr>
            <a:xfrm>
              <a:off x="457200" y="1659038"/>
              <a:ext cx="3195100" cy="2437026"/>
              <a:chOff x="457200" y="1659038"/>
              <a:chExt cx="3195100" cy="2437026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09AB0CA-C0AE-6F6A-6857-297CC97FC002}"/>
                  </a:ext>
                </a:extLst>
              </p:cNvPr>
              <p:cNvSpPr txBox="1"/>
              <p:nvPr/>
            </p:nvSpPr>
            <p:spPr>
              <a:xfrm>
                <a:off x="457200" y="3249147"/>
                <a:ext cx="6404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(N</a:t>
                </a:r>
                <a:r>
                  <a:rPr lang="en-US" altLang="ko-KR" sz="900" dirty="0"/>
                  <a:t>=1561)</a:t>
                </a:r>
                <a:endParaRPr lang="en-US" sz="900" dirty="0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9ADF689-3EE0-7B60-5CC9-ECC83F4A1552}"/>
                  </a:ext>
                </a:extLst>
              </p:cNvPr>
              <p:cNvSpPr txBox="1"/>
              <p:nvPr/>
            </p:nvSpPr>
            <p:spPr>
              <a:xfrm>
                <a:off x="457200" y="2742105"/>
                <a:ext cx="6404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(N</a:t>
                </a:r>
                <a:r>
                  <a:rPr lang="en-US" altLang="ko-KR" sz="900" dirty="0"/>
                  <a:t>=1865)</a:t>
                </a:r>
                <a:endParaRPr lang="en-US" sz="900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7F09FA0-AB6F-57CF-4456-E030E9E4B749}"/>
                  </a:ext>
                </a:extLst>
              </p:cNvPr>
              <p:cNvSpPr txBox="1"/>
              <p:nvPr/>
            </p:nvSpPr>
            <p:spPr>
              <a:xfrm>
                <a:off x="457200" y="2209072"/>
                <a:ext cx="640449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(N</a:t>
                </a:r>
                <a:r>
                  <a:rPr lang="en-US" altLang="ko-KR" sz="900" dirty="0"/>
                  <a:t>=683)</a:t>
                </a:r>
                <a:endParaRPr lang="en-US" sz="900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50317EB-4A05-B105-C2BA-C16261015F79}"/>
                  </a:ext>
                </a:extLst>
              </p:cNvPr>
              <p:cNvSpPr txBox="1"/>
              <p:nvPr/>
            </p:nvSpPr>
            <p:spPr>
              <a:xfrm>
                <a:off x="511444" y="1659038"/>
                <a:ext cx="586205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(N</a:t>
                </a:r>
                <a:r>
                  <a:rPr lang="en-US" altLang="ko-KR" sz="900" dirty="0"/>
                  <a:t>=487)</a:t>
                </a:r>
                <a:endParaRPr lang="en-US" sz="900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5180BE5-B0D8-6F5C-C16A-25F6056F7CD2}"/>
                  </a:ext>
                </a:extLst>
              </p:cNvPr>
              <p:cNvSpPr txBox="1"/>
              <p:nvPr/>
            </p:nvSpPr>
            <p:spPr>
              <a:xfrm rot="16200000">
                <a:off x="1142031" y="3677541"/>
                <a:ext cx="6044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(N</a:t>
                </a:r>
                <a:r>
                  <a:rPr lang="en-US" altLang="ko-KR" sz="900" dirty="0"/>
                  <a:t>=1940)</a:t>
                </a:r>
                <a:endParaRPr lang="en-US" sz="900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A80C151-7B7D-3BCC-3EC9-7105505613DC}"/>
                  </a:ext>
                </a:extLst>
              </p:cNvPr>
              <p:cNvSpPr txBox="1"/>
              <p:nvPr/>
            </p:nvSpPr>
            <p:spPr>
              <a:xfrm rot="16200000">
                <a:off x="1568124" y="3678430"/>
                <a:ext cx="604436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(N</a:t>
                </a:r>
                <a:r>
                  <a:rPr lang="en-US" altLang="ko-KR" sz="900" dirty="0"/>
                  <a:t>=2342)</a:t>
                </a:r>
                <a:endParaRPr lang="en-US" sz="900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89BD6BC5-EF65-D2F4-FDAE-12727448B631}"/>
                  </a:ext>
                </a:extLst>
              </p:cNvPr>
              <p:cNvSpPr txBox="1"/>
              <p:nvPr/>
            </p:nvSpPr>
            <p:spPr>
              <a:xfrm rot="16200000">
                <a:off x="1978123" y="3656900"/>
                <a:ext cx="54838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(N</a:t>
                </a:r>
                <a:r>
                  <a:rPr lang="en-US" altLang="ko-KR" sz="900" dirty="0"/>
                  <a:t>=371)</a:t>
                </a:r>
                <a:endParaRPr lang="en-US" sz="900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71AAB510-E1D0-A068-75FA-03EDB0E2367C}"/>
                  </a:ext>
                </a:extLst>
              </p:cNvPr>
              <p:cNvSpPr txBox="1"/>
              <p:nvPr/>
            </p:nvSpPr>
            <p:spPr>
              <a:xfrm rot="16200000">
                <a:off x="2404216" y="3662286"/>
                <a:ext cx="54838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(N</a:t>
                </a:r>
                <a:r>
                  <a:rPr lang="en-US" altLang="ko-KR" sz="900" dirty="0"/>
                  <a:t>=656)</a:t>
                </a:r>
                <a:endParaRPr lang="en-US" sz="9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4069E84-72CF-E2B9-AD24-0BFB95B7998B}"/>
                  </a:ext>
                </a:extLst>
              </p:cNvPr>
              <p:cNvSpPr txBox="1"/>
              <p:nvPr/>
            </p:nvSpPr>
            <p:spPr>
              <a:xfrm rot="16200000">
                <a:off x="2840044" y="3633037"/>
                <a:ext cx="492390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(N</a:t>
                </a:r>
                <a:r>
                  <a:rPr lang="en-US" altLang="ko-KR" sz="900" dirty="0"/>
                  <a:t>=49)</a:t>
                </a:r>
                <a:endParaRPr lang="en-US" sz="900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AD2573B-775A-407B-BAB0-35BF5CD0C19F}"/>
                  </a:ext>
                </a:extLst>
              </p:cNvPr>
              <p:cNvSpPr txBox="1"/>
              <p:nvPr/>
            </p:nvSpPr>
            <p:spPr>
              <a:xfrm rot="16200000">
                <a:off x="3290688" y="3609958"/>
                <a:ext cx="492392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900" dirty="0"/>
                  <a:t>(N</a:t>
                </a:r>
                <a:r>
                  <a:rPr lang="en-US" altLang="ko-KR" sz="900" dirty="0"/>
                  <a:t>=34)</a:t>
                </a:r>
                <a:endParaRPr lang="en-US" sz="9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41430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7867"/>
            <a:ext cx="8229600" cy="775758"/>
          </a:xfrm>
        </p:spPr>
        <p:txBody>
          <a:bodyPr>
            <a:normAutofit/>
          </a:bodyPr>
          <a:lstStyle/>
          <a:p>
            <a:r>
              <a:rPr lang="ko-KR" altLang="en-US" sz="2800" b="1" dirty="0"/>
              <a:t>고찰</a:t>
            </a:r>
            <a:r>
              <a:rPr lang="en-US" altLang="ko-KR" sz="2800" b="1" dirty="0"/>
              <a:t> </a:t>
            </a:r>
            <a:r>
              <a:rPr lang="ko-KR" altLang="en-US" sz="2800" b="1" dirty="0"/>
              <a:t>및 시사점</a:t>
            </a:r>
            <a:endParaRPr lang="en-US" altLang="ko-KR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999" y="806849"/>
            <a:ext cx="8382001" cy="3805766"/>
          </a:xfrm>
        </p:spPr>
        <p:txBody>
          <a:bodyPr anchor="t">
            <a:noAutofit/>
          </a:bodyPr>
          <a:lstStyle/>
          <a:p>
            <a:pPr marL="214313" indent="-214313">
              <a:buFont typeface="Wingdings" panose="05000000000000000000" pitchFamily="2" charset="2"/>
              <a:buChar char="v"/>
            </a:pPr>
            <a:r>
              <a:rPr lang="ko-KR" altLang="en-US" sz="1350" b="1" dirty="0"/>
              <a:t>결과</a:t>
            </a:r>
            <a:r>
              <a:rPr lang="en-US" altLang="ko-KR" sz="1350" b="1" dirty="0"/>
              <a:t>: </a:t>
            </a:r>
          </a:p>
          <a:p>
            <a:pPr marL="342900" indent="-342900">
              <a:buAutoNum type="arabicParenR"/>
            </a:pPr>
            <a:r>
              <a:rPr lang="en-US" altLang="ko-KR" sz="1350" dirty="0"/>
              <a:t>1</a:t>
            </a:r>
            <a:r>
              <a:rPr lang="ko-KR" altLang="en-US" sz="1350" dirty="0"/>
              <a:t>차 조사결과에서 </a:t>
            </a:r>
            <a:r>
              <a:rPr lang="en-US" altLang="ko-KR" sz="1350" dirty="0"/>
              <a:t>(</a:t>
            </a:r>
            <a:r>
              <a:rPr lang="ko-KR" altLang="en-US" sz="1350" dirty="0"/>
              <a:t>백신 접종률과 검사 접근성이 대체로 높은</a:t>
            </a:r>
            <a:r>
              <a:rPr lang="en-US" altLang="ko-KR" sz="1350" dirty="0"/>
              <a:t>) </a:t>
            </a:r>
            <a:r>
              <a:rPr lang="ko-KR" altLang="en-US" sz="1350" dirty="0"/>
              <a:t>한국에서 미확진 그룹 </a:t>
            </a:r>
            <a:r>
              <a:rPr lang="en-US" altLang="ko-KR" sz="1350" dirty="0"/>
              <a:t>(25%) </a:t>
            </a:r>
            <a:r>
              <a:rPr lang="ko-KR" altLang="en-US" sz="1350" dirty="0"/>
              <a:t>그리고 그 중 유증상 그룹은 상대적으로 작은 편 </a:t>
            </a:r>
            <a:r>
              <a:rPr lang="en-US" altLang="ko-KR" sz="1350" dirty="0"/>
              <a:t>(20%)</a:t>
            </a:r>
            <a:r>
              <a:rPr lang="ko-KR" altLang="en-US" sz="1350" dirty="0"/>
              <a:t>임</a:t>
            </a:r>
            <a:r>
              <a:rPr lang="en-US" altLang="ko-KR" sz="1350" dirty="0"/>
              <a:t>. </a:t>
            </a:r>
          </a:p>
          <a:p>
            <a:pPr marL="342900" indent="-342900">
              <a:buAutoNum type="arabicParenR"/>
            </a:pPr>
            <a:r>
              <a:rPr lang="ko-KR" altLang="en-US" sz="1350" dirty="0"/>
              <a:t>지역별</a:t>
            </a:r>
            <a:r>
              <a:rPr lang="en-US" altLang="ko-KR" sz="1350" dirty="0"/>
              <a:t>/</a:t>
            </a:r>
            <a:r>
              <a:rPr lang="ko-KR" altLang="en-US" sz="1350" dirty="0"/>
              <a:t>인구특성별 미확진 그룹의 분포는 다양함</a:t>
            </a:r>
            <a:r>
              <a:rPr lang="en-US" altLang="ko-KR" sz="1350" dirty="0"/>
              <a:t>. </a:t>
            </a:r>
          </a:p>
          <a:p>
            <a:pPr marL="0" indent="0">
              <a:buNone/>
            </a:pPr>
            <a:r>
              <a:rPr lang="en-US" altLang="ko-KR" sz="1200" dirty="0"/>
              <a:t>	- </a:t>
            </a:r>
            <a:r>
              <a:rPr lang="ko-KR" altLang="en-US" sz="1200" dirty="0"/>
              <a:t>미확진 분율의 인구특성별 차이가 큰 지역</a:t>
            </a:r>
            <a:r>
              <a:rPr lang="en-US" altLang="ko-KR" sz="1200" dirty="0"/>
              <a:t>: </a:t>
            </a:r>
            <a:r>
              <a:rPr lang="ko-KR" altLang="en-US" sz="1200" dirty="0"/>
              <a:t>사회취약계층을 대상으로한 보다 적극적 검사전략 요구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350" dirty="0"/>
              <a:t>3) </a:t>
            </a:r>
            <a:r>
              <a:rPr lang="ko-KR" altLang="en-US" sz="1350" dirty="0"/>
              <a:t>미확진 그룹의 특성 </a:t>
            </a:r>
            <a:r>
              <a:rPr lang="en-US" altLang="ko-KR" sz="1350" dirty="0"/>
              <a:t>(</a:t>
            </a:r>
            <a:r>
              <a:rPr lang="ko-KR" altLang="en-US" sz="1350" dirty="0"/>
              <a:t>사회취약계층</a:t>
            </a:r>
            <a:r>
              <a:rPr lang="en-US" altLang="ko-KR" sz="1350" dirty="0"/>
              <a:t>) </a:t>
            </a:r>
            <a:r>
              <a:rPr lang="ko-KR" altLang="en-US" sz="1350" dirty="0"/>
              <a:t>과 이 그룹의 유증상그룹 특성이 다소 상반된 결과를 보임</a:t>
            </a:r>
            <a:endParaRPr lang="en-US" altLang="ko-KR" sz="1350" dirty="0"/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ko-KR" altLang="en-US" sz="1350" b="1" dirty="0"/>
              <a:t>미확진그룹 </a:t>
            </a:r>
            <a:r>
              <a:rPr lang="en-US" altLang="ko-KR" sz="1350" b="1" dirty="0"/>
              <a:t>(</a:t>
            </a:r>
            <a:r>
              <a:rPr lang="ko-KR" altLang="en-US" sz="1350" b="1" dirty="0"/>
              <a:t>혹은 미확진 유증상 그룹</a:t>
            </a:r>
            <a:r>
              <a:rPr lang="en-US" altLang="ko-KR" sz="1350" b="1" dirty="0"/>
              <a:t>)</a:t>
            </a:r>
            <a:r>
              <a:rPr lang="ko-KR" altLang="en-US" sz="1350" b="1" dirty="0"/>
              <a:t>이</a:t>
            </a:r>
            <a:r>
              <a:rPr lang="en-US" altLang="ko-KR" sz="1350" b="1" dirty="0"/>
              <a:t> </a:t>
            </a:r>
            <a:r>
              <a:rPr lang="ko-KR" altLang="en-US" sz="1350" b="1" dirty="0"/>
              <a:t>전체적인 유행과 전파력에 미치는 영향</a:t>
            </a:r>
            <a:r>
              <a:rPr lang="en-US" altLang="ko-KR" sz="1350" b="1" dirty="0"/>
              <a:t>?</a:t>
            </a:r>
            <a:r>
              <a:rPr lang="ko-KR" altLang="en-US" sz="1350" b="1" dirty="0"/>
              <a:t> </a:t>
            </a:r>
            <a:r>
              <a:rPr lang="en-US" altLang="ko-KR" sz="1350" b="1" dirty="0"/>
              <a:t>(e.g. Rt as a function of ‘reporting rate’ and ‘relative transmissibility’ of undetected cases vs detected cases) </a:t>
            </a:r>
          </a:p>
          <a:p>
            <a:pPr marL="214313" indent="-214313">
              <a:buFont typeface="Wingdings" panose="05000000000000000000" pitchFamily="2" charset="2"/>
              <a:buChar char="à"/>
            </a:pPr>
            <a:r>
              <a:rPr lang="ko-KR" altLang="en-US" sz="1350" b="1" dirty="0"/>
              <a:t>한국에서 지역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인구별 </a:t>
            </a:r>
            <a:r>
              <a:rPr lang="en-US" altLang="ko-KR" sz="1350" b="1" dirty="0"/>
              <a:t>transmission heterogeneity</a:t>
            </a:r>
            <a:r>
              <a:rPr lang="ko-KR" altLang="en-US" sz="1350" b="1" dirty="0"/>
              <a:t>에 주된 영향을 미치는 요인</a:t>
            </a:r>
            <a:r>
              <a:rPr lang="en-US" altLang="ko-KR" sz="1350" b="1" dirty="0"/>
              <a:t>? (e.g. </a:t>
            </a:r>
            <a:r>
              <a:rPr lang="ko-KR" altLang="en-US" sz="1350" b="1" dirty="0"/>
              <a:t>유동인구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접촉패턴</a:t>
            </a:r>
            <a:r>
              <a:rPr lang="en-US" altLang="ko-KR" sz="1350" b="1" dirty="0"/>
              <a:t>, </a:t>
            </a:r>
            <a:r>
              <a:rPr lang="ko-KR" altLang="en-US" sz="1350" b="1" dirty="0"/>
              <a:t>인구구조</a:t>
            </a:r>
            <a:r>
              <a:rPr lang="en-US" altLang="ko-KR" sz="1350" b="1" dirty="0"/>
              <a:t>, </a:t>
            </a:r>
            <a:r>
              <a:rPr lang="ko-KR" altLang="en-US" sz="1350" b="1" dirty="0"/>
              <a:t>면역수준</a:t>
            </a:r>
            <a:r>
              <a:rPr lang="en-US" altLang="ko-KR" sz="1350" b="1" dirty="0"/>
              <a:t>, </a:t>
            </a:r>
            <a:r>
              <a:rPr lang="ko-KR" altLang="en-US" sz="1350" b="1" dirty="0"/>
              <a:t>보건시스템 접근</a:t>
            </a:r>
            <a:r>
              <a:rPr lang="en-US" altLang="ko-KR" sz="1350" b="1" dirty="0"/>
              <a:t>, </a:t>
            </a:r>
            <a:r>
              <a:rPr lang="ko-KR" altLang="en-US" sz="1350" b="1" dirty="0"/>
              <a:t>미확진 등</a:t>
            </a:r>
            <a:r>
              <a:rPr lang="en-US" altLang="ko-KR" sz="1350" b="1" dirty="0"/>
              <a:t>)</a:t>
            </a:r>
          </a:p>
          <a:p>
            <a:endParaRPr lang="en-US" altLang="ko-KR" sz="1350" b="1" dirty="0"/>
          </a:p>
          <a:p>
            <a:pPr marL="257175" indent="-257175">
              <a:buFont typeface="Wingdings" panose="05000000000000000000" pitchFamily="2" charset="2"/>
              <a:buChar char="v"/>
            </a:pPr>
            <a:r>
              <a:rPr lang="ko-KR" altLang="en-US" sz="1350" b="1" dirty="0"/>
              <a:t>한계점</a:t>
            </a:r>
            <a:r>
              <a:rPr lang="en-US" altLang="ko-KR" sz="1350" b="1" dirty="0"/>
              <a:t>: </a:t>
            </a:r>
            <a:r>
              <a:rPr lang="ko-KR" altLang="en-US" sz="1350" dirty="0"/>
              <a:t>자기보고</a:t>
            </a:r>
            <a:r>
              <a:rPr lang="en-US" altLang="ko-KR" sz="1350" dirty="0"/>
              <a:t>/</a:t>
            </a:r>
            <a:r>
              <a:rPr lang="ko-KR" altLang="en-US" sz="1350" dirty="0"/>
              <a:t>회상편향</a:t>
            </a:r>
            <a:r>
              <a:rPr lang="en-US" altLang="ko-KR" sz="1350" dirty="0"/>
              <a:t>, </a:t>
            </a:r>
            <a:r>
              <a:rPr lang="ko-KR" altLang="en-US" sz="1350" dirty="0"/>
              <a:t>증상 시점</a:t>
            </a:r>
            <a:r>
              <a:rPr lang="en-US" altLang="ko-KR" sz="1350" dirty="0"/>
              <a:t>/</a:t>
            </a:r>
            <a:r>
              <a:rPr lang="ko-KR" altLang="en-US" sz="1350" dirty="0"/>
              <a:t>레벨</a:t>
            </a:r>
            <a:r>
              <a:rPr lang="en-US" altLang="ko-KR" sz="1350" dirty="0"/>
              <a:t>/</a:t>
            </a:r>
            <a:r>
              <a:rPr lang="ko-KR" altLang="en-US" sz="1350" dirty="0"/>
              <a:t>기간 알수 없음</a:t>
            </a:r>
            <a:r>
              <a:rPr lang="en-US" altLang="ko-KR" sz="1350" dirty="0"/>
              <a:t>, </a:t>
            </a:r>
            <a:r>
              <a:rPr lang="ko-KR" altLang="en-US" sz="1350" dirty="0"/>
              <a:t>방역정책의 변화 </a:t>
            </a:r>
            <a:r>
              <a:rPr lang="en-US" altLang="ko-KR" sz="1350" dirty="0"/>
              <a:t>(</a:t>
            </a:r>
            <a:r>
              <a:rPr lang="ko-KR" altLang="en-US" sz="1350" dirty="0"/>
              <a:t>검사</a:t>
            </a:r>
            <a:r>
              <a:rPr lang="en-US" altLang="ko-KR" sz="1350" dirty="0"/>
              <a:t>/</a:t>
            </a:r>
            <a:r>
              <a:rPr lang="ko-KR" altLang="en-US" sz="1350" dirty="0"/>
              <a:t>확진 인센티브</a:t>
            </a:r>
            <a:r>
              <a:rPr lang="en-US" altLang="ko-KR" sz="1350" dirty="0"/>
              <a:t>) </a:t>
            </a:r>
          </a:p>
          <a:p>
            <a:pPr marL="0" indent="0">
              <a:buNone/>
            </a:pPr>
            <a:r>
              <a:rPr lang="en-US" altLang="ko-KR" sz="1350" dirty="0">
                <a:sym typeface="Wingdings" panose="05000000000000000000" pitchFamily="2" charset="2"/>
              </a:rPr>
              <a:t> 3</a:t>
            </a:r>
            <a:r>
              <a:rPr lang="ko-KR" altLang="en-US" sz="1350" dirty="0">
                <a:sym typeface="Wingdings" panose="05000000000000000000" pitchFamily="2" charset="2"/>
              </a:rPr>
              <a:t>차 설문조사 반영 및 추가 데이터 함께 고려 </a:t>
            </a:r>
            <a:endParaRPr lang="en-US" altLang="ko-KR" sz="1350" dirty="0"/>
          </a:p>
          <a:p>
            <a:pPr marL="214313" indent="-214313">
              <a:buFont typeface="Wingdings" panose="05000000000000000000" pitchFamily="2" charset="2"/>
              <a:buChar char="v"/>
            </a:pPr>
            <a:endParaRPr lang="en-US" altLang="ko-KR" sz="1350" b="1" dirty="0"/>
          </a:p>
          <a:p>
            <a:pPr marL="214313" indent="-214313">
              <a:buFont typeface="Wingdings" panose="05000000000000000000" pitchFamily="2" charset="2"/>
              <a:buChar char="v"/>
            </a:pPr>
            <a:r>
              <a:rPr lang="ko-KR" altLang="en-US" sz="1350" b="1" dirty="0"/>
              <a:t>함의</a:t>
            </a:r>
            <a:r>
              <a:rPr lang="en-US" altLang="ko-KR" sz="1350" b="1" dirty="0"/>
              <a:t>: </a:t>
            </a:r>
            <a:r>
              <a:rPr lang="ko-KR" altLang="en-US" sz="1350" dirty="0"/>
              <a:t>향후 유행 </a:t>
            </a:r>
            <a:r>
              <a:rPr lang="en-US" altLang="ko-KR" sz="1350" dirty="0"/>
              <a:t>(</a:t>
            </a:r>
            <a:r>
              <a:rPr lang="ko-KR" altLang="en-US" sz="1350" dirty="0"/>
              <a:t>변이바이러스</a:t>
            </a:r>
            <a:r>
              <a:rPr lang="en-US" altLang="ko-KR" sz="1350" dirty="0"/>
              <a:t>)</a:t>
            </a:r>
            <a:r>
              <a:rPr lang="ko-KR" altLang="en-US" sz="1350" dirty="0"/>
              <a:t> 및 방역정책 </a:t>
            </a:r>
            <a:r>
              <a:rPr lang="en-US" altLang="ko-KR" sz="1350" dirty="0"/>
              <a:t>(</a:t>
            </a:r>
            <a:r>
              <a:rPr lang="ko-KR" altLang="en-US" sz="1350" dirty="0"/>
              <a:t>자가진단키트</a:t>
            </a:r>
            <a:r>
              <a:rPr lang="en-US" altLang="ko-KR" sz="1350" dirty="0"/>
              <a:t>/</a:t>
            </a:r>
            <a:r>
              <a:rPr lang="ko-KR" altLang="en-US" sz="1350" dirty="0"/>
              <a:t>마스크</a:t>
            </a:r>
            <a:r>
              <a:rPr lang="en-US" altLang="ko-KR" sz="1350" dirty="0"/>
              <a:t>/</a:t>
            </a:r>
            <a:r>
              <a:rPr lang="ko-KR" altLang="en-US" sz="1350" dirty="0"/>
              <a:t>거리두기</a:t>
            </a:r>
            <a:r>
              <a:rPr lang="en-US" altLang="ko-KR" sz="1350" dirty="0"/>
              <a:t> </a:t>
            </a:r>
            <a:r>
              <a:rPr lang="ko-KR" altLang="en-US" sz="1350" dirty="0"/>
              <a:t>정책</a:t>
            </a:r>
            <a:r>
              <a:rPr lang="en-US" altLang="ko-KR" sz="1350" dirty="0"/>
              <a:t>),</a:t>
            </a:r>
            <a:r>
              <a:rPr lang="ko-KR" altLang="en-US" sz="1350" dirty="0"/>
              <a:t> 혹은 인구 면역수준 변화등은 미확진 및 유증상 그룹 패턴 에 어떤 영향을 미칠 것인가</a:t>
            </a:r>
            <a:r>
              <a:rPr lang="en-US" altLang="ko-KR" sz="1350" dirty="0"/>
              <a:t>? 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350" b="1" dirty="0"/>
              <a:t>감염자 중 미확진에 영향을 미치는 다양한 요인 </a:t>
            </a:r>
            <a:r>
              <a:rPr lang="en-US" altLang="ko-KR" sz="1350" b="1" dirty="0"/>
              <a:t>(</a:t>
            </a:r>
            <a:r>
              <a:rPr lang="ko-KR" altLang="en-US" sz="1350" b="1" dirty="0"/>
              <a:t>검사 민감도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접근성</a:t>
            </a:r>
            <a:r>
              <a:rPr lang="en-US" altLang="ko-KR" sz="1350" b="1" dirty="0"/>
              <a:t>/</a:t>
            </a:r>
            <a:r>
              <a:rPr lang="ko-KR" altLang="en-US" sz="1350" b="1" dirty="0"/>
              <a:t>회피 혹은 증상유무</a:t>
            </a:r>
            <a:r>
              <a:rPr lang="en-US" altLang="ko-KR" sz="1350" b="1" dirty="0"/>
              <a:t>)</a:t>
            </a:r>
            <a:r>
              <a:rPr lang="ko-KR" altLang="en-US" sz="1350" b="1" dirty="0"/>
              <a:t>에 </a:t>
            </a:r>
            <a:endParaRPr lang="en-US" altLang="ko-KR" sz="1350" b="1" dirty="0"/>
          </a:p>
          <a:p>
            <a:pPr marL="0" indent="0">
              <a:buNone/>
            </a:pPr>
            <a:r>
              <a:rPr lang="ko-KR" altLang="en-US" sz="1350" b="1" dirty="0"/>
              <a:t>따라 기존 방역정책의 형평성 을 높이고 한계를 줄일수 있는 방향 제시</a:t>
            </a:r>
            <a:r>
              <a:rPr lang="en-US" altLang="ko-KR" sz="1350" b="1" dirty="0"/>
              <a:t>.</a:t>
            </a:r>
            <a:endParaRPr lang="en-US" sz="135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71141925"/>
      </p:ext>
    </p:extLst>
  </p:cSld>
  <p:clrMapOvr>
    <a:masterClrMapping/>
  </p:clrMapOvr>
</p:sld>
</file>

<file path=ppt/theme/theme1.xml><?xml version="1.0" encoding="utf-8"?>
<a:theme xmlns:a="http://schemas.openxmlformats.org/drawingml/2006/main" name="BOT-whit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rmAutofit/>
      </a:bodyPr>
      <a:lstStyle>
        <a:defPPr algn="ctr">
          <a:lnSpc>
            <a:spcPct val="80000"/>
          </a:lnSpc>
          <a:defRPr dirty="0" smtClean="0">
            <a:solidFill>
              <a:schemeClr val="tx2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purl.org/dc/dcmitype/"/>
    <ds:schemaRef ds:uri="http://purl.org/dc/elements/1.1/"/>
    <ds:schemaRef ds:uri="http://www.w3.org/XML/1998/namespace"/>
    <ds:schemaRef ds:uri="http://schemas.microsoft.com/sharepoint/v3/fields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BOT-white-template.potx</Template>
  <TotalTime>2866</TotalTime>
  <Words>1768</Words>
  <Application>Microsoft Office PowerPoint</Application>
  <PresentationFormat>On-screen Show (16:9)</PresentationFormat>
  <Paragraphs>198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0" baseType="lpstr">
      <vt:lpstr>Guardian TextSans Web</vt:lpstr>
      <vt:lpstr>GuardianSansGR-Regular</vt:lpstr>
      <vt:lpstr>Lucida Grande</vt:lpstr>
      <vt:lpstr>NanumSquareOTFR</vt:lpstr>
      <vt:lpstr>Arial</vt:lpstr>
      <vt:lpstr>Calibri</vt:lpstr>
      <vt:lpstr>Courier New</vt:lpstr>
      <vt:lpstr>Wingdings</vt:lpstr>
      <vt:lpstr>BOT-white-template</vt:lpstr>
      <vt:lpstr>1_Custom Design</vt:lpstr>
      <vt:lpstr>PowerPoint Presentation</vt:lpstr>
      <vt:lpstr>배경</vt:lpstr>
      <vt:lpstr>1차 조사대상 인구 분포</vt:lpstr>
      <vt:lpstr>지역별/성별 미확진 (유증상) 감염자 : </vt:lpstr>
      <vt:lpstr>2. 지역별/증상 유무별 미확진 (유증상) 감염자 : </vt:lpstr>
      <vt:lpstr>3. 지역별/연령별 미확진 (유증상) 감염자 : </vt:lpstr>
      <vt:lpstr>4. 지역별/교육수준별 미확진 (유증상) 감염자 : </vt:lpstr>
      <vt:lpstr>5. 지역별/소득수준별 미확진 (유증상) 감염자 : </vt:lpstr>
      <vt:lpstr>고찰 및 시사점</vt:lpstr>
      <vt:lpstr>정책적 함의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Youngji Jo</cp:lastModifiedBy>
  <cp:revision>170</cp:revision>
  <dcterms:created xsi:type="dcterms:W3CDTF">2010-04-12T23:12:02Z</dcterms:created>
  <dcterms:modified xsi:type="dcterms:W3CDTF">2023-12-18T15:58:52Z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