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5" r:id="rId3"/>
    <p:sldId id="257" r:id="rId4"/>
    <p:sldId id="298" r:id="rId5"/>
    <p:sldId id="259" r:id="rId6"/>
    <p:sldId id="260" r:id="rId7"/>
    <p:sldId id="258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5403-78B8-DB1D-B238-6EC6455BF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C145D-3C70-FE4A-8E85-212AEC791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92FA-8F19-28B2-6FE4-36E6C38E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689F-4088-F60F-BBF3-D76BE847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24E1-45DF-AA17-B92E-483A1DE1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C1B-3E6A-4502-7B4B-A7BAF13A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07836-3B9A-058B-ADA9-B110C0C8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71E9-C0D2-7E8E-0598-6375F3B1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4FBB-2677-3F5F-5DB0-725B80A1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7E37-8AB8-271E-C9F3-9530CB1C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9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58FF-09D0-FE24-759F-A1BF86D78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CA4DA-3507-6688-0EFE-C75960E31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223C-8C57-9B9D-4096-CE1EB631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06C3-4C92-DAC7-91BE-512CABD0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E90A-DE7E-BC29-3620-E933EE6A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CADE-905D-AE10-AC86-3D556F2B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5B3D-0DFF-92BB-5250-64AE70EB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5763-978D-58BA-77A6-BD67949B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6FA6-B5CD-43F2-4A8C-8632011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673C-6ECB-6F07-9AC2-60C0121A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4ADC-3A7B-3A6D-BB8E-89E98D9A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35B97-140D-EB66-5582-3F6EB2CC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48486-F1B9-6DED-5139-DAD4331E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91D-D161-6575-D799-F5E7D753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9E9B-E037-F1D5-583C-75CF24BD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A6B8-CB37-AA8F-5EF6-C9EF4428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7D7D-248C-51E3-C218-ECA608BE4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56C4-101C-939C-D4BF-5EE8BDD8D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AAA3D-E7A9-3929-B550-F0C0D8B7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6419B-4D6C-3F37-0F8A-4F5933F3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563A2-E981-5EDD-9BD6-8F37BE0B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06DF-42B5-01BD-1F43-9655CB62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A25E0-D26E-5356-2E60-47D13063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311AC-BC6D-5FED-8982-C92A1A9B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F697B-4BBB-8281-810B-3B3CDDD63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2A012-84D2-BB16-EE8C-A8B43C1C7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1EDB-7DC5-013E-5736-E750771F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62202-D667-F88F-04B1-00E39656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3D284-727C-E014-6F9D-0BF04694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8D27-4E6F-3FA9-AE42-0BDCBEA9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DF960-53FF-B056-573E-063E8BEB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4149-0D08-8565-831A-670C026D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463E9-F821-A4B6-291D-82129ED3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B3E9D-0024-30DD-57A5-D9076DEE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4D41B-2688-BB61-59DF-573E22DD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F4639-1E3D-E3AD-D7FB-1F7B4876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2668-297D-0C4A-B689-51E34166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0564-5BBE-F244-6D75-E0CDA087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5D4BE-CCB6-8B81-A02A-11A61A374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CBA6F-4617-F462-C266-71DF2001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9790-BF75-334A-B8C4-A7980A19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56B05-06FC-579A-E93C-3505BF7C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03CA-91B6-64BF-2DE7-950DB8BC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AFBC5-5A1D-DD01-9D1D-0E7ECEF3F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1C4B6-B3FF-FC93-4F18-2D27E3440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7805F-DFE9-B293-BB09-03AF0690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C3457-CDA4-DF38-909A-F8057463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7327-791E-A079-E8D7-1D133D61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D4065-B10E-B3D6-A5B0-89C4E0C7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04A1D-03FE-A886-2116-C82C4B182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F532C-098D-625C-77E2-6BA8455AE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16363-8F46-4F7D-B4E0-980A6CD0B7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A2C2-7FF0-E692-BABC-987CF7AFE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6FAD-3A9D-D36E-0787-6AF7B3B40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733" b="1" dirty="0"/>
              <a:t>1</a:t>
            </a:r>
            <a:r>
              <a:rPr lang="ko-KR" altLang="en-US" sz="3733" b="1" dirty="0"/>
              <a:t>차 조사대상 인구 분포</a:t>
            </a:r>
            <a:endParaRPr lang="en-US" altLang="ko-KR" sz="3733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27D704-48BE-71EA-1CF1-D987D4D5350E}"/>
              </a:ext>
            </a:extLst>
          </p:cNvPr>
          <p:cNvGrpSpPr/>
          <p:nvPr/>
        </p:nvGrpSpPr>
        <p:grpSpPr>
          <a:xfrm>
            <a:off x="231042" y="1270329"/>
            <a:ext cx="11729917" cy="5231610"/>
            <a:chOff x="220079" y="792355"/>
            <a:chExt cx="11400388" cy="5726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4E3314-B65F-887D-8E06-9FBDD9793536}"/>
                </a:ext>
              </a:extLst>
            </p:cNvPr>
            <p:cNvSpPr/>
            <p:nvPr/>
          </p:nvSpPr>
          <p:spPr>
            <a:xfrm>
              <a:off x="1582581" y="2023157"/>
              <a:ext cx="2224454" cy="67397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감염</a:t>
              </a:r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>
                  <a:solidFill>
                    <a:schemeClr val="tx1"/>
                  </a:solidFill>
                </a:rPr>
                <a:t>백신 접종자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S+N+/S-N+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N=5392 (54%)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A9FAB5-5BCF-6E71-6695-F3DF70FF3654}"/>
                </a:ext>
              </a:extLst>
            </p:cNvPr>
            <p:cNvSpPr/>
            <p:nvPr/>
          </p:nvSpPr>
          <p:spPr>
            <a:xfrm>
              <a:off x="6977028" y="2031493"/>
              <a:ext cx="2224454" cy="66563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미감염 백신 접종자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S+N-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N=4379 (44%)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2E64B-15CC-0FBE-32FD-476F6EA1720C}"/>
                </a:ext>
              </a:extLst>
            </p:cNvPr>
            <p:cNvSpPr/>
            <p:nvPr/>
          </p:nvSpPr>
          <p:spPr>
            <a:xfrm>
              <a:off x="10199043" y="2081665"/>
              <a:ext cx="1421424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나이브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S-N-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N=174 (2%)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78EEEF-DC0B-FFC7-1A69-EEA99CA19F99}"/>
                </a:ext>
              </a:extLst>
            </p:cNvPr>
            <p:cNvSpPr/>
            <p:nvPr/>
          </p:nvSpPr>
          <p:spPr>
            <a:xfrm>
              <a:off x="595219" y="3014459"/>
              <a:ext cx="1544516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확진 감염자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N=4001 (75%)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E40AE0-2AC0-7C83-B054-FD4864F2067E}"/>
                </a:ext>
              </a:extLst>
            </p:cNvPr>
            <p:cNvSpPr/>
            <p:nvPr/>
          </p:nvSpPr>
          <p:spPr>
            <a:xfrm>
              <a:off x="2884554" y="3014460"/>
              <a:ext cx="1544516" cy="615463"/>
            </a:xfrm>
            <a:prstGeom prst="rect">
              <a:avLst/>
            </a:prstGeom>
            <a:solidFill>
              <a:srgbClr val="C0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미확진 감염자 </a:t>
              </a:r>
              <a:r>
                <a:rPr lang="en-US" altLang="ko-KR" sz="1200" dirty="0">
                  <a:solidFill>
                    <a:schemeClr val="tx1"/>
                  </a:solidFill>
                </a:rPr>
                <a:t>N=1314 (25%)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DBDF62-1BB4-8F46-7F40-D96B761A2E7B}"/>
                </a:ext>
              </a:extLst>
            </p:cNvPr>
            <p:cNvSpPr/>
            <p:nvPr/>
          </p:nvSpPr>
          <p:spPr>
            <a:xfrm>
              <a:off x="2668466" y="3919513"/>
              <a:ext cx="928319" cy="615462"/>
            </a:xfrm>
            <a:prstGeom prst="rect">
              <a:avLst/>
            </a:prstGeom>
            <a:solidFill>
              <a:srgbClr val="7030A0">
                <a:alpha val="46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67" dirty="0">
                  <a:solidFill>
                    <a:schemeClr val="tx1"/>
                  </a:solidFill>
                </a:rPr>
                <a:t>유증상 </a:t>
              </a:r>
              <a:endParaRPr lang="en-US" altLang="ko-KR" sz="1067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67" dirty="0">
                  <a:solidFill>
                    <a:schemeClr val="tx1"/>
                  </a:solidFill>
                </a:rPr>
                <a:t>N=280 (21%)</a:t>
              </a:r>
              <a:endParaRPr lang="en-US" sz="1067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2FB076-C354-30F0-3986-5ADDD7FC139E}"/>
                </a:ext>
              </a:extLst>
            </p:cNvPr>
            <p:cNvSpPr/>
            <p:nvPr/>
          </p:nvSpPr>
          <p:spPr>
            <a:xfrm>
              <a:off x="3773004" y="3916339"/>
              <a:ext cx="928320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67" dirty="0">
                  <a:solidFill>
                    <a:schemeClr val="tx1"/>
                  </a:solidFill>
                </a:rPr>
                <a:t>무증상 </a:t>
              </a:r>
              <a:r>
                <a:rPr lang="en-US" altLang="ko-KR" sz="1067" dirty="0">
                  <a:solidFill>
                    <a:schemeClr val="tx1"/>
                  </a:solidFill>
                </a:rPr>
                <a:t>N=1034 (79%)</a:t>
              </a:r>
              <a:endParaRPr lang="en-US" sz="1067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78221E-7CE0-5FD0-D7DC-E98D3C40104C}"/>
                </a:ext>
              </a:extLst>
            </p:cNvPr>
            <p:cNvSpPr txBox="1"/>
            <p:nvPr/>
          </p:nvSpPr>
          <p:spPr>
            <a:xfrm>
              <a:off x="272562" y="4834842"/>
              <a:ext cx="5823438" cy="168404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80990" indent="-380990" algn="ctr">
                <a:buFont typeface="Wingdings" panose="05000000000000000000" pitchFamily="2" charset="2"/>
                <a:buChar char="v"/>
              </a:pPr>
              <a:r>
                <a:rPr lang="ko-KR" altLang="en-US" sz="1400" b="1" dirty="0"/>
                <a:t>미확진 유증상 그룹의 지역별</a:t>
              </a:r>
              <a:r>
                <a:rPr lang="en-US" altLang="ko-KR" sz="1400" b="1" dirty="0"/>
                <a:t>/</a:t>
              </a:r>
              <a:r>
                <a:rPr lang="ko-KR" altLang="en-US" sz="1400" b="1" dirty="0"/>
                <a:t>인구특성은 어떠한가</a:t>
              </a:r>
              <a:r>
                <a:rPr lang="en-US" altLang="ko-KR" sz="1400" b="1" dirty="0"/>
                <a:t>?</a:t>
              </a:r>
            </a:p>
            <a:p>
              <a:pPr algn="ctr"/>
              <a:endParaRPr lang="en-US" sz="1333" dirty="0"/>
            </a:p>
            <a:p>
              <a:pPr algn="ctr"/>
              <a:r>
                <a:rPr lang="ko-KR" altLang="en-US" sz="1333" dirty="0"/>
                <a:t>지역별</a:t>
              </a:r>
              <a:r>
                <a:rPr lang="en-US" altLang="ko-KR" sz="1333" dirty="0"/>
                <a:t>/</a:t>
              </a:r>
              <a:r>
                <a:rPr lang="ko-KR" altLang="en-US" sz="1333" dirty="0"/>
                <a:t>성별</a:t>
              </a:r>
              <a:endParaRPr lang="en-US" altLang="ko-KR" sz="1333" dirty="0"/>
            </a:p>
            <a:p>
              <a:pPr algn="ctr"/>
              <a:r>
                <a:rPr lang="ko-KR" altLang="en-US" sz="1333" dirty="0"/>
                <a:t>지역별</a:t>
              </a:r>
              <a:r>
                <a:rPr lang="en-US" altLang="ko-KR" sz="1333" dirty="0"/>
                <a:t>/</a:t>
              </a:r>
              <a:r>
                <a:rPr lang="ko-KR" altLang="en-US" sz="1333" dirty="0"/>
                <a:t>기저질환유무</a:t>
              </a:r>
              <a:endParaRPr lang="en-US" altLang="ko-KR" sz="1333" dirty="0"/>
            </a:p>
            <a:p>
              <a:pPr algn="ctr"/>
              <a:r>
                <a:rPr lang="ko-KR" altLang="en-US" sz="1333" dirty="0"/>
                <a:t>지역별</a:t>
              </a:r>
              <a:r>
                <a:rPr lang="en-US" altLang="ko-KR" sz="1333" dirty="0"/>
                <a:t>/</a:t>
              </a:r>
              <a:r>
                <a:rPr lang="ko-KR" altLang="en-US" sz="1333" dirty="0"/>
                <a:t>연령별</a:t>
              </a:r>
              <a:endParaRPr lang="en-US" altLang="ko-KR" sz="1333" dirty="0"/>
            </a:p>
            <a:p>
              <a:pPr algn="ctr"/>
              <a:r>
                <a:rPr lang="ko-KR" altLang="en-US" sz="1333" dirty="0"/>
                <a:t>지역별</a:t>
              </a:r>
              <a:r>
                <a:rPr lang="en-US" altLang="ko-KR" sz="1333" dirty="0"/>
                <a:t>/</a:t>
              </a:r>
              <a:r>
                <a:rPr lang="ko-KR" altLang="en-US" sz="1333" dirty="0"/>
                <a:t>소득수준별</a:t>
              </a:r>
              <a:endParaRPr lang="en-US" altLang="ko-KR" sz="1333" dirty="0"/>
            </a:p>
            <a:p>
              <a:pPr algn="ctr"/>
              <a:r>
                <a:rPr lang="ko-KR" altLang="en-US" sz="1333" dirty="0"/>
                <a:t>지역별</a:t>
              </a:r>
              <a:r>
                <a:rPr lang="en-US" altLang="ko-KR" sz="1333" dirty="0"/>
                <a:t>/</a:t>
              </a:r>
              <a:r>
                <a:rPr lang="ko-KR" altLang="en-US" sz="1333" dirty="0"/>
                <a:t>고용형태별</a:t>
              </a:r>
              <a:endParaRPr lang="en-US" sz="1333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38978D-59B6-8D7A-77F3-5EF94D49C96C}"/>
                </a:ext>
              </a:extLst>
            </p:cNvPr>
            <p:cNvSpPr/>
            <p:nvPr/>
          </p:nvSpPr>
          <p:spPr>
            <a:xfrm>
              <a:off x="404447" y="3919513"/>
              <a:ext cx="865969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67" dirty="0">
                  <a:solidFill>
                    <a:schemeClr val="tx1"/>
                  </a:solidFill>
                </a:rPr>
                <a:t>유증상 </a:t>
              </a:r>
              <a:r>
                <a:rPr lang="en-US" altLang="ko-KR" sz="1067" dirty="0">
                  <a:solidFill>
                    <a:schemeClr val="tx1"/>
                  </a:solidFill>
                </a:rPr>
                <a:t> N=3845 (96%)</a:t>
              </a:r>
              <a:endParaRPr lang="en-US" sz="1067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58AD3B-1AD1-4DB2-9A92-11EE93DF7756}"/>
                </a:ext>
              </a:extLst>
            </p:cNvPr>
            <p:cNvSpPr/>
            <p:nvPr/>
          </p:nvSpPr>
          <p:spPr>
            <a:xfrm>
              <a:off x="1396107" y="3919513"/>
              <a:ext cx="865969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67" dirty="0">
                  <a:solidFill>
                    <a:schemeClr val="tx1"/>
                  </a:solidFill>
                </a:rPr>
                <a:t>무증상 </a:t>
              </a:r>
              <a:r>
                <a:rPr lang="en-US" altLang="ko-KR" sz="1067" dirty="0">
                  <a:solidFill>
                    <a:schemeClr val="tx1"/>
                  </a:solidFill>
                </a:rPr>
                <a:t> N=155 (4%)</a:t>
              </a:r>
              <a:endParaRPr lang="en-US" sz="1067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CADFA4-BEF6-1F7A-9140-1F5CADDB8BF0}"/>
                </a:ext>
              </a:extLst>
            </p:cNvPr>
            <p:cNvSpPr/>
            <p:nvPr/>
          </p:nvSpPr>
          <p:spPr>
            <a:xfrm>
              <a:off x="6022672" y="3014459"/>
              <a:ext cx="1544516" cy="61546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확진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N= 269 (6%)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D7EDBC-11DD-681B-E984-09098CAB5897}"/>
                </a:ext>
              </a:extLst>
            </p:cNvPr>
            <p:cNvSpPr/>
            <p:nvPr/>
          </p:nvSpPr>
          <p:spPr>
            <a:xfrm>
              <a:off x="8266583" y="3014459"/>
              <a:ext cx="1544516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미확진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N = 4048 (94%)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3833A2-ADF0-FC28-E5B1-902C4E300904}"/>
                </a:ext>
              </a:extLst>
            </p:cNvPr>
            <p:cNvSpPr/>
            <p:nvPr/>
          </p:nvSpPr>
          <p:spPr>
            <a:xfrm>
              <a:off x="5650459" y="3846537"/>
              <a:ext cx="928319" cy="61546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67" dirty="0">
                  <a:solidFill>
                    <a:schemeClr val="tx1"/>
                  </a:solidFill>
                </a:rPr>
                <a:t>유증상 </a:t>
              </a:r>
              <a:endParaRPr lang="en-US" altLang="ko-KR" sz="1067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67" dirty="0">
                  <a:solidFill>
                    <a:schemeClr val="tx1"/>
                  </a:solidFill>
                </a:rPr>
                <a:t>N=245 (91%)</a:t>
              </a:r>
              <a:endParaRPr lang="en-US" sz="1067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2EF03A-5654-B842-0567-AC02060BDCEA}"/>
                </a:ext>
              </a:extLst>
            </p:cNvPr>
            <p:cNvSpPr/>
            <p:nvPr/>
          </p:nvSpPr>
          <p:spPr>
            <a:xfrm>
              <a:off x="6739752" y="3853763"/>
              <a:ext cx="928320" cy="61546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67" dirty="0">
                  <a:solidFill>
                    <a:schemeClr val="tx1"/>
                  </a:solidFill>
                </a:rPr>
                <a:t>무증상 </a:t>
              </a:r>
              <a:r>
                <a:rPr lang="en-US" altLang="ko-KR" sz="1067" dirty="0">
                  <a:solidFill>
                    <a:schemeClr val="tx1"/>
                  </a:solidFill>
                </a:rPr>
                <a:t>N=24 (9%)</a:t>
              </a:r>
              <a:endParaRPr lang="en-US" sz="1067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044831-CD49-8A88-8785-6122A73164E8}"/>
                </a:ext>
              </a:extLst>
            </p:cNvPr>
            <p:cNvSpPr/>
            <p:nvPr/>
          </p:nvSpPr>
          <p:spPr>
            <a:xfrm>
              <a:off x="7937989" y="3853763"/>
              <a:ext cx="928319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67" dirty="0">
                  <a:solidFill>
                    <a:schemeClr val="tx1"/>
                  </a:solidFill>
                </a:rPr>
                <a:t>유증상 </a:t>
              </a:r>
              <a:r>
                <a:rPr lang="en-US" altLang="ko-KR" sz="1067" dirty="0">
                  <a:solidFill>
                    <a:schemeClr val="tx1"/>
                  </a:solidFill>
                </a:rPr>
                <a:t>N=229</a:t>
              </a:r>
              <a:r>
                <a:rPr lang="ko-KR" altLang="en-US" sz="1067" dirty="0">
                  <a:solidFill>
                    <a:schemeClr val="tx1"/>
                  </a:solidFill>
                </a:rPr>
                <a:t> </a:t>
              </a:r>
              <a:r>
                <a:rPr lang="en-US" altLang="ko-KR" sz="1067" dirty="0">
                  <a:solidFill>
                    <a:schemeClr val="tx1"/>
                  </a:solidFill>
                </a:rPr>
                <a:t>(6%)</a:t>
              </a:r>
              <a:endParaRPr lang="en-US" sz="1067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1D94B9-3925-3A55-D5BD-F5D73076C929}"/>
                </a:ext>
              </a:extLst>
            </p:cNvPr>
            <p:cNvSpPr/>
            <p:nvPr/>
          </p:nvSpPr>
          <p:spPr>
            <a:xfrm>
              <a:off x="9038841" y="3853763"/>
              <a:ext cx="928320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67" dirty="0">
                  <a:solidFill>
                    <a:schemeClr val="tx1"/>
                  </a:solidFill>
                </a:rPr>
                <a:t>무증상 </a:t>
              </a:r>
              <a:r>
                <a:rPr lang="en-US" altLang="ko-KR" sz="1067" dirty="0">
                  <a:solidFill>
                    <a:schemeClr val="tx1"/>
                  </a:solidFill>
                </a:rPr>
                <a:t>N=3818 (94%)</a:t>
              </a:r>
              <a:endParaRPr lang="en-US" sz="1067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001A8F-882B-CB26-F935-44772C9D3B42}"/>
                </a:ext>
              </a:extLst>
            </p:cNvPr>
            <p:cNvSpPr txBox="1"/>
            <p:nvPr/>
          </p:nvSpPr>
          <p:spPr>
            <a:xfrm>
              <a:off x="5433647" y="4826506"/>
              <a:ext cx="6137030" cy="168404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80990" indent="-380990" algn="ctr">
                <a:buFont typeface="Wingdings" panose="05000000000000000000" pitchFamily="2" charset="2"/>
                <a:buChar char="v"/>
              </a:pPr>
              <a:r>
                <a:rPr lang="ko-KR" altLang="en-US" sz="1400" b="1" dirty="0"/>
                <a:t>왜 유증상이면서 검사를 받지 않는가</a:t>
              </a:r>
              <a:r>
                <a:rPr lang="en-US" altLang="ko-KR" sz="1400" b="1" dirty="0"/>
                <a:t>? </a:t>
              </a:r>
            </a:p>
            <a:p>
              <a:pPr algn="ctr"/>
              <a:endParaRPr lang="en-US" altLang="ko-KR" sz="1333" b="1" dirty="0"/>
            </a:p>
            <a:p>
              <a:pPr algn="ctr"/>
              <a:r>
                <a:rPr lang="ko-KR" altLang="en-US" sz="1333" dirty="0"/>
                <a:t>보건시스템 접근성</a:t>
              </a:r>
              <a:endParaRPr lang="en-US" altLang="ko-KR" sz="1333" dirty="0"/>
            </a:p>
            <a:p>
              <a:pPr algn="ctr"/>
              <a:r>
                <a:rPr lang="ko-KR" altLang="en-US" sz="1333" dirty="0"/>
                <a:t>연령</a:t>
              </a:r>
              <a:r>
                <a:rPr lang="en-US" altLang="ko-KR" sz="1333" dirty="0"/>
                <a:t>/</a:t>
              </a:r>
              <a:r>
                <a:rPr lang="ko-KR" altLang="en-US" sz="1333" dirty="0"/>
                <a:t>소득분포</a:t>
              </a:r>
              <a:r>
                <a:rPr lang="en-US" altLang="ko-KR" sz="1333" dirty="0"/>
                <a:t>/</a:t>
              </a:r>
              <a:r>
                <a:rPr lang="ko-KR" altLang="en-US" sz="1333" dirty="0"/>
                <a:t>근로형태</a:t>
              </a:r>
              <a:endParaRPr lang="en-US" altLang="ko-KR" sz="1333" dirty="0"/>
            </a:p>
            <a:p>
              <a:pPr algn="ctr"/>
              <a:r>
                <a:rPr lang="ko-KR" altLang="en-US" sz="1333" dirty="0"/>
                <a:t>심리요인 및 행동특성</a:t>
              </a:r>
              <a:endParaRPr lang="en-US" altLang="ko-KR" sz="1333" dirty="0"/>
            </a:p>
            <a:p>
              <a:pPr algn="ctr"/>
              <a:r>
                <a:rPr lang="ko-KR" altLang="en-US" sz="1333" dirty="0"/>
                <a:t>기저질환</a:t>
              </a:r>
              <a:endParaRPr lang="en-US" altLang="ko-KR" sz="1333" dirty="0"/>
            </a:p>
            <a:p>
              <a:pPr algn="ctr"/>
              <a:r>
                <a:rPr lang="en-US" altLang="ko-KR" sz="1333" dirty="0"/>
                <a:t> </a:t>
              </a:r>
              <a:endParaRPr lang="en-US" sz="1333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C67D7B-DF0B-36DD-7B89-60B59DBCD47D}"/>
                </a:ext>
              </a:extLst>
            </p:cNvPr>
            <p:cNvSpPr/>
            <p:nvPr/>
          </p:nvSpPr>
          <p:spPr>
            <a:xfrm>
              <a:off x="4701324" y="973148"/>
              <a:ext cx="2224454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tx1"/>
                  </a:solidFill>
                </a:rPr>
                <a:t>1</a:t>
              </a:r>
              <a:r>
                <a:rPr lang="ko-KR" altLang="en-US" sz="1333" dirty="0">
                  <a:solidFill>
                    <a:schemeClr val="tx1"/>
                  </a:solidFill>
                </a:rPr>
                <a:t>차 조사 대상 </a:t>
              </a:r>
              <a:endParaRPr lang="en-US" altLang="ko-KR" sz="1333" dirty="0">
                <a:solidFill>
                  <a:schemeClr val="tx1"/>
                </a:solidFill>
              </a:endParaRPr>
            </a:p>
            <a:p>
              <a:pPr algn="ctr"/>
              <a:r>
                <a:rPr lang="en-US" sz="1333" dirty="0">
                  <a:solidFill>
                    <a:schemeClr val="tx1"/>
                  </a:solidFill>
                </a:rPr>
                <a:t>N=9945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A50377-EF9C-BADA-5A97-45D28209FBC0}"/>
                </a:ext>
              </a:extLst>
            </p:cNvPr>
            <p:cNvSpPr txBox="1"/>
            <p:nvPr/>
          </p:nvSpPr>
          <p:spPr>
            <a:xfrm>
              <a:off x="220079" y="792355"/>
              <a:ext cx="3890418" cy="82005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67" dirty="0"/>
                <a:t>Q. </a:t>
              </a:r>
              <a:r>
                <a:rPr lang="ko-KR" altLang="en-US" sz="1067" dirty="0"/>
                <a:t>코로나 증상을 느낀 경험이 있습니까</a:t>
              </a:r>
              <a:r>
                <a:rPr lang="en-US" altLang="ko-KR" sz="1067" dirty="0"/>
                <a:t>? (</a:t>
              </a:r>
              <a:r>
                <a:rPr lang="ko-KR" altLang="en-US" sz="1067" dirty="0"/>
                <a:t>예</a:t>
              </a:r>
              <a:r>
                <a:rPr lang="en-US" altLang="ko-KR" sz="1067" dirty="0"/>
                <a:t>/</a:t>
              </a:r>
              <a:r>
                <a:rPr lang="ko-KR" altLang="en-US" sz="1067" dirty="0"/>
                <a:t>아니오</a:t>
              </a:r>
              <a:r>
                <a:rPr lang="en-US" altLang="ko-KR" sz="1067" dirty="0"/>
                <a:t>)</a:t>
              </a:r>
            </a:p>
            <a:p>
              <a:r>
                <a:rPr lang="en-US" altLang="ko-KR" sz="1067" dirty="0"/>
                <a:t>Q. </a:t>
              </a:r>
              <a:r>
                <a:rPr lang="ko-KR" altLang="en-US" sz="1067" dirty="0"/>
                <a:t>코로나 검사를 받은 적이 있습니까</a:t>
              </a:r>
              <a:r>
                <a:rPr lang="en-US" altLang="ko-KR" sz="1067" dirty="0"/>
                <a:t>? (</a:t>
              </a:r>
              <a:r>
                <a:rPr lang="ko-KR" altLang="en-US" sz="1067" dirty="0"/>
                <a:t>예</a:t>
              </a:r>
              <a:r>
                <a:rPr lang="en-US" altLang="ko-KR" sz="1067" dirty="0"/>
                <a:t>/</a:t>
              </a:r>
              <a:r>
                <a:rPr lang="ko-KR" altLang="en-US" sz="1067" dirty="0"/>
                <a:t>아니오</a:t>
              </a:r>
              <a:r>
                <a:rPr lang="en-US" altLang="ko-KR" sz="1067" dirty="0"/>
                <a:t>)</a:t>
              </a:r>
            </a:p>
            <a:p>
              <a:r>
                <a:rPr lang="en-US" sz="1067" dirty="0"/>
                <a:t>Q.</a:t>
              </a:r>
              <a:r>
                <a:rPr lang="ko-KR" altLang="en-US" sz="1067" dirty="0"/>
                <a:t> 코로나로 확진된 적이 있습니까</a:t>
              </a:r>
              <a:r>
                <a:rPr lang="en-US" altLang="ko-KR" sz="1067" dirty="0"/>
                <a:t>? (</a:t>
              </a:r>
              <a:r>
                <a:rPr lang="ko-KR" altLang="en-US" sz="1067" dirty="0"/>
                <a:t>예</a:t>
              </a:r>
              <a:r>
                <a:rPr lang="en-US" altLang="ko-KR" sz="1067" dirty="0"/>
                <a:t>/</a:t>
              </a:r>
              <a:r>
                <a:rPr lang="ko-KR" altLang="en-US" sz="1067" dirty="0"/>
                <a:t>아니오</a:t>
              </a:r>
              <a:r>
                <a:rPr lang="en-US" altLang="ko-KR" sz="1067" dirty="0"/>
                <a:t>) </a:t>
              </a:r>
            </a:p>
            <a:p>
              <a:r>
                <a:rPr lang="en-US" altLang="ko-KR" sz="1067" dirty="0"/>
                <a:t>   - </a:t>
              </a:r>
              <a:r>
                <a:rPr lang="ko-KR" altLang="en-US" sz="1067" dirty="0"/>
                <a:t>최근 확진된 시기는 언제입니까</a:t>
              </a:r>
              <a:r>
                <a:rPr lang="en-US" altLang="ko-KR" sz="1067" dirty="0"/>
                <a:t>?</a:t>
              </a:r>
              <a:endParaRPr lang="en-US" sz="1067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F991DF9-66BA-72A8-A960-0CDBFE1CF72D}"/>
              </a:ext>
            </a:extLst>
          </p:cNvPr>
          <p:cNvSpPr txBox="1"/>
          <p:nvPr/>
        </p:nvSpPr>
        <p:spPr>
          <a:xfrm>
            <a:off x="9090116" y="347283"/>
            <a:ext cx="2691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Vaccine: S</a:t>
            </a:r>
          </a:p>
          <a:p>
            <a:r>
              <a:rPr lang="en-US" sz="1600" dirty="0"/>
              <a:t>Infection: S or N</a:t>
            </a:r>
          </a:p>
          <a:p>
            <a:endParaRPr lang="en-US" sz="1600" dirty="0"/>
          </a:p>
          <a:p>
            <a:r>
              <a:rPr lang="en-US" sz="1600" dirty="0"/>
              <a:t>Vac/Not </a:t>
            </a:r>
            <a:r>
              <a:rPr lang="en-US" sz="1600" dirty="0" err="1"/>
              <a:t>Infec</a:t>
            </a:r>
            <a:r>
              <a:rPr lang="en-US" sz="1600" dirty="0"/>
              <a:t>: S+N-</a:t>
            </a:r>
          </a:p>
          <a:p>
            <a:r>
              <a:rPr lang="en-US" sz="1600" dirty="0"/>
              <a:t>Infected: S+N+</a:t>
            </a:r>
          </a:p>
          <a:p>
            <a:r>
              <a:rPr lang="en-US" sz="1600" dirty="0"/>
              <a:t>Vaccinated/Infected: S+N+</a:t>
            </a:r>
          </a:p>
        </p:txBody>
      </p:sp>
    </p:spTree>
    <p:extLst>
      <p:ext uri="{BB962C8B-B14F-4D97-AF65-F5344CB8AC3E}">
        <p14:creationId xmlns:p14="http://schemas.microsoft.com/office/powerpoint/2010/main" val="170836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667" b="1" dirty="0"/>
              <a:t>3. </a:t>
            </a:r>
            <a:r>
              <a:rPr lang="ko-KR" altLang="en-US" sz="2667" b="1" dirty="0"/>
              <a:t>지역별</a:t>
            </a:r>
            <a:r>
              <a:rPr lang="en-US" altLang="ko-KR" sz="2667" b="1" dirty="0"/>
              <a:t>/</a:t>
            </a:r>
            <a:r>
              <a:rPr lang="ko-KR" altLang="en-US" sz="2667" b="1" dirty="0"/>
              <a:t>연령별 미확진 </a:t>
            </a:r>
            <a:r>
              <a:rPr lang="en-US" altLang="ko-KR" sz="2667" b="1" dirty="0"/>
              <a:t>(</a:t>
            </a:r>
            <a:r>
              <a:rPr lang="ko-KR" altLang="en-US" sz="2667" b="1" dirty="0"/>
              <a:t>유증상</a:t>
            </a:r>
            <a:r>
              <a:rPr lang="en-US" altLang="ko-KR" sz="2667" b="1" dirty="0"/>
              <a:t>)</a:t>
            </a:r>
            <a:r>
              <a:rPr lang="ko-KR" altLang="en-US" sz="2667" b="1" dirty="0"/>
              <a:t> 감염자 </a:t>
            </a:r>
            <a:r>
              <a:rPr lang="en-US" altLang="ko-KR" sz="2667" b="1" dirty="0"/>
              <a:t>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955" y="1244452"/>
            <a:ext cx="5386917" cy="346601"/>
          </a:xfrm>
        </p:spPr>
        <p:txBody>
          <a:bodyPr anchor="t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ko-KR" altLang="en-US" sz="1867" dirty="0"/>
              <a:t>미확진 분율 </a:t>
            </a:r>
            <a:r>
              <a:rPr lang="en-US" altLang="ko-KR" sz="1867" dirty="0"/>
              <a:t>(n=1314)</a:t>
            </a:r>
            <a:endParaRPr lang="en-US" sz="1867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56F633-459A-A865-6C8A-BE5624D36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1" y="1288302"/>
            <a:ext cx="5389033" cy="346601"/>
          </a:xfrm>
        </p:spPr>
        <p:txBody>
          <a:bodyPr anchor="t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ko-KR" altLang="en-US" sz="1867" dirty="0"/>
              <a:t>미확진유증상 분율 </a:t>
            </a:r>
            <a:r>
              <a:rPr lang="en-US" altLang="ko-KR" sz="1867" dirty="0"/>
              <a:t>(n=280)</a:t>
            </a:r>
            <a:endParaRPr lang="en-US" sz="1867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C32FD8-A2CB-F998-87AD-B6477180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644579"/>
            <a:ext cx="5012327" cy="42401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033DED-AD7F-8584-8699-36DB57C6764C}"/>
              </a:ext>
            </a:extLst>
          </p:cNvPr>
          <p:cNvSpPr txBox="1"/>
          <p:nvPr/>
        </p:nvSpPr>
        <p:spPr>
          <a:xfrm>
            <a:off x="123689" y="5750005"/>
            <a:ext cx="106362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600" dirty="0"/>
              <a:t>지역</a:t>
            </a:r>
            <a:r>
              <a:rPr lang="en-US" altLang="ko-KR" sz="1600" dirty="0"/>
              <a:t>/</a:t>
            </a:r>
            <a:r>
              <a:rPr lang="ko-KR" altLang="en-US" sz="1600" dirty="0"/>
              <a:t>연령별 감염자 중 미확진자 비율은 다양하며</a:t>
            </a:r>
            <a:r>
              <a:rPr lang="en-US" altLang="ko-KR" sz="1600" dirty="0"/>
              <a:t>, </a:t>
            </a:r>
            <a:r>
              <a:rPr lang="ko-KR" altLang="en-US" sz="1600" dirty="0"/>
              <a:t>특히 고령일수록 대체로 높다</a:t>
            </a:r>
            <a:r>
              <a:rPr lang="en-US" altLang="ko-KR" sz="1600" dirty="0"/>
              <a:t>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미확진 감염자 가운데 </a:t>
            </a:r>
            <a:r>
              <a:rPr lang="en-US" altLang="ko-KR" sz="1600" dirty="0"/>
              <a:t>20-50</a:t>
            </a:r>
            <a:r>
              <a:rPr lang="ko-KR" altLang="en-US" sz="1600" dirty="0"/>
              <a:t>세 연령의 유증상</a:t>
            </a:r>
            <a:r>
              <a:rPr lang="en-US" altLang="ko-KR" sz="1600" dirty="0"/>
              <a:t> </a:t>
            </a:r>
            <a:r>
              <a:rPr lang="ko-KR" altLang="en-US" sz="1600" dirty="0"/>
              <a:t>비율이 다른 연령그룹보다 상대적으로 높다 </a:t>
            </a:r>
            <a:r>
              <a:rPr lang="en-US" altLang="ko-KR" sz="1600" dirty="0"/>
              <a:t>(30%).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600" dirty="0"/>
              <a:t>왜 유증상인데 검사를 받으러 가지 않는가</a:t>
            </a:r>
            <a:r>
              <a:rPr lang="en-US" altLang="ko-KR" sz="1600" dirty="0"/>
              <a:t>? </a:t>
            </a:r>
            <a:r>
              <a:rPr lang="ko-KR" altLang="en-US" sz="1600" dirty="0"/>
              <a:t>근로연령 및</a:t>
            </a:r>
            <a:r>
              <a:rPr lang="en-US" altLang="ko-KR" sz="1600" dirty="0"/>
              <a:t> </a:t>
            </a:r>
            <a:r>
              <a:rPr lang="ko-KR" altLang="en-US" sz="1600" dirty="0"/>
              <a:t>심리요인 </a:t>
            </a:r>
            <a:r>
              <a:rPr lang="en-US" altLang="ko-KR" sz="1600" dirty="0"/>
              <a:t>(</a:t>
            </a:r>
            <a:r>
              <a:rPr lang="ko-KR" altLang="en-US" sz="1600" dirty="0"/>
              <a:t>혹은 상대적 저위험군이라 가벼운 증상만 느끼고 지나갔을 가능성</a:t>
            </a:r>
            <a:r>
              <a:rPr lang="en-US" altLang="ko-KR" sz="1600" dirty="0"/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ADE52B-E961-B7BF-A5BA-E7F09D0B0CC7}"/>
              </a:ext>
            </a:extLst>
          </p:cNvPr>
          <p:cNvGrpSpPr/>
          <p:nvPr/>
        </p:nvGrpSpPr>
        <p:grpSpPr>
          <a:xfrm>
            <a:off x="6575605" y="1770743"/>
            <a:ext cx="4513636" cy="3650259"/>
            <a:chOff x="4931703" y="1328057"/>
            <a:chExt cx="3385227" cy="273769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89B2EDD-E0F5-AA58-57D7-61C4CBCD7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703" y="1328057"/>
              <a:ext cx="3236252" cy="273769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139FF5-02ED-3A49-9514-0F5BC054BD91}"/>
                </a:ext>
              </a:extLst>
            </p:cNvPr>
            <p:cNvSpPr txBox="1"/>
            <p:nvPr/>
          </p:nvSpPr>
          <p:spPr>
            <a:xfrm>
              <a:off x="7727545" y="2387084"/>
              <a:ext cx="589385" cy="1615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증상유무</a:t>
              </a:r>
              <a:endParaRPr lang="en-US" sz="8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BA5482-D73F-5973-3419-44A1EB6FAE6E}"/>
              </a:ext>
            </a:extLst>
          </p:cNvPr>
          <p:cNvGrpSpPr/>
          <p:nvPr/>
        </p:nvGrpSpPr>
        <p:grpSpPr>
          <a:xfrm>
            <a:off x="461490" y="1509849"/>
            <a:ext cx="5177847" cy="4240156"/>
            <a:chOff x="108045" y="1243393"/>
            <a:chExt cx="3883385" cy="318011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0271E7B-F89D-50D7-37BE-8A47F0E02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186" y="1243393"/>
              <a:ext cx="3759244" cy="318011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B185D3-E2F7-2B37-7B1B-DC8287B20355}"/>
                </a:ext>
              </a:extLst>
            </p:cNvPr>
            <p:cNvSpPr txBox="1"/>
            <p:nvPr/>
          </p:nvSpPr>
          <p:spPr>
            <a:xfrm>
              <a:off x="162621" y="3376587"/>
              <a:ext cx="5891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(N</a:t>
              </a:r>
              <a:r>
                <a:rPr lang="en-US" altLang="ko-KR" sz="1200" dirty="0"/>
                <a:t>=763)</a:t>
              </a:r>
              <a:endParaRPr 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E0B780-6609-9306-9B3A-43EBB6232047}"/>
                </a:ext>
              </a:extLst>
            </p:cNvPr>
            <p:cNvSpPr txBox="1"/>
            <p:nvPr/>
          </p:nvSpPr>
          <p:spPr>
            <a:xfrm>
              <a:off x="108045" y="2793213"/>
              <a:ext cx="60443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(N</a:t>
              </a:r>
              <a:r>
                <a:rPr lang="en-US" altLang="ko-KR" sz="1200" dirty="0"/>
                <a:t>=1119)</a:t>
              </a:r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F8665F-34A2-C73B-7461-12BB3EBE225D}"/>
                </a:ext>
              </a:extLst>
            </p:cNvPr>
            <p:cNvSpPr txBox="1"/>
            <p:nvPr/>
          </p:nvSpPr>
          <p:spPr>
            <a:xfrm>
              <a:off x="108045" y="2215354"/>
              <a:ext cx="60443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(N</a:t>
              </a:r>
              <a:r>
                <a:rPr lang="en-US" altLang="ko-KR" sz="1200" dirty="0"/>
                <a:t>=1713)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0431D9-70F1-8FB3-F982-8764AA942C86}"/>
                </a:ext>
              </a:extLst>
            </p:cNvPr>
            <p:cNvSpPr txBox="1"/>
            <p:nvPr/>
          </p:nvSpPr>
          <p:spPr>
            <a:xfrm>
              <a:off x="108045" y="1653293"/>
              <a:ext cx="60443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(N</a:t>
              </a:r>
              <a:r>
                <a:rPr lang="en-US" altLang="ko-KR" sz="1200" dirty="0"/>
                <a:t>=1797)</a:t>
              </a:r>
              <a:endParaRPr 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1980A0-EA5D-80A0-3D69-59E619378D2F}"/>
                </a:ext>
              </a:extLst>
            </p:cNvPr>
            <p:cNvSpPr txBox="1"/>
            <p:nvPr/>
          </p:nvSpPr>
          <p:spPr>
            <a:xfrm rot="16200000">
              <a:off x="765281" y="3844160"/>
              <a:ext cx="60443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(N</a:t>
              </a:r>
              <a:r>
                <a:rPr lang="en-US" altLang="ko-KR" sz="1200" dirty="0"/>
                <a:t>=1940)</a:t>
              </a:r>
              <a:endParaRPr 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A4C366-93FB-EDCE-2BE7-CE98D91CD81F}"/>
                </a:ext>
              </a:extLst>
            </p:cNvPr>
            <p:cNvSpPr txBox="1"/>
            <p:nvPr/>
          </p:nvSpPr>
          <p:spPr>
            <a:xfrm rot="16200000">
              <a:off x="1241738" y="3845049"/>
              <a:ext cx="60443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(N</a:t>
              </a:r>
              <a:r>
                <a:rPr lang="en-US" altLang="ko-KR" sz="1200" dirty="0"/>
                <a:t>=2342)</a:t>
              </a:r>
              <a:endParaRPr lang="en-US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094803-557D-2D25-25DC-D3A2A92977FB}"/>
                </a:ext>
              </a:extLst>
            </p:cNvPr>
            <p:cNvSpPr txBox="1"/>
            <p:nvPr/>
          </p:nvSpPr>
          <p:spPr>
            <a:xfrm rot="16200000">
              <a:off x="1708134" y="3799656"/>
              <a:ext cx="54838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(N</a:t>
              </a:r>
              <a:r>
                <a:rPr lang="en-US" altLang="ko-KR" sz="1200" dirty="0"/>
                <a:t>=371)</a:t>
              </a:r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A83432-6AE2-9775-2AB6-B0DFD183EE8E}"/>
                </a:ext>
              </a:extLst>
            </p:cNvPr>
            <p:cNvSpPr txBox="1"/>
            <p:nvPr/>
          </p:nvSpPr>
          <p:spPr>
            <a:xfrm rot="16200000">
              <a:off x="2173961" y="3798429"/>
              <a:ext cx="54838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(N</a:t>
              </a:r>
              <a:r>
                <a:rPr lang="en-US" altLang="ko-KR" sz="1200" dirty="0"/>
                <a:t>=656)</a:t>
              </a:r>
              <a:endParaRPr lang="en-US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B4A69F-6512-DB11-7994-7AB80E3B6B6F}"/>
                </a:ext>
              </a:extLst>
            </p:cNvPr>
            <p:cNvSpPr txBox="1"/>
            <p:nvPr/>
          </p:nvSpPr>
          <p:spPr>
            <a:xfrm rot="16200000">
              <a:off x="2647504" y="3785894"/>
              <a:ext cx="49239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(N</a:t>
              </a:r>
              <a:r>
                <a:rPr lang="en-US" altLang="ko-KR" sz="1200" dirty="0"/>
                <a:t>=49)</a:t>
              </a: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1B02EE-AEA5-954B-F29F-A8674CD51794}"/>
                </a:ext>
              </a:extLst>
            </p:cNvPr>
            <p:cNvSpPr txBox="1"/>
            <p:nvPr/>
          </p:nvSpPr>
          <p:spPr>
            <a:xfrm rot="16200000">
              <a:off x="3104564" y="3776577"/>
              <a:ext cx="49239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(N</a:t>
              </a:r>
              <a:r>
                <a:rPr lang="en-US" altLang="ko-KR" sz="1200" dirty="0"/>
                <a:t>=34)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A5BA-07C7-997B-078B-7C1AB9E2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n-lt"/>
              </a:rPr>
              <a:t>진행 중인 연구 및 계획 </a:t>
            </a:r>
            <a:r>
              <a:rPr lang="en-US" altLang="ko-KR" sz="2800" dirty="0">
                <a:latin typeface="+mn-lt"/>
              </a:rPr>
              <a:t>- </a:t>
            </a:r>
            <a:r>
              <a:rPr lang="ko-KR" altLang="en-US" sz="2800" dirty="0"/>
              <a:t>코네티컷 의대 조영지  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9933-1C66-9E1C-830F-A949B127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/>
              <a:t>감염되지 않은 사람들 </a:t>
            </a:r>
            <a:r>
              <a:rPr lang="en-US" altLang="ko-KR" sz="2400" dirty="0"/>
              <a:t>(S+N-)</a:t>
            </a:r>
            <a:r>
              <a:rPr lang="ko-KR" altLang="en-US" sz="2400" dirty="0"/>
              <a:t>의 특성 파악</a:t>
            </a:r>
            <a:r>
              <a:rPr lang="en-US" altLang="ko-KR" sz="2400" dirty="0"/>
              <a:t>(1-3</a:t>
            </a:r>
            <a:r>
              <a:rPr lang="ko-KR" altLang="en-US" sz="2400" dirty="0"/>
              <a:t>차 데이터</a:t>
            </a:r>
            <a:r>
              <a:rPr lang="en-US" altLang="ko-KR" sz="2400" dirty="0"/>
              <a:t>) </a:t>
            </a:r>
            <a:r>
              <a:rPr lang="ko-KR" altLang="en-US" sz="2400" dirty="0"/>
              <a:t>및 회귀분석을 통해 감염후</a:t>
            </a:r>
            <a:r>
              <a:rPr lang="en-US" altLang="ko-KR" sz="2400" dirty="0"/>
              <a:t>(S+N+/S-N+) </a:t>
            </a:r>
            <a:r>
              <a:rPr lang="ko-KR" altLang="en-US" sz="2400" b="1" dirty="0"/>
              <a:t>증상 발현에 주로 영향을 미치는 요인 </a:t>
            </a:r>
            <a:r>
              <a:rPr lang="ko-KR" altLang="en-US" sz="2400" dirty="0"/>
              <a:t>파악 </a:t>
            </a:r>
            <a:r>
              <a:rPr lang="en-US" altLang="ko-KR" sz="2400" dirty="0"/>
              <a:t>(</a:t>
            </a:r>
            <a:r>
              <a:rPr lang="ko-KR" altLang="en-US" sz="2400" dirty="0"/>
              <a:t>과거의 면역학적 사건</a:t>
            </a:r>
            <a:r>
              <a:rPr lang="en-US" altLang="ko-KR" sz="2400" dirty="0"/>
              <a:t>—</a:t>
            </a:r>
            <a:r>
              <a:rPr lang="ko-KR" altLang="en-US" sz="2400" dirty="0"/>
              <a:t>백신</a:t>
            </a:r>
            <a:r>
              <a:rPr lang="en-US" altLang="ko-KR" sz="2400" dirty="0"/>
              <a:t>/</a:t>
            </a:r>
            <a:r>
              <a:rPr lang="ko-KR" altLang="en-US" sz="2400" dirty="0"/>
              <a:t>감염 빈도 및 시기</a:t>
            </a:r>
            <a:r>
              <a:rPr lang="en-US" altLang="ko-KR" sz="2400" dirty="0"/>
              <a:t>, </a:t>
            </a:r>
            <a:r>
              <a:rPr lang="ko-KR" altLang="en-US" sz="2400" dirty="0"/>
              <a:t>나이</a:t>
            </a:r>
            <a:r>
              <a:rPr lang="en-US" altLang="ko-KR" sz="2400" dirty="0"/>
              <a:t>, </a:t>
            </a:r>
            <a:r>
              <a:rPr lang="ko-KR" altLang="en-US" sz="2400" dirty="0"/>
              <a:t>기저질환</a:t>
            </a:r>
            <a:r>
              <a:rPr lang="en-US" altLang="ko-KR" sz="2400" dirty="0"/>
              <a:t>)</a:t>
            </a:r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AutoNum type="arabicParenR"/>
            </a:pPr>
            <a:r>
              <a:rPr lang="en-US" altLang="ko-KR" sz="2400" dirty="0">
                <a:sym typeface="Wingdings" panose="05000000000000000000" pitchFamily="2" charset="2"/>
              </a:rPr>
              <a:t>1,2,3</a:t>
            </a:r>
            <a:r>
              <a:rPr lang="ko-KR" altLang="en-US" sz="2400" dirty="0">
                <a:sym typeface="Wingdings" panose="05000000000000000000" pitchFamily="2" charset="2"/>
              </a:rPr>
              <a:t>차로 이어지는 코호트데이터를 구성하여 </a:t>
            </a:r>
            <a:r>
              <a:rPr lang="ko-KR" altLang="en-US" sz="2400" b="1" dirty="0">
                <a:sym typeface="Wingdings" panose="05000000000000000000" pitchFamily="2" charset="2"/>
              </a:rPr>
              <a:t>증상</a:t>
            </a:r>
            <a:r>
              <a:rPr lang="en-US" altLang="ko-KR" sz="2400" b="1" dirty="0"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ym typeface="Wingdings" panose="05000000000000000000" pitchFamily="2" charset="2"/>
              </a:rPr>
              <a:t>확진을 결정하는 </a:t>
            </a:r>
            <a:r>
              <a:rPr lang="en-US" altLang="ko-KR" sz="2400" b="1" dirty="0">
                <a:sym typeface="Wingdings" panose="05000000000000000000" pitchFamily="2" charset="2"/>
              </a:rPr>
              <a:t>(</a:t>
            </a:r>
            <a:r>
              <a:rPr lang="ko-KR" altLang="en-US" sz="2400" b="1" dirty="0">
                <a:sym typeface="Wingdings" panose="05000000000000000000" pitchFamily="2" charset="2"/>
              </a:rPr>
              <a:t>연령별</a:t>
            </a:r>
            <a:r>
              <a:rPr lang="en-US" altLang="ko-KR" sz="2400" b="1" dirty="0">
                <a:sym typeface="Wingdings" panose="05000000000000000000" pitchFamily="2" charset="2"/>
              </a:rPr>
              <a:t>) S </a:t>
            </a:r>
            <a:r>
              <a:rPr lang="ko-KR" altLang="en-US" sz="2400" b="1" dirty="0">
                <a:sym typeface="Wingdings" panose="05000000000000000000" pitchFamily="2" charset="2"/>
              </a:rPr>
              <a:t>항체레벨 </a:t>
            </a:r>
            <a:r>
              <a:rPr lang="ko-KR" altLang="en-US" sz="2400" dirty="0">
                <a:sym typeface="Wingdings" panose="05000000000000000000" pitchFamily="2" charset="2"/>
              </a:rPr>
              <a:t>추정 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867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4E3314-B65F-887D-8E06-9FBDD9793536}"/>
              </a:ext>
            </a:extLst>
          </p:cNvPr>
          <p:cNvSpPr/>
          <p:nvPr/>
        </p:nvSpPr>
        <p:spPr>
          <a:xfrm>
            <a:off x="1632926" y="2385694"/>
            <a:ext cx="2288752" cy="6157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감염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백신 접종자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S+N+/S-N+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N=5392 (54%)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A9FAB5-5BCF-6E71-6695-F3DF70FF3654}"/>
              </a:ext>
            </a:extLst>
          </p:cNvPr>
          <p:cNvSpPr/>
          <p:nvPr/>
        </p:nvSpPr>
        <p:spPr>
          <a:xfrm>
            <a:off x="7183300" y="2393310"/>
            <a:ext cx="2288752" cy="60810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미감염 백신 접종자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S+N-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N=4379 (44%)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2E64B-15CC-0FBE-32FD-476F6EA1720C}"/>
              </a:ext>
            </a:extLst>
          </p:cNvPr>
          <p:cNvSpPr/>
          <p:nvPr/>
        </p:nvSpPr>
        <p:spPr>
          <a:xfrm>
            <a:off x="10498448" y="2439145"/>
            <a:ext cx="1462510" cy="5622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나이브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S-N-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N=174 (2%)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8EEEF-DC0B-FFC7-1A69-EEA99CA19F99}"/>
              </a:ext>
            </a:extLst>
          </p:cNvPr>
          <p:cNvSpPr/>
          <p:nvPr/>
        </p:nvSpPr>
        <p:spPr>
          <a:xfrm>
            <a:off x="617023" y="3291322"/>
            <a:ext cx="1767253" cy="5622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유증상 감염자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N=4125 (76%)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40AE0-2AC0-7C83-B054-FD4864F2067E}"/>
              </a:ext>
            </a:extLst>
          </p:cNvPr>
          <p:cNvSpPr/>
          <p:nvPr/>
        </p:nvSpPr>
        <p:spPr>
          <a:xfrm>
            <a:off x="3066535" y="3291321"/>
            <a:ext cx="1589160" cy="5622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무증상 감염자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N=1189 (24%)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CADFA4-BEF6-1F7A-9140-1F5CADDB8BF0}"/>
              </a:ext>
            </a:extLst>
          </p:cNvPr>
          <p:cNvSpPr/>
          <p:nvPr/>
        </p:nvSpPr>
        <p:spPr>
          <a:xfrm>
            <a:off x="6201357" y="3291322"/>
            <a:ext cx="1754777" cy="56227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유증상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N= 474 (6%)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7EDBC-11DD-681B-E984-09098CAB5897}"/>
              </a:ext>
            </a:extLst>
          </p:cNvPr>
          <p:cNvSpPr/>
          <p:nvPr/>
        </p:nvSpPr>
        <p:spPr>
          <a:xfrm>
            <a:off x="8510128" y="3302266"/>
            <a:ext cx="1754777" cy="5622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무증상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 = 3842 (94%)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C67D7B-DF0B-36DD-7B89-60B59DBCD47D}"/>
              </a:ext>
            </a:extLst>
          </p:cNvPr>
          <p:cNvSpPr/>
          <p:nvPr/>
        </p:nvSpPr>
        <p:spPr>
          <a:xfrm>
            <a:off x="4841816" y="1426433"/>
            <a:ext cx="2288752" cy="5622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tx1"/>
                </a:solidFill>
              </a:rPr>
              <a:t>1</a:t>
            </a:r>
            <a:r>
              <a:rPr lang="ko-KR" altLang="en-US" sz="1333" dirty="0">
                <a:solidFill>
                  <a:schemeClr val="tx1"/>
                </a:solidFill>
              </a:rPr>
              <a:t>차 조사 대상 </a:t>
            </a:r>
            <a:endParaRPr lang="en-US" altLang="ko-KR" sz="1333" dirty="0">
              <a:solidFill>
                <a:schemeClr val="tx1"/>
              </a:solidFill>
            </a:endParaRPr>
          </a:p>
          <a:p>
            <a:pPr algn="ctr"/>
            <a:r>
              <a:rPr lang="en-US" sz="1333" dirty="0">
                <a:solidFill>
                  <a:schemeClr val="tx1"/>
                </a:solidFill>
              </a:rPr>
              <a:t>N=9945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A3FB7-BDD6-AA28-98B9-CDDFE2398DF8}"/>
              </a:ext>
            </a:extLst>
          </p:cNvPr>
          <p:cNvSpPr/>
          <p:nvPr/>
        </p:nvSpPr>
        <p:spPr>
          <a:xfrm>
            <a:off x="418744" y="2217403"/>
            <a:ext cx="4520726" cy="1907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4A39EC-91A4-3418-FED6-AAB82522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4572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/>
              <a:t>감염후 증상 발현에 주로 영향을 미치는 요인 파악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76BAA5-4F89-3C09-02AD-5079C4EAF0CD}"/>
              </a:ext>
            </a:extLst>
          </p:cNvPr>
          <p:cNvSpPr/>
          <p:nvPr/>
        </p:nvSpPr>
        <p:spPr>
          <a:xfrm>
            <a:off x="418744" y="2217403"/>
            <a:ext cx="9680547" cy="9028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3E9BA7-BFD6-E363-FE3D-7BD75D40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37" y="0"/>
            <a:ext cx="798903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E47BE8-32B5-C4FE-8E72-E9B2D335D24E}"/>
              </a:ext>
            </a:extLst>
          </p:cNvPr>
          <p:cNvSpPr/>
          <p:nvPr/>
        </p:nvSpPr>
        <p:spPr>
          <a:xfrm>
            <a:off x="6392917" y="197069"/>
            <a:ext cx="977462" cy="63020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A2E696-B446-D1AE-AD91-CFAB7C3DF9F1}"/>
              </a:ext>
            </a:extLst>
          </p:cNvPr>
          <p:cNvSpPr/>
          <p:nvPr/>
        </p:nvSpPr>
        <p:spPr>
          <a:xfrm>
            <a:off x="9226040" y="164225"/>
            <a:ext cx="977462" cy="63020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090449-6D21-FB68-D230-F7F3F972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651" y="0"/>
            <a:ext cx="599869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724898-8345-F02E-6B9A-9D5ABC074483}"/>
              </a:ext>
            </a:extLst>
          </p:cNvPr>
          <p:cNvSpPr/>
          <p:nvPr/>
        </p:nvSpPr>
        <p:spPr>
          <a:xfrm>
            <a:off x="3096651" y="761047"/>
            <a:ext cx="6027642" cy="827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7A54F-5BC9-5CC8-5AE0-107C01D4593A}"/>
              </a:ext>
            </a:extLst>
          </p:cNvPr>
          <p:cNvSpPr/>
          <p:nvPr/>
        </p:nvSpPr>
        <p:spPr>
          <a:xfrm>
            <a:off x="3067707" y="2349423"/>
            <a:ext cx="6027642" cy="9823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A457F-AB30-0D96-B8EF-71899B171E4B}"/>
              </a:ext>
            </a:extLst>
          </p:cNvPr>
          <p:cNvSpPr/>
          <p:nvPr/>
        </p:nvSpPr>
        <p:spPr>
          <a:xfrm>
            <a:off x="3067707" y="5245023"/>
            <a:ext cx="6027642" cy="686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1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>
            <a:extLst>
              <a:ext uri="{FF2B5EF4-FFF2-40B4-BE49-F238E27FC236}">
                <a16:creationId xmlns:a16="http://schemas.microsoft.com/office/drawing/2014/main" id="{C65D8B43-7ED0-6E2D-7083-4726711E1694}"/>
              </a:ext>
            </a:extLst>
          </p:cNvPr>
          <p:cNvSpPr txBox="1"/>
          <p:nvPr/>
        </p:nvSpPr>
        <p:spPr>
          <a:xfrm>
            <a:off x="390362" y="3146657"/>
            <a:ext cx="283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차 </a:t>
            </a:r>
            <a:r>
              <a:rPr lang="ko-KR" altLang="en-US" sz="1400" b="1" dirty="0"/>
              <a:t>미감염</a:t>
            </a:r>
            <a:r>
              <a:rPr lang="ko-KR" altLang="en-US" sz="1400" dirty="0"/>
              <a:t>백신접종자 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chemeClr val="tx1"/>
                </a:solidFill>
              </a:rPr>
              <a:t>S+N-)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5026D1-38F6-743A-7FE2-624876E5C06A}"/>
              </a:ext>
            </a:extLst>
          </p:cNvPr>
          <p:cNvSpPr txBox="1"/>
          <p:nvPr/>
        </p:nvSpPr>
        <p:spPr>
          <a:xfrm>
            <a:off x="306813" y="932715"/>
            <a:ext cx="2394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차 </a:t>
            </a:r>
            <a:r>
              <a:rPr lang="ko-KR" altLang="en-US" sz="1400" b="1" dirty="0"/>
              <a:t>미감염</a:t>
            </a:r>
            <a:r>
              <a:rPr lang="ko-KR" altLang="en-US" sz="1400" dirty="0"/>
              <a:t>백신접종자 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chemeClr val="tx1"/>
                </a:solidFill>
              </a:rPr>
              <a:t>S+N-)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54EF46D-7262-88E8-8530-5E1FA21D274F}"/>
              </a:ext>
            </a:extLst>
          </p:cNvPr>
          <p:cNvSpPr txBox="1"/>
          <p:nvPr/>
        </p:nvSpPr>
        <p:spPr>
          <a:xfrm>
            <a:off x="4281443" y="5544906"/>
            <a:ext cx="105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193E68-A58E-2978-105A-07D9678BE2BE}"/>
              </a:ext>
            </a:extLst>
          </p:cNvPr>
          <p:cNvSpPr txBox="1"/>
          <p:nvPr/>
        </p:nvSpPr>
        <p:spPr>
          <a:xfrm>
            <a:off x="7044461" y="3350440"/>
            <a:ext cx="105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6E7E0D-EB8F-2BC4-80BC-285B2CA593B5}"/>
              </a:ext>
            </a:extLst>
          </p:cNvPr>
          <p:cNvSpPr txBox="1"/>
          <p:nvPr/>
        </p:nvSpPr>
        <p:spPr>
          <a:xfrm>
            <a:off x="1110944" y="4446982"/>
            <a:ext cx="105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1BACDD-B460-A87F-2227-CDAA1233ACF3}"/>
              </a:ext>
            </a:extLst>
          </p:cNvPr>
          <p:cNvSpPr txBox="1"/>
          <p:nvPr/>
        </p:nvSpPr>
        <p:spPr>
          <a:xfrm>
            <a:off x="7083400" y="2293487"/>
            <a:ext cx="105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621207-3D59-39DD-F0AA-45C5D0614AD4}"/>
              </a:ext>
            </a:extLst>
          </p:cNvPr>
          <p:cNvSpPr txBox="1"/>
          <p:nvPr/>
        </p:nvSpPr>
        <p:spPr>
          <a:xfrm>
            <a:off x="2982478" y="1217599"/>
            <a:ext cx="105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31E964-B80F-C142-2C22-A2B65E9F460C}"/>
              </a:ext>
            </a:extLst>
          </p:cNvPr>
          <p:cNvSpPr txBox="1"/>
          <p:nvPr/>
        </p:nvSpPr>
        <p:spPr>
          <a:xfrm>
            <a:off x="10824318" y="953962"/>
            <a:ext cx="105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56923B-BC8D-FAD2-7951-555CDA561230}"/>
              </a:ext>
            </a:extLst>
          </p:cNvPr>
          <p:cNvCxnSpPr/>
          <p:nvPr/>
        </p:nvCxnSpPr>
        <p:spPr>
          <a:xfrm>
            <a:off x="2674825" y="1179320"/>
            <a:ext cx="0" cy="5170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75107-37A4-1CF2-728E-156011223DEB}"/>
              </a:ext>
            </a:extLst>
          </p:cNvPr>
          <p:cNvCxnSpPr>
            <a:cxnSpLocks/>
          </p:cNvCxnSpPr>
          <p:nvPr/>
        </p:nvCxnSpPr>
        <p:spPr>
          <a:xfrm>
            <a:off x="6221338" y="1179320"/>
            <a:ext cx="0" cy="519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44FFC-0172-559F-A88F-1C07C94AA6D1}"/>
              </a:ext>
            </a:extLst>
          </p:cNvPr>
          <p:cNvCxnSpPr>
            <a:cxnSpLocks/>
          </p:cNvCxnSpPr>
          <p:nvPr/>
        </p:nvCxnSpPr>
        <p:spPr>
          <a:xfrm flipH="1">
            <a:off x="9604048" y="1179320"/>
            <a:ext cx="29197" cy="519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E74633-370A-FB9F-CE54-D9845C674F43}"/>
              </a:ext>
            </a:extLst>
          </p:cNvPr>
          <p:cNvSpPr txBox="1"/>
          <p:nvPr/>
        </p:nvSpPr>
        <p:spPr>
          <a:xfrm>
            <a:off x="1833063" y="6248277"/>
            <a:ext cx="1683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2022</a:t>
            </a:r>
            <a:r>
              <a:rPr lang="ko-KR" altLang="en-US" sz="1400" dirty="0"/>
              <a:t>년 </a:t>
            </a:r>
            <a:r>
              <a:rPr lang="en-US" altLang="ko-KR" sz="1400" dirty="0"/>
              <a:t>8</a:t>
            </a:r>
            <a:r>
              <a:rPr lang="ko-KR" altLang="en-US" sz="1400" dirty="0"/>
              <a:t>월</a:t>
            </a:r>
            <a:endParaRPr lang="en-US" altLang="ko-KR" sz="1400" dirty="0"/>
          </a:p>
          <a:p>
            <a:pPr algn="ctr"/>
            <a:r>
              <a:rPr lang="en-US" sz="1400" dirty="0"/>
              <a:t>1</a:t>
            </a:r>
            <a:r>
              <a:rPr lang="ko-KR" altLang="en-US" sz="1400" dirty="0"/>
              <a:t>차 조사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725E5-7A7B-E31B-F801-8D22A824CC06}"/>
              </a:ext>
            </a:extLst>
          </p:cNvPr>
          <p:cNvSpPr txBox="1"/>
          <p:nvPr/>
        </p:nvSpPr>
        <p:spPr>
          <a:xfrm>
            <a:off x="5409484" y="6300973"/>
            <a:ext cx="1683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2022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endParaRPr lang="en-US" altLang="ko-KR" sz="1400" dirty="0"/>
          </a:p>
          <a:p>
            <a:pPr algn="ctr"/>
            <a:r>
              <a:rPr lang="en-US" sz="1400" dirty="0"/>
              <a:t>2</a:t>
            </a:r>
            <a:r>
              <a:rPr lang="ko-KR" altLang="en-US" sz="1400" dirty="0"/>
              <a:t>차 조사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0A88C-F031-C1E2-C53F-E67A5483D726}"/>
              </a:ext>
            </a:extLst>
          </p:cNvPr>
          <p:cNvSpPr txBox="1"/>
          <p:nvPr/>
        </p:nvSpPr>
        <p:spPr>
          <a:xfrm>
            <a:off x="8821392" y="6309519"/>
            <a:ext cx="1683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2023</a:t>
            </a:r>
            <a:r>
              <a:rPr lang="ko-KR" altLang="en-US" sz="1400" dirty="0"/>
              <a:t>년 </a:t>
            </a:r>
            <a:r>
              <a:rPr lang="en-US" altLang="ko-KR" sz="1400" dirty="0"/>
              <a:t>4</a:t>
            </a:r>
            <a:r>
              <a:rPr lang="ko-KR" altLang="en-US" sz="1400" dirty="0"/>
              <a:t>월</a:t>
            </a:r>
            <a:endParaRPr lang="en-US" altLang="ko-KR" sz="1400" dirty="0"/>
          </a:p>
          <a:p>
            <a:pPr algn="ctr"/>
            <a:r>
              <a:rPr lang="en-US" sz="1400" dirty="0"/>
              <a:t>3</a:t>
            </a:r>
            <a:r>
              <a:rPr lang="ko-KR" altLang="en-US" sz="1400" dirty="0"/>
              <a:t>차 조사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25CDE0-7AC3-ECA5-12A0-9BAE0B46C936}"/>
              </a:ext>
            </a:extLst>
          </p:cNvPr>
          <p:cNvCxnSpPr/>
          <p:nvPr/>
        </p:nvCxnSpPr>
        <p:spPr>
          <a:xfrm>
            <a:off x="623843" y="1504060"/>
            <a:ext cx="10346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841D11-E323-62E7-40EE-3C032C2F38CB}"/>
              </a:ext>
            </a:extLst>
          </p:cNvPr>
          <p:cNvCxnSpPr/>
          <p:nvPr/>
        </p:nvCxnSpPr>
        <p:spPr>
          <a:xfrm>
            <a:off x="623845" y="2568726"/>
            <a:ext cx="10346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54C460-E831-85AA-E7F6-8CE20B518504}"/>
              </a:ext>
            </a:extLst>
          </p:cNvPr>
          <p:cNvCxnSpPr>
            <a:cxnSpLocks/>
          </p:cNvCxnSpPr>
          <p:nvPr/>
        </p:nvCxnSpPr>
        <p:spPr>
          <a:xfrm>
            <a:off x="720925" y="3641591"/>
            <a:ext cx="10346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E83EE7A3-AB2A-9D11-3336-3927A1D7E6F5}"/>
              </a:ext>
            </a:extLst>
          </p:cNvPr>
          <p:cNvSpPr/>
          <p:nvPr/>
        </p:nvSpPr>
        <p:spPr>
          <a:xfrm>
            <a:off x="3563587" y="1261934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0BA1F646-5A46-15CA-2884-30B7CFC3FB4D}"/>
              </a:ext>
            </a:extLst>
          </p:cNvPr>
          <p:cNvSpPr/>
          <p:nvPr/>
        </p:nvSpPr>
        <p:spPr>
          <a:xfrm>
            <a:off x="7899035" y="3404453"/>
            <a:ext cx="546928" cy="461469"/>
          </a:xfrm>
          <a:prstGeom prst="diamond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3175BA-7D08-A7AD-6126-AB4A170B9795}"/>
              </a:ext>
            </a:extLst>
          </p:cNvPr>
          <p:cNvSpPr txBox="1"/>
          <p:nvPr/>
        </p:nvSpPr>
        <p:spPr>
          <a:xfrm>
            <a:off x="3486676" y="1808840"/>
            <a:ext cx="1128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발증</a:t>
            </a:r>
            <a:r>
              <a:rPr lang="en-US" altLang="ko-KR" sz="1100" dirty="0"/>
              <a:t>/</a:t>
            </a:r>
            <a:r>
              <a:rPr lang="ko-KR" altLang="en-US" sz="1100" dirty="0"/>
              <a:t>확진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DB07F-85D2-EEAC-2BE0-46C534493FD7}"/>
              </a:ext>
            </a:extLst>
          </p:cNvPr>
          <p:cNvSpPr txBox="1"/>
          <p:nvPr/>
        </p:nvSpPr>
        <p:spPr>
          <a:xfrm>
            <a:off x="7737860" y="2857705"/>
            <a:ext cx="1128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발증</a:t>
            </a:r>
            <a:r>
              <a:rPr lang="en-US" altLang="ko-KR" sz="1100" dirty="0"/>
              <a:t>/</a:t>
            </a:r>
            <a:r>
              <a:rPr lang="ko-KR" altLang="en-US" sz="1100" dirty="0"/>
              <a:t>확진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CDF66-B47B-6F77-AA69-B15BEFA74429}"/>
              </a:ext>
            </a:extLst>
          </p:cNvPr>
          <p:cNvSpPr txBox="1"/>
          <p:nvPr/>
        </p:nvSpPr>
        <p:spPr>
          <a:xfrm>
            <a:off x="7806452" y="3923605"/>
            <a:ext cx="1128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무증상</a:t>
            </a:r>
            <a:r>
              <a:rPr lang="en-US" altLang="ko-KR" sz="1100" dirty="0"/>
              <a:t>/</a:t>
            </a:r>
            <a:r>
              <a:rPr lang="ko-KR" altLang="en-US" sz="1100" dirty="0"/>
              <a:t>확진</a:t>
            </a:r>
            <a:endParaRPr lang="en-US" sz="11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1409D2-99D7-CCE5-0DB9-CC680D0B5E7F}"/>
              </a:ext>
            </a:extLst>
          </p:cNvPr>
          <p:cNvSpPr/>
          <p:nvPr/>
        </p:nvSpPr>
        <p:spPr>
          <a:xfrm>
            <a:off x="2478272" y="1308219"/>
            <a:ext cx="393105" cy="391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B84B02E-AB89-FBA0-AD9A-43755FCF613B}"/>
              </a:ext>
            </a:extLst>
          </p:cNvPr>
          <p:cNvSpPr/>
          <p:nvPr/>
        </p:nvSpPr>
        <p:spPr>
          <a:xfrm>
            <a:off x="6024787" y="2337991"/>
            <a:ext cx="393105" cy="391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002541-08F7-A6FC-D13B-CD760FE558C7}"/>
              </a:ext>
            </a:extLst>
          </p:cNvPr>
          <p:cNvSpPr/>
          <p:nvPr/>
        </p:nvSpPr>
        <p:spPr>
          <a:xfrm>
            <a:off x="9430403" y="3445750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24A83-56E4-A550-3F76-93551AADDFB2}"/>
              </a:ext>
            </a:extLst>
          </p:cNvPr>
          <p:cNvSpPr txBox="1"/>
          <p:nvPr/>
        </p:nvSpPr>
        <p:spPr>
          <a:xfrm>
            <a:off x="2238989" y="1811222"/>
            <a:ext cx="871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 </a:t>
            </a:r>
            <a:r>
              <a:rPr lang="ko-KR" altLang="en-US" sz="1100" dirty="0"/>
              <a:t>항체레벨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1A0223-558C-DAAC-4BB9-91193DC39CCB}"/>
              </a:ext>
            </a:extLst>
          </p:cNvPr>
          <p:cNvSpPr txBox="1"/>
          <p:nvPr/>
        </p:nvSpPr>
        <p:spPr>
          <a:xfrm>
            <a:off x="11201749" y="515409"/>
            <a:ext cx="871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 </a:t>
            </a:r>
            <a:r>
              <a:rPr lang="ko-KR" altLang="en-US" sz="1100" dirty="0"/>
              <a:t>항체레벨</a:t>
            </a:r>
            <a:endParaRPr lang="en-US" sz="11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A3842D-4C37-117F-B018-6616E4CD0280}"/>
              </a:ext>
            </a:extLst>
          </p:cNvPr>
          <p:cNvSpPr/>
          <p:nvPr/>
        </p:nvSpPr>
        <p:spPr>
          <a:xfrm>
            <a:off x="6036179" y="1331721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282AD78-BFE5-2644-6DAC-579BCE8D1384}"/>
              </a:ext>
            </a:extLst>
          </p:cNvPr>
          <p:cNvSpPr/>
          <p:nvPr/>
        </p:nvSpPr>
        <p:spPr>
          <a:xfrm>
            <a:off x="9436690" y="1296827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34AC6E-D8F2-1ED7-FB46-4339B074ECEE}"/>
              </a:ext>
            </a:extLst>
          </p:cNvPr>
          <p:cNvSpPr/>
          <p:nvPr/>
        </p:nvSpPr>
        <p:spPr>
          <a:xfrm>
            <a:off x="2478273" y="2372884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DE5257-0859-D422-AEF6-D74184CC36DA}"/>
              </a:ext>
            </a:extLst>
          </p:cNvPr>
          <p:cNvSpPr/>
          <p:nvPr/>
        </p:nvSpPr>
        <p:spPr>
          <a:xfrm>
            <a:off x="9436690" y="2372884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8E384E-FF43-470E-B2E1-71353A24BB88}"/>
              </a:ext>
            </a:extLst>
          </p:cNvPr>
          <p:cNvSpPr/>
          <p:nvPr/>
        </p:nvSpPr>
        <p:spPr>
          <a:xfrm>
            <a:off x="2473698" y="3456430"/>
            <a:ext cx="393105" cy="391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AE25C6-C5F7-5059-4457-54A86A2051AF}"/>
              </a:ext>
            </a:extLst>
          </p:cNvPr>
          <p:cNvSpPr/>
          <p:nvPr/>
        </p:nvSpPr>
        <p:spPr>
          <a:xfrm>
            <a:off x="6017614" y="3482388"/>
            <a:ext cx="393105" cy="391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340C64-4180-B034-A5A9-ABA8B820A2C1}"/>
              </a:ext>
            </a:extLst>
          </p:cNvPr>
          <p:cNvCxnSpPr>
            <a:cxnSpLocks/>
          </p:cNvCxnSpPr>
          <p:nvPr/>
        </p:nvCxnSpPr>
        <p:spPr>
          <a:xfrm>
            <a:off x="670135" y="4732723"/>
            <a:ext cx="10346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2D15350B-B70D-65D1-9639-F56936478F51}"/>
              </a:ext>
            </a:extLst>
          </p:cNvPr>
          <p:cNvSpPr/>
          <p:nvPr/>
        </p:nvSpPr>
        <p:spPr>
          <a:xfrm>
            <a:off x="1594494" y="4518055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FC1989-BAD0-0977-1106-E90FD40E5580}"/>
              </a:ext>
            </a:extLst>
          </p:cNvPr>
          <p:cNvSpPr txBox="1"/>
          <p:nvPr/>
        </p:nvSpPr>
        <p:spPr>
          <a:xfrm>
            <a:off x="1492113" y="5044560"/>
            <a:ext cx="1128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발증</a:t>
            </a:r>
            <a:r>
              <a:rPr lang="en-US" altLang="ko-KR" sz="1100" dirty="0"/>
              <a:t>/</a:t>
            </a:r>
            <a:r>
              <a:rPr lang="ko-KR" altLang="en-US" sz="1100" dirty="0"/>
              <a:t>확진</a:t>
            </a:r>
            <a:endParaRPr lang="en-US" sz="11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DEACBA3-114A-3D33-DD60-CBCD302114BA}"/>
              </a:ext>
            </a:extLst>
          </p:cNvPr>
          <p:cNvSpPr/>
          <p:nvPr/>
        </p:nvSpPr>
        <p:spPr>
          <a:xfrm>
            <a:off x="9418887" y="4536882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A5B872-1E57-E4AB-DD17-C05A3C1CD3EF}"/>
              </a:ext>
            </a:extLst>
          </p:cNvPr>
          <p:cNvSpPr/>
          <p:nvPr/>
        </p:nvSpPr>
        <p:spPr>
          <a:xfrm>
            <a:off x="2475927" y="4547562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B93032D-BBA7-B7C6-372C-0AF81F777000}"/>
              </a:ext>
            </a:extLst>
          </p:cNvPr>
          <p:cNvSpPr/>
          <p:nvPr/>
        </p:nvSpPr>
        <p:spPr>
          <a:xfrm>
            <a:off x="6006983" y="4571775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43C80AEF-64C7-EF72-8E29-87F65C50382E}"/>
              </a:ext>
            </a:extLst>
          </p:cNvPr>
          <p:cNvSpPr/>
          <p:nvPr/>
        </p:nvSpPr>
        <p:spPr>
          <a:xfrm>
            <a:off x="4565102" y="3404453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C2437-F934-B9B2-6039-D708A0966899}"/>
              </a:ext>
            </a:extLst>
          </p:cNvPr>
          <p:cNvSpPr txBox="1"/>
          <p:nvPr/>
        </p:nvSpPr>
        <p:spPr>
          <a:xfrm>
            <a:off x="4441366" y="3923605"/>
            <a:ext cx="1128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발증</a:t>
            </a:r>
            <a:r>
              <a:rPr lang="en-US" altLang="ko-KR" sz="1100" dirty="0"/>
              <a:t>/</a:t>
            </a:r>
            <a:r>
              <a:rPr lang="ko-KR" altLang="en-US" sz="1100" dirty="0"/>
              <a:t>확진</a:t>
            </a:r>
            <a:endParaRPr lang="en-US" sz="1100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1893A2C-7528-AB6D-0E20-85CD69E0074B}"/>
              </a:ext>
            </a:extLst>
          </p:cNvPr>
          <p:cNvCxnSpPr>
            <a:stCxn id="23" idx="0"/>
            <a:endCxn id="16" idx="0"/>
          </p:cNvCxnSpPr>
          <p:nvPr/>
        </p:nvCxnSpPr>
        <p:spPr>
          <a:xfrm rot="5400000" flipH="1" flipV="1">
            <a:off x="3232796" y="703964"/>
            <a:ext cx="46285" cy="1162226"/>
          </a:xfrm>
          <a:prstGeom prst="curvedConnector3">
            <a:avLst>
              <a:gd name="adj1" fmla="val 59389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94A87E2-B126-22B4-8331-B6CA017C7F54}"/>
              </a:ext>
            </a:extLst>
          </p:cNvPr>
          <p:cNvCxnSpPr>
            <a:cxnSpLocks/>
            <a:stCxn id="24" idx="0"/>
            <a:endCxn id="17" idx="0"/>
          </p:cNvCxnSpPr>
          <p:nvPr/>
        </p:nvCxnSpPr>
        <p:spPr>
          <a:xfrm rot="5400000" flipH="1" flipV="1">
            <a:off x="7156391" y="1402940"/>
            <a:ext cx="12700" cy="1870103"/>
          </a:xfrm>
          <a:prstGeom prst="curved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014A306-CBC1-8FC8-03A6-200BB87CBEED}"/>
              </a:ext>
            </a:extLst>
          </p:cNvPr>
          <p:cNvCxnSpPr>
            <a:cxnSpLocks/>
            <a:stCxn id="34" idx="0"/>
            <a:endCxn id="19" idx="0"/>
          </p:cNvCxnSpPr>
          <p:nvPr/>
        </p:nvCxnSpPr>
        <p:spPr>
          <a:xfrm rot="5400000" flipH="1" flipV="1">
            <a:off x="7154366" y="2464255"/>
            <a:ext cx="77935" cy="1958332"/>
          </a:xfrm>
          <a:prstGeom prst="curvedConnector3">
            <a:avLst>
              <a:gd name="adj1" fmla="val 393321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36F0750-2935-5A8A-7B94-6D64B16EB50A}"/>
              </a:ext>
            </a:extLst>
          </p:cNvPr>
          <p:cNvCxnSpPr>
            <a:cxnSpLocks/>
            <a:stCxn id="33" idx="0"/>
            <a:endCxn id="44" idx="0"/>
          </p:cNvCxnSpPr>
          <p:nvPr/>
        </p:nvCxnSpPr>
        <p:spPr>
          <a:xfrm rot="5400000" flipH="1" flipV="1">
            <a:off x="3728420" y="2346285"/>
            <a:ext cx="51977" cy="2168315"/>
          </a:xfrm>
          <a:prstGeom prst="curvedConnector3">
            <a:avLst>
              <a:gd name="adj1" fmla="val 53981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4D9E4F5-B2E3-0D85-65B3-113D67D2D7BC}"/>
              </a:ext>
            </a:extLst>
          </p:cNvPr>
          <p:cNvSpPr txBox="1"/>
          <p:nvPr/>
        </p:nvSpPr>
        <p:spPr>
          <a:xfrm>
            <a:off x="3421392" y="3357312"/>
            <a:ext cx="105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755983-48F3-CD0F-7A65-4D693AC7D800}"/>
              </a:ext>
            </a:extLst>
          </p:cNvPr>
          <p:cNvSpPr txBox="1"/>
          <p:nvPr/>
        </p:nvSpPr>
        <p:spPr>
          <a:xfrm>
            <a:off x="11209423" y="807716"/>
            <a:ext cx="805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발증</a:t>
            </a:r>
            <a:r>
              <a:rPr lang="en-US" altLang="ko-KR" sz="1100" dirty="0"/>
              <a:t>/</a:t>
            </a:r>
            <a:r>
              <a:rPr lang="ko-KR" altLang="en-US" sz="1100" dirty="0"/>
              <a:t>확진</a:t>
            </a:r>
            <a:endParaRPr 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47F6D8-00BA-F0B3-D2F1-5BA816D1F0A8}"/>
              </a:ext>
            </a:extLst>
          </p:cNvPr>
          <p:cNvSpPr txBox="1"/>
          <p:nvPr/>
        </p:nvSpPr>
        <p:spPr>
          <a:xfrm>
            <a:off x="11222420" y="1107802"/>
            <a:ext cx="65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감염</a:t>
            </a:r>
            <a:endParaRPr 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ECF432-8CF3-62D9-3DDA-F2494934AAA1}"/>
              </a:ext>
            </a:extLst>
          </p:cNvPr>
          <p:cNvSpPr txBox="1"/>
          <p:nvPr/>
        </p:nvSpPr>
        <p:spPr>
          <a:xfrm>
            <a:off x="11222419" y="1384905"/>
            <a:ext cx="805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백신</a:t>
            </a:r>
            <a:endParaRPr 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2FAC03-E35E-6759-621D-D805C48A1DC9}"/>
              </a:ext>
            </a:extLst>
          </p:cNvPr>
          <p:cNvSpPr txBox="1"/>
          <p:nvPr/>
        </p:nvSpPr>
        <p:spPr>
          <a:xfrm>
            <a:off x="10893406" y="1307800"/>
            <a:ext cx="54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7C693EDC-EE37-9A73-BE50-D653C47876C7}"/>
              </a:ext>
            </a:extLst>
          </p:cNvPr>
          <p:cNvSpPr/>
          <p:nvPr/>
        </p:nvSpPr>
        <p:spPr>
          <a:xfrm>
            <a:off x="10893406" y="843138"/>
            <a:ext cx="274894" cy="22752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DBD756-D15A-CC8F-3806-2F915616DCB6}"/>
              </a:ext>
            </a:extLst>
          </p:cNvPr>
          <p:cNvSpPr/>
          <p:nvPr/>
        </p:nvSpPr>
        <p:spPr>
          <a:xfrm>
            <a:off x="10920467" y="539409"/>
            <a:ext cx="224671" cy="207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F2BA4A63-8849-BB7E-01A7-F08507DE2D9D}"/>
              </a:ext>
            </a:extLst>
          </p:cNvPr>
          <p:cNvSpPr/>
          <p:nvPr/>
        </p:nvSpPr>
        <p:spPr>
          <a:xfrm>
            <a:off x="7817979" y="2337991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CE539D-2A48-1B6D-9698-0247CD9A7490}"/>
              </a:ext>
            </a:extLst>
          </p:cNvPr>
          <p:cNvSpPr txBox="1"/>
          <p:nvPr/>
        </p:nvSpPr>
        <p:spPr>
          <a:xfrm>
            <a:off x="394411" y="4190734"/>
            <a:ext cx="337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차 </a:t>
            </a:r>
            <a:r>
              <a:rPr lang="ko-KR" altLang="en-US" sz="1400" b="1" dirty="0"/>
              <a:t>감염</a:t>
            </a:r>
            <a:r>
              <a:rPr lang="en-US" altLang="ko-KR" sz="1400" dirty="0"/>
              <a:t>/</a:t>
            </a:r>
            <a:r>
              <a:rPr lang="ko-KR" altLang="en-US" sz="1400" dirty="0"/>
              <a:t>백신접종자 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chemeClr val="tx1"/>
                </a:solidFill>
              </a:rPr>
              <a:t>S+N+/S-N+</a:t>
            </a:r>
            <a:r>
              <a:rPr lang="en-US" altLang="ko-KR" sz="1400" dirty="0"/>
              <a:t>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9487930-9370-E1D7-5A5B-42D50289EB7C}"/>
              </a:ext>
            </a:extLst>
          </p:cNvPr>
          <p:cNvSpPr/>
          <p:nvPr/>
        </p:nvSpPr>
        <p:spPr>
          <a:xfrm>
            <a:off x="616261" y="4585301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04678F-6A01-041F-0B66-1550C4729135}"/>
              </a:ext>
            </a:extLst>
          </p:cNvPr>
          <p:cNvSpPr txBox="1"/>
          <p:nvPr/>
        </p:nvSpPr>
        <p:spPr>
          <a:xfrm>
            <a:off x="2393891" y="341541"/>
            <a:ext cx="8429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ym typeface="Wingdings" panose="05000000000000000000" pitchFamily="2" charset="2"/>
              </a:rPr>
              <a:t>증상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확진을 결정하는 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연령별</a:t>
            </a:r>
            <a:r>
              <a:rPr lang="en-US" altLang="ko-KR" sz="2400" dirty="0">
                <a:sym typeface="Wingdings" panose="05000000000000000000" pitchFamily="2" charset="2"/>
              </a:rPr>
              <a:t>) S </a:t>
            </a:r>
            <a:r>
              <a:rPr lang="ko-KR" altLang="en-US" sz="2400" dirty="0">
                <a:sym typeface="Wingdings" panose="05000000000000000000" pitchFamily="2" charset="2"/>
              </a:rPr>
              <a:t>항체레벨 추정</a:t>
            </a:r>
            <a:endParaRPr lang="en-US" sz="24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6FA9C3-CAD6-F0F2-3AD1-EB28C788049B}"/>
              </a:ext>
            </a:extLst>
          </p:cNvPr>
          <p:cNvSpPr/>
          <p:nvPr/>
        </p:nvSpPr>
        <p:spPr>
          <a:xfrm>
            <a:off x="648664" y="2400115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CA637CF-DD32-9E25-74EB-396153B3B5A1}"/>
              </a:ext>
            </a:extLst>
          </p:cNvPr>
          <p:cNvSpPr/>
          <p:nvPr/>
        </p:nvSpPr>
        <p:spPr>
          <a:xfrm>
            <a:off x="1008748" y="1338661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A0CE657-DC38-D5AA-B277-951EF1463A26}"/>
              </a:ext>
            </a:extLst>
          </p:cNvPr>
          <p:cNvSpPr txBox="1"/>
          <p:nvPr/>
        </p:nvSpPr>
        <p:spPr>
          <a:xfrm>
            <a:off x="338199" y="2034093"/>
            <a:ext cx="2417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차 </a:t>
            </a:r>
            <a:r>
              <a:rPr lang="ko-KR" altLang="en-US" sz="1400" b="1" dirty="0"/>
              <a:t>미감염</a:t>
            </a:r>
            <a:r>
              <a:rPr lang="ko-KR" altLang="en-US" sz="1400" dirty="0"/>
              <a:t>백신접종자 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chemeClr val="tx1"/>
                </a:solidFill>
              </a:rPr>
              <a:t>S+N-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4D0C3558-034E-3FA9-AB45-D9135D7BFA76}"/>
              </a:ext>
            </a:extLst>
          </p:cNvPr>
          <p:cNvSpPr/>
          <p:nvPr/>
        </p:nvSpPr>
        <p:spPr>
          <a:xfrm>
            <a:off x="630243" y="3467470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831AABE-6D08-F7C1-AE39-F3E29B1AE2FD}"/>
              </a:ext>
            </a:extLst>
          </p:cNvPr>
          <p:cNvSpPr txBox="1"/>
          <p:nvPr/>
        </p:nvSpPr>
        <p:spPr>
          <a:xfrm>
            <a:off x="1122461" y="5556487"/>
            <a:ext cx="105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EDB5D6A-E38F-3C68-C43B-47523D5C492E}"/>
              </a:ext>
            </a:extLst>
          </p:cNvPr>
          <p:cNvCxnSpPr>
            <a:cxnSpLocks/>
          </p:cNvCxnSpPr>
          <p:nvPr/>
        </p:nvCxnSpPr>
        <p:spPr>
          <a:xfrm>
            <a:off x="681652" y="5842228"/>
            <a:ext cx="10346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iamond 153">
            <a:extLst>
              <a:ext uri="{FF2B5EF4-FFF2-40B4-BE49-F238E27FC236}">
                <a16:creationId xmlns:a16="http://schemas.microsoft.com/office/drawing/2014/main" id="{A40B37B7-1D9C-305E-2CC0-A1F590BD7BAE}"/>
              </a:ext>
            </a:extLst>
          </p:cNvPr>
          <p:cNvSpPr/>
          <p:nvPr/>
        </p:nvSpPr>
        <p:spPr>
          <a:xfrm>
            <a:off x="1606011" y="5627560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DD9B881-2476-433E-F78E-0E361936ACB0}"/>
              </a:ext>
            </a:extLst>
          </p:cNvPr>
          <p:cNvSpPr txBox="1"/>
          <p:nvPr/>
        </p:nvSpPr>
        <p:spPr>
          <a:xfrm>
            <a:off x="1503630" y="6154065"/>
            <a:ext cx="1128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발증</a:t>
            </a:r>
            <a:r>
              <a:rPr lang="en-US" altLang="ko-KR" sz="1100" dirty="0"/>
              <a:t>/</a:t>
            </a:r>
            <a:r>
              <a:rPr lang="ko-KR" altLang="en-US" sz="1100" dirty="0"/>
              <a:t>확진</a:t>
            </a:r>
            <a:endParaRPr lang="en-US" sz="1100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9FF03F3-041D-FFFA-CA66-1CAE8A61AF8D}"/>
              </a:ext>
            </a:extLst>
          </p:cNvPr>
          <p:cNvSpPr/>
          <p:nvPr/>
        </p:nvSpPr>
        <p:spPr>
          <a:xfrm>
            <a:off x="9430404" y="5646387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5881C28-5FD4-5963-824B-1388036BC802}"/>
              </a:ext>
            </a:extLst>
          </p:cNvPr>
          <p:cNvSpPr/>
          <p:nvPr/>
        </p:nvSpPr>
        <p:spPr>
          <a:xfrm>
            <a:off x="2468437" y="5653571"/>
            <a:ext cx="393105" cy="3916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772198A-0EEA-E5C0-8F8D-D83870626615}"/>
              </a:ext>
            </a:extLst>
          </p:cNvPr>
          <p:cNvSpPr/>
          <p:nvPr/>
        </p:nvSpPr>
        <p:spPr>
          <a:xfrm>
            <a:off x="6018500" y="5681280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3D8A30A-17F1-BA67-EFA4-8E85B7541B20}"/>
              </a:ext>
            </a:extLst>
          </p:cNvPr>
          <p:cNvSpPr txBox="1"/>
          <p:nvPr/>
        </p:nvSpPr>
        <p:spPr>
          <a:xfrm>
            <a:off x="450456" y="5214200"/>
            <a:ext cx="311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차 </a:t>
            </a:r>
            <a:r>
              <a:rPr lang="ko-KR" altLang="en-US" sz="1400" b="1" dirty="0"/>
              <a:t>감염</a:t>
            </a:r>
            <a:r>
              <a:rPr lang="en-US" altLang="ko-KR" sz="1400" dirty="0"/>
              <a:t>/</a:t>
            </a:r>
            <a:r>
              <a:rPr lang="ko-KR" altLang="en-US" sz="1400" dirty="0"/>
              <a:t>백신접종자 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chemeClr val="tx1"/>
                </a:solidFill>
              </a:rPr>
              <a:t>S+N+/S-N+</a:t>
            </a:r>
            <a:r>
              <a:rPr lang="en-US" altLang="ko-KR" sz="1400" dirty="0"/>
              <a:t>)</a:t>
            </a:r>
            <a:endParaRPr lang="en-US" sz="1400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EDC5030-F57B-A04E-A772-FB54EAAB2748}"/>
              </a:ext>
            </a:extLst>
          </p:cNvPr>
          <p:cNvSpPr/>
          <p:nvPr/>
        </p:nvSpPr>
        <p:spPr>
          <a:xfrm>
            <a:off x="627778" y="5694806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C3E5D938-1C8A-8BDB-7FB2-E50675B20F40}"/>
              </a:ext>
            </a:extLst>
          </p:cNvPr>
          <p:cNvSpPr/>
          <p:nvPr/>
        </p:nvSpPr>
        <p:spPr>
          <a:xfrm>
            <a:off x="4918921" y="5617335"/>
            <a:ext cx="546928" cy="461469"/>
          </a:xfrm>
          <a:prstGeom prst="diamond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E2983D0-30A4-48F7-B1B2-92DAB1FBFBAF}"/>
              </a:ext>
            </a:extLst>
          </p:cNvPr>
          <p:cNvSpPr txBox="1"/>
          <p:nvPr/>
        </p:nvSpPr>
        <p:spPr>
          <a:xfrm>
            <a:off x="4742498" y="6143840"/>
            <a:ext cx="1128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무증상</a:t>
            </a:r>
            <a:r>
              <a:rPr lang="en-US" altLang="ko-KR" sz="1100" dirty="0"/>
              <a:t>/</a:t>
            </a:r>
            <a:r>
              <a:rPr lang="ko-KR" altLang="en-US" sz="1100" dirty="0"/>
              <a:t>확진</a:t>
            </a:r>
            <a:endParaRPr lang="en-US" sz="1100" dirty="0"/>
          </a:p>
        </p:txBody>
      </p:sp>
      <p:cxnSp>
        <p:nvCxnSpPr>
          <p:cNvPr id="165" name="Connector: Curved 164">
            <a:extLst>
              <a:ext uri="{FF2B5EF4-FFF2-40B4-BE49-F238E27FC236}">
                <a16:creationId xmlns:a16="http://schemas.microsoft.com/office/drawing/2014/main" id="{2309FB64-78F9-F009-5AAA-7A21DCD37290}"/>
              </a:ext>
            </a:extLst>
          </p:cNvPr>
          <p:cNvCxnSpPr>
            <a:cxnSpLocks/>
            <a:stCxn id="158" idx="0"/>
            <a:endCxn id="162" idx="0"/>
          </p:cNvCxnSpPr>
          <p:nvPr/>
        </p:nvCxnSpPr>
        <p:spPr>
          <a:xfrm rot="5400000" flipH="1" flipV="1">
            <a:off x="3910569" y="4371756"/>
            <a:ext cx="36236" cy="2527395"/>
          </a:xfrm>
          <a:prstGeom prst="curvedConnector3">
            <a:avLst>
              <a:gd name="adj1" fmla="val 730864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BFB90AA-7A0E-55B2-225E-2D0506D67A8C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1191986" y="1308219"/>
            <a:ext cx="1482839" cy="30442"/>
          </a:xfrm>
          <a:prstGeom prst="bentConnector4">
            <a:avLst>
              <a:gd name="adj1" fmla="val 1670"/>
              <a:gd name="adj2" fmla="val 1239912"/>
            </a:avLst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8CA8825-297D-9DE0-DDD7-5AC1AC72535E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7820" y="2337991"/>
            <a:ext cx="5413520" cy="39620"/>
          </a:xfrm>
          <a:prstGeom prst="bentConnector4">
            <a:avLst>
              <a:gd name="adj1" fmla="val 185"/>
              <a:gd name="adj2" fmla="val 776605"/>
            </a:avLst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A10E1BC-39E9-EDB9-D04E-1C2854E6A54C}"/>
              </a:ext>
            </a:extLst>
          </p:cNvPr>
          <p:cNvCxnSpPr>
            <a:cxnSpLocks/>
            <a:stCxn id="150" idx="0"/>
            <a:endCxn id="33" idx="0"/>
          </p:cNvCxnSpPr>
          <p:nvPr/>
        </p:nvCxnSpPr>
        <p:spPr>
          <a:xfrm rot="5400000" flipH="1" flipV="1">
            <a:off x="1734748" y="2531967"/>
            <a:ext cx="11040" cy="1859966"/>
          </a:xfrm>
          <a:prstGeom prst="bentConnector3">
            <a:avLst>
              <a:gd name="adj1" fmla="val 2826105"/>
            </a:avLst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9A2A363-D88F-5303-9AA5-B00F9178ED9A}"/>
              </a:ext>
            </a:extLst>
          </p:cNvPr>
          <p:cNvCxnSpPr>
            <a:cxnSpLocks/>
            <a:endCxn id="41" idx="0"/>
          </p:cNvCxnSpPr>
          <p:nvPr/>
        </p:nvCxnSpPr>
        <p:spPr>
          <a:xfrm flipV="1">
            <a:off x="807059" y="4547562"/>
            <a:ext cx="1865421" cy="20297"/>
          </a:xfrm>
          <a:prstGeom prst="bentConnector4">
            <a:avLst>
              <a:gd name="adj1" fmla="val -407"/>
              <a:gd name="adj2" fmla="val 1744849"/>
            </a:avLst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F7B9269-8A06-8272-F3C1-CDDC27806BBC}"/>
              </a:ext>
            </a:extLst>
          </p:cNvPr>
          <p:cNvCxnSpPr>
            <a:cxnSpLocks/>
            <a:endCxn id="158" idx="0"/>
          </p:cNvCxnSpPr>
          <p:nvPr/>
        </p:nvCxnSpPr>
        <p:spPr>
          <a:xfrm flipV="1">
            <a:off x="800781" y="5653571"/>
            <a:ext cx="1864209" cy="22068"/>
          </a:xfrm>
          <a:prstGeom prst="bentConnector4">
            <a:avLst>
              <a:gd name="adj1" fmla="val 618"/>
              <a:gd name="adj2" fmla="val 897413"/>
            </a:avLst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0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96E5DFF-1D28-F954-2152-029372693FC2}"/>
              </a:ext>
            </a:extLst>
          </p:cNvPr>
          <p:cNvGrpSpPr/>
          <p:nvPr/>
        </p:nvGrpSpPr>
        <p:grpSpPr>
          <a:xfrm>
            <a:off x="2613150" y="333285"/>
            <a:ext cx="5411351" cy="5483992"/>
            <a:chOff x="2570421" y="632387"/>
            <a:chExt cx="5411351" cy="548399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6D3575E-3D74-061A-A85E-952EE096FB7D}"/>
                </a:ext>
              </a:extLst>
            </p:cNvPr>
            <p:cNvCxnSpPr>
              <a:cxnSpLocks/>
            </p:cNvCxnSpPr>
            <p:nvPr/>
          </p:nvCxnSpPr>
          <p:spPr>
            <a:xfrm>
              <a:off x="2965391" y="1401510"/>
              <a:ext cx="0" cy="3862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55037-9928-76AE-BEAE-F7B0D47C40DC}"/>
                </a:ext>
              </a:extLst>
            </p:cNvPr>
            <p:cNvCxnSpPr/>
            <p:nvPr/>
          </p:nvCxnSpPr>
          <p:spPr>
            <a:xfrm>
              <a:off x="2939753" y="5264209"/>
              <a:ext cx="50420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A1C2B97-AEFB-0901-278A-D0C9E80D029F}"/>
                </a:ext>
              </a:extLst>
            </p:cNvPr>
            <p:cNvSpPr/>
            <p:nvPr/>
          </p:nvSpPr>
          <p:spPr>
            <a:xfrm>
              <a:off x="3349951" y="1709157"/>
              <a:ext cx="4409630" cy="2820115"/>
            </a:xfrm>
            <a:custGeom>
              <a:avLst/>
              <a:gdLst>
                <a:gd name="connsiteX0" fmla="*/ 0 w 4409630"/>
                <a:gd name="connsiteY0" fmla="*/ 0 h 2820115"/>
                <a:gd name="connsiteX1" fmla="*/ 59821 w 4409630"/>
                <a:gd name="connsiteY1" fmla="*/ 153825 h 2820115"/>
                <a:gd name="connsiteX2" fmla="*/ 170916 w 4409630"/>
                <a:gd name="connsiteY2" fmla="*/ 418744 h 2820115"/>
                <a:gd name="connsiteX3" fmla="*/ 188008 w 4409630"/>
                <a:gd name="connsiteY3" fmla="*/ 495657 h 2820115"/>
                <a:gd name="connsiteX4" fmla="*/ 205099 w 4409630"/>
                <a:gd name="connsiteY4" fmla="*/ 589660 h 2820115"/>
                <a:gd name="connsiteX5" fmla="*/ 264920 w 4409630"/>
                <a:gd name="connsiteY5" fmla="*/ 752030 h 2820115"/>
                <a:gd name="connsiteX6" fmla="*/ 367470 w 4409630"/>
                <a:gd name="connsiteY6" fmla="*/ 897309 h 2820115"/>
                <a:gd name="connsiteX7" fmla="*/ 418744 w 4409630"/>
                <a:gd name="connsiteY7" fmla="*/ 982767 h 2820115"/>
                <a:gd name="connsiteX8" fmla="*/ 615298 w 4409630"/>
                <a:gd name="connsiteY8" fmla="*/ 1213503 h 2820115"/>
                <a:gd name="connsiteX9" fmla="*/ 1016950 w 4409630"/>
                <a:gd name="connsiteY9" fmla="*/ 1623701 h 2820115"/>
                <a:gd name="connsiteX10" fmla="*/ 1333144 w 4409630"/>
                <a:gd name="connsiteY10" fmla="*/ 1897167 h 2820115"/>
                <a:gd name="connsiteX11" fmla="*/ 1649339 w 4409630"/>
                <a:gd name="connsiteY11" fmla="*/ 2093720 h 2820115"/>
                <a:gd name="connsiteX12" fmla="*/ 2213361 w 4409630"/>
                <a:gd name="connsiteY12" fmla="*/ 2315911 h 2820115"/>
                <a:gd name="connsiteX13" fmla="*/ 2375731 w 4409630"/>
                <a:gd name="connsiteY13" fmla="*/ 2367186 h 2820115"/>
                <a:gd name="connsiteX14" fmla="*/ 2734655 w 4409630"/>
                <a:gd name="connsiteY14" fmla="*/ 2486827 h 2820115"/>
                <a:gd name="connsiteX15" fmla="*/ 2922662 w 4409630"/>
                <a:gd name="connsiteY15" fmla="*/ 2538101 h 2820115"/>
                <a:gd name="connsiteX16" fmla="*/ 3093578 w 4409630"/>
                <a:gd name="connsiteY16" fmla="*/ 2589376 h 2820115"/>
                <a:gd name="connsiteX17" fmla="*/ 3332860 w 4409630"/>
                <a:gd name="connsiteY17" fmla="*/ 2649197 h 2820115"/>
                <a:gd name="connsiteX18" fmla="*/ 3572142 w 4409630"/>
                <a:gd name="connsiteY18" fmla="*/ 2717563 h 2820115"/>
                <a:gd name="connsiteX19" fmla="*/ 3922520 w 4409630"/>
                <a:gd name="connsiteY19" fmla="*/ 2777384 h 2820115"/>
                <a:gd name="connsiteX20" fmla="*/ 3982341 w 4409630"/>
                <a:gd name="connsiteY20" fmla="*/ 2785929 h 2820115"/>
                <a:gd name="connsiteX21" fmla="*/ 4409630 w 4409630"/>
                <a:gd name="connsiteY21" fmla="*/ 2820113 h 282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409630" h="2820115">
                  <a:moveTo>
                    <a:pt x="0" y="0"/>
                  </a:moveTo>
                  <a:cubicBezTo>
                    <a:pt x="18247" y="91234"/>
                    <a:pt x="-2321" y="5641"/>
                    <a:pt x="59821" y="153825"/>
                  </a:cubicBezTo>
                  <a:cubicBezTo>
                    <a:pt x="198377" y="484227"/>
                    <a:pt x="49177" y="154972"/>
                    <a:pt x="170916" y="418744"/>
                  </a:cubicBezTo>
                  <a:cubicBezTo>
                    <a:pt x="176613" y="444382"/>
                    <a:pt x="182857" y="469904"/>
                    <a:pt x="188008" y="495657"/>
                  </a:cubicBezTo>
                  <a:cubicBezTo>
                    <a:pt x="194254" y="526887"/>
                    <a:pt x="197375" y="558763"/>
                    <a:pt x="205099" y="589660"/>
                  </a:cubicBezTo>
                  <a:cubicBezTo>
                    <a:pt x="212481" y="619186"/>
                    <a:pt x="252442" y="728321"/>
                    <a:pt x="264920" y="752030"/>
                  </a:cubicBezTo>
                  <a:cubicBezTo>
                    <a:pt x="296366" y="811777"/>
                    <a:pt x="330647" y="842075"/>
                    <a:pt x="367470" y="897309"/>
                  </a:cubicBezTo>
                  <a:cubicBezTo>
                    <a:pt x="385897" y="924950"/>
                    <a:pt x="399333" y="955808"/>
                    <a:pt x="418744" y="982767"/>
                  </a:cubicBezTo>
                  <a:cubicBezTo>
                    <a:pt x="520755" y="1124450"/>
                    <a:pt x="509324" y="1089866"/>
                    <a:pt x="615298" y="1213503"/>
                  </a:cubicBezTo>
                  <a:cubicBezTo>
                    <a:pt x="861295" y="1500500"/>
                    <a:pt x="568050" y="1203454"/>
                    <a:pt x="1016950" y="1623701"/>
                  </a:cubicBezTo>
                  <a:cubicBezTo>
                    <a:pt x="1099479" y="1700962"/>
                    <a:pt x="1255245" y="1845235"/>
                    <a:pt x="1333144" y="1897167"/>
                  </a:cubicBezTo>
                  <a:cubicBezTo>
                    <a:pt x="1459294" y="1981266"/>
                    <a:pt x="1514532" y="2022769"/>
                    <a:pt x="1649339" y="2093720"/>
                  </a:cubicBezTo>
                  <a:cubicBezTo>
                    <a:pt x="1825603" y="2186490"/>
                    <a:pt x="2028245" y="2257453"/>
                    <a:pt x="2213361" y="2315911"/>
                  </a:cubicBezTo>
                  <a:lnTo>
                    <a:pt x="2375731" y="2367186"/>
                  </a:lnTo>
                  <a:cubicBezTo>
                    <a:pt x="2559839" y="2428555"/>
                    <a:pt x="2429925" y="2403720"/>
                    <a:pt x="2734655" y="2486827"/>
                  </a:cubicBezTo>
                  <a:lnTo>
                    <a:pt x="2922662" y="2538101"/>
                  </a:lnTo>
                  <a:cubicBezTo>
                    <a:pt x="2979854" y="2554441"/>
                    <a:pt x="3036166" y="2573827"/>
                    <a:pt x="3093578" y="2589376"/>
                  </a:cubicBezTo>
                  <a:cubicBezTo>
                    <a:pt x="3172934" y="2610869"/>
                    <a:pt x="3253444" y="2627925"/>
                    <a:pt x="3332860" y="2649197"/>
                  </a:cubicBezTo>
                  <a:cubicBezTo>
                    <a:pt x="3412988" y="2670660"/>
                    <a:pt x="3491578" y="2697802"/>
                    <a:pt x="3572142" y="2717563"/>
                  </a:cubicBezTo>
                  <a:cubicBezTo>
                    <a:pt x="3744442" y="2759825"/>
                    <a:pt x="3768358" y="2757276"/>
                    <a:pt x="3922520" y="2777384"/>
                  </a:cubicBezTo>
                  <a:cubicBezTo>
                    <a:pt x="3942494" y="2779989"/>
                    <a:pt x="3962287" y="2784037"/>
                    <a:pt x="3982341" y="2785929"/>
                  </a:cubicBezTo>
                  <a:cubicBezTo>
                    <a:pt x="4355154" y="2821100"/>
                    <a:pt x="4246658" y="2820113"/>
                    <a:pt x="4409630" y="282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A71CD6-9D3E-88E7-1F41-40E041E61AD7}"/>
                </a:ext>
              </a:extLst>
            </p:cNvPr>
            <p:cNvSpPr txBox="1"/>
            <p:nvPr/>
          </p:nvSpPr>
          <p:spPr>
            <a:xfrm rot="16200000">
              <a:off x="1678317" y="1524491"/>
              <a:ext cx="215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 </a:t>
              </a:r>
              <a:r>
                <a:rPr lang="ko-KR" altLang="en-US" dirty="0"/>
                <a:t>항체레벨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C28380-9641-CA06-7117-7B11E2B98747}"/>
                </a:ext>
              </a:extLst>
            </p:cNvPr>
            <p:cNvSpPr txBox="1"/>
            <p:nvPr/>
          </p:nvSpPr>
          <p:spPr>
            <a:xfrm>
              <a:off x="4676686" y="5747047"/>
              <a:ext cx="215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확진자 증상레벨</a:t>
              </a:r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4320EE9-0B6A-678E-A9EC-F992DF6B1204}"/>
              </a:ext>
            </a:extLst>
          </p:cNvPr>
          <p:cNvSpPr txBox="1"/>
          <p:nvPr/>
        </p:nvSpPr>
        <p:spPr>
          <a:xfrm>
            <a:off x="3077910" y="5055577"/>
            <a:ext cx="112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무증상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00B80-38D7-07A3-C14E-24EDC8535D4E}"/>
              </a:ext>
            </a:extLst>
          </p:cNvPr>
          <p:cNvSpPr txBox="1"/>
          <p:nvPr/>
        </p:nvSpPr>
        <p:spPr>
          <a:xfrm>
            <a:off x="5232875" y="5055577"/>
            <a:ext cx="112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유증상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EEE8F-E2C5-7EBC-632B-395981A0FBDF}"/>
              </a:ext>
            </a:extLst>
          </p:cNvPr>
          <p:cNvSpPr txBox="1"/>
          <p:nvPr/>
        </p:nvSpPr>
        <p:spPr>
          <a:xfrm>
            <a:off x="7548072" y="5055576"/>
            <a:ext cx="112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입원</a:t>
            </a:r>
            <a:endParaRPr lang="en-US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8B3ED3-F706-B281-2DCA-16B0D5D9B2EE}"/>
              </a:ext>
            </a:extLst>
          </p:cNvPr>
          <p:cNvCxnSpPr/>
          <p:nvPr/>
        </p:nvCxnSpPr>
        <p:spPr>
          <a:xfrm flipV="1">
            <a:off x="5597495" y="1102408"/>
            <a:ext cx="0" cy="38626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74FB53-ADB7-2AB5-DECB-268F804BE666}"/>
              </a:ext>
            </a:extLst>
          </p:cNvPr>
          <p:cNvCxnSpPr/>
          <p:nvPr/>
        </p:nvCxnSpPr>
        <p:spPr>
          <a:xfrm>
            <a:off x="3008120" y="3743058"/>
            <a:ext cx="51531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CE7D11-D465-09DF-7AB5-6F4846CB5613}"/>
              </a:ext>
            </a:extLst>
          </p:cNvPr>
          <p:cNvSpPr txBox="1"/>
          <p:nvPr/>
        </p:nvSpPr>
        <p:spPr>
          <a:xfrm>
            <a:off x="2393891" y="341541"/>
            <a:ext cx="8429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ym typeface="Wingdings" panose="05000000000000000000" pitchFamily="2" charset="2"/>
              </a:rPr>
              <a:t>증상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확진을 결정하는 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연령별</a:t>
            </a:r>
            <a:r>
              <a:rPr lang="en-US" altLang="ko-KR" sz="2400" dirty="0">
                <a:sym typeface="Wingdings" panose="05000000000000000000" pitchFamily="2" charset="2"/>
              </a:rPr>
              <a:t>) S </a:t>
            </a:r>
            <a:r>
              <a:rPr lang="ko-KR" altLang="en-US" sz="2400" dirty="0">
                <a:sym typeface="Wingdings" panose="05000000000000000000" pitchFamily="2" charset="2"/>
              </a:rPr>
              <a:t>항체레벨 추정</a:t>
            </a:r>
            <a:endParaRPr lang="en-US" sz="2400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CA32A731-CC8A-5EBA-8BD8-805B2E2EDB3C}"/>
              </a:ext>
            </a:extLst>
          </p:cNvPr>
          <p:cNvSpPr/>
          <p:nvPr/>
        </p:nvSpPr>
        <p:spPr>
          <a:xfrm>
            <a:off x="2829464" y="3544650"/>
            <a:ext cx="341024" cy="301924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672</Words>
  <Application>Microsoft Office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1차 조사대상 인구 분포</vt:lpstr>
      <vt:lpstr>3. 지역별/연령별 미확진 (유증상) 감염자 : </vt:lpstr>
      <vt:lpstr>진행 중인 연구 및 계획 - 코네티컷 의대 조영지  </vt:lpstr>
      <vt:lpstr>감염후 증상 발현에 주로 영향을 미치는 요인 파악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Youngji Jo</dc:creator>
  <cp:lastModifiedBy>Youngji Jo</cp:lastModifiedBy>
  <cp:revision>62</cp:revision>
  <dcterms:created xsi:type="dcterms:W3CDTF">2023-11-11T14:04:18Z</dcterms:created>
  <dcterms:modified xsi:type="dcterms:W3CDTF">2023-11-15T23:47:52Z</dcterms:modified>
</cp:coreProperties>
</file>