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57" r:id="rId4"/>
    <p:sldId id="258" r:id="rId5"/>
    <p:sldId id="259" r:id="rId6"/>
    <p:sldId id="261" r:id="rId7"/>
    <p:sldId id="262" r:id="rId8"/>
    <p:sldId id="266" r:id="rId9"/>
    <p:sldId id="263" r:id="rId10"/>
    <p:sldId id="267"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4" autoAdjust="0"/>
    <p:restoredTop sz="90489" autoAdjust="0"/>
  </p:normalViewPr>
  <p:slideViewPr>
    <p:cSldViewPr snapToGrid="0">
      <p:cViewPr>
        <p:scale>
          <a:sx n="150" d="100"/>
          <a:sy n="150" d="100"/>
        </p:scale>
        <p:origin x="10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CEFE5-FE34-43BF-B3BA-954738EC7984}" type="datetimeFigureOut">
              <a:rPr lang="en-US" smtClean="0"/>
              <a:t>7/10/2024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3A8D4-B67D-4C4F-BEB7-30E792942B01}" type="slidenum">
              <a:rPr lang="en-US" smtClean="0"/>
              <a:t>‹#›</a:t>
            </a:fld>
            <a:endParaRPr lang="en-US"/>
          </a:p>
        </p:txBody>
      </p:sp>
    </p:spTree>
    <p:extLst>
      <p:ext uri="{BB962C8B-B14F-4D97-AF65-F5344CB8AC3E}">
        <p14:creationId xmlns:p14="http://schemas.microsoft.com/office/powerpoint/2010/main" val="3430611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ejm.org/doi/full/10.1056/NEJMoa2118946#core-r2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25" dirty="0">
                <a:solidFill>
                  <a:srgbClr val="0070C0"/>
                </a:solidFill>
                <a:effectLst/>
                <a:highlight>
                  <a:srgbClr val="FFFFFF"/>
                </a:highlight>
                <a:latin typeface="Calibri" panose="020F0502020204030204" pitchFamily="34" charset="0"/>
                <a:ea typeface="Times New Roman" panose="02020603050405020304" pitchFamily="18" charset="0"/>
              </a:rPr>
              <a:t>Our results pertained to the </a:t>
            </a:r>
            <a:r>
              <a:rPr lang="en-US" sz="1200" spc="25" dirty="0">
                <a:solidFill>
                  <a:srgbClr val="0070C0"/>
                </a:solidFill>
                <a:effectLst/>
                <a:highlight>
                  <a:srgbClr val="00FF00"/>
                </a:highlight>
                <a:latin typeface="Calibri" panose="020F0502020204030204" pitchFamily="34" charset="0"/>
                <a:ea typeface="Times New Roman" panose="02020603050405020304" pitchFamily="18" charset="0"/>
              </a:rPr>
              <a:t>rate of confirmed infection</a:t>
            </a:r>
            <a:r>
              <a:rPr lang="en-US" sz="1200" spc="25" dirty="0">
                <a:solidFill>
                  <a:srgbClr val="0070C0"/>
                </a:solidFill>
                <a:effectLst/>
                <a:highlight>
                  <a:srgbClr val="FFFFFF"/>
                </a:highlight>
                <a:latin typeface="Calibri" panose="020F0502020204030204" pitchFamily="34" charset="0"/>
                <a:ea typeface="Times New Roman" panose="02020603050405020304" pitchFamily="18" charset="0"/>
              </a:rPr>
              <a:t>, so they were sensitive to detection bias due to different tendencies to perform PCR testing in the study cohorts. During the study period, the same official PCR testing policy applied to both previously infected persons and those who had received two doses of vaccine — namely, mandatory PCR testing on contact with an infected person. Although differences in testing rates among cohorts and among </a:t>
            </a:r>
            <a:r>
              <a:rPr lang="en-US" sz="1200" spc="25" dirty="0" err="1">
                <a:solidFill>
                  <a:srgbClr val="0070C0"/>
                </a:solidFill>
                <a:effectLst/>
                <a:highlight>
                  <a:srgbClr val="FFFFFF"/>
                </a:highlight>
                <a:latin typeface="Calibri" panose="020F0502020204030204" pitchFamily="34" charset="0"/>
                <a:ea typeface="Times New Roman" panose="02020603050405020304" pitchFamily="18" charset="0"/>
              </a:rPr>
              <a:t>subcohorts</a:t>
            </a:r>
            <a:r>
              <a:rPr lang="en-US" sz="1200" spc="25" dirty="0">
                <a:solidFill>
                  <a:srgbClr val="0070C0"/>
                </a:solidFill>
                <a:effectLst/>
                <a:highlight>
                  <a:srgbClr val="FFFFFF"/>
                </a:highlight>
                <a:latin typeface="Calibri" panose="020F0502020204030204" pitchFamily="34" charset="0"/>
                <a:ea typeface="Times New Roman" panose="02020603050405020304" pitchFamily="18" charset="0"/>
              </a:rPr>
              <a:t> within specified cohorts were observed, their overall magnitude was relatively small. The rate of PCR testing was typically lower in the recovered, unvaccinated cohort than in the other cohorts, so the level of protection in this cohort as compared with that in the two-dose cohort may have been overestimated. The data regarding severe disease were not affected by this bias.</a:t>
            </a:r>
            <a:r>
              <a:rPr lang="en-US" sz="1200" spc="25" dirty="0">
                <a:solidFill>
                  <a:srgbClr val="0070C0"/>
                </a:solidFill>
                <a:effectLst/>
                <a:highlight>
                  <a:srgbClr val="FFFFFF"/>
                </a:highlight>
                <a:latin typeface="Calibri" panose="020F0502020204030204" pitchFamily="34" charset="0"/>
                <a:ea typeface="Malgun Gothic" panose="020B0503020000020004" pitchFamily="34" charset="-127"/>
              </a:rPr>
              <a:t> </a:t>
            </a:r>
            <a:endParaRPr lang="en-US" sz="1200" dirty="0">
              <a:effectLst/>
              <a:highlight>
                <a:srgbClr val="FFFFFF"/>
              </a:highligh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spc="25" dirty="0">
                <a:solidFill>
                  <a:srgbClr val="0070C0"/>
                </a:solidFill>
                <a:effectLst/>
                <a:highlight>
                  <a:srgbClr val="FFFFFF"/>
                </a:highlight>
                <a:latin typeface="Calibri" panose="020F0502020204030204" pitchFamily="34" charset="0"/>
                <a:ea typeface="Malgun Gothic" panose="020B0503020000020004" pitchFamily="34" charset="-127"/>
              </a:rPr>
              <a:t> </a:t>
            </a:r>
            <a:endParaRPr lang="en-US" sz="1200" dirty="0">
              <a:effectLst/>
              <a:highlight>
                <a:srgbClr val="FFFFFF"/>
              </a:highligh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spc="25" dirty="0">
                <a:solidFill>
                  <a:srgbClr val="0070C0"/>
                </a:solidFill>
                <a:effectLst/>
                <a:highlight>
                  <a:srgbClr val="FFFFFF"/>
                </a:highlight>
                <a:latin typeface="Calibri" panose="020F0502020204030204" pitchFamily="34" charset="0"/>
                <a:ea typeface="Times New Roman" panose="02020603050405020304" pitchFamily="18" charset="0"/>
              </a:rPr>
              <a:t>Another source of potential bias was cohort misclassification. To be classified as a recovered person in our study, a PCR test must have been performed and found to have been positive. However, not all infected persons had received a diagnosis,</a:t>
            </a:r>
            <a:r>
              <a:rPr lang="en-US" sz="1200" b="1" u="sng" spc="25" baseline="30000" dirty="0">
                <a:solidFill>
                  <a:srgbClr val="0070C0"/>
                </a:solidFill>
                <a:effectLst/>
                <a:highlight>
                  <a:srgbClr val="FFFFFF"/>
                </a:highlight>
                <a:latin typeface="Calibri" panose="020F0502020204030204" pitchFamily="34" charset="0"/>
                <a:ea typeface="Times New Roman" panose="02020603050405020304" pitchFamily="18" charset="0"/>
                <a:hlinkClick r:id="rId3"/>
              </a:rPr>
              <a:t>25</a:t>
            </a:r>
            <a:r>
              <a:rPr lang="en-US" sz="1200" spc="25" dirty="0">
                <a:solidFill>
                  <a:srgbClr val="0070C0"/>
                </a:solidFill>
                <a:effectLst/>
                <a:highlight>
                  <a:srgbClr val="FFFFFF"/>
                </a:highlight>
                <a:latin typeface="Calibri" panose="020F0502020204030204" pitchFamily="34" charset="0"/>
                <a:ea typeface="Times New Roman" panose="02020603050405020304" pitchFamily="18" charset="0"/>
              </a:rPr>
              <a:t> and some of these persons had been vaccinated. Thus, some of the persons who were classified as being in the </a:t>
            </a:r>
            <a:r>
              <a:rPr lang="en-US" sz="1200" spc="25" dirty="0">
                <a:solidFill>
                  <a:srgbClr val="0070C0"/>
                </a:solidFill>
                <a:effectLst/>
                <a:highlight>
                  <a:srgbClr val="00FF00"/>
                </a:highlight>
                <a:latin typeface="Calibri" panose="020F0502020204030204" pitchFamily="34" charset="0"/>
                <a:ea typeface="Times New Roman" panose="02020603050405020304" pitchFamily="18" charset="0"/>
              </a:rPr>
              <a:t>two-dose cohort or the three-dose cohort should have been considered to have had hybrid immunity</a:t>
            </a:r>
            <a:r>
              <a:rPr lang="en-US" sz="1200" spc="25" dirty="0">
                <a:solidFill>
                  <a:srgbClr val="0070C0"/>
                </a:solidFill>
                <a:effectLst/>
                <a:highlight>
                  <a:srgbClr val="FFFFFF"/>
                </a:highlight>
                <a:latin typeface="Calibri" panose="020F0502020204030204" pitchFamily="34" charset="0"/>
                <a:ea typeface="Times New Roman" panose="02020603050405020304" pitchFamily="18" charset="0"/>
              </a:rPr>
              <a:t>. </a:t>
            </a:r>
            <a:r>
              <a:rPr lang="en-US" sz="1200" spc="25" dirty="0">
                <a:solidFill>
                  <a:srgbClr val="0070C0"/>
                </a:solidFill>
                <a:effectLst/>
                <a:highlight>
                  <a:srgbClr val="00FF00"/>
                </a:highlight>
                <a:latin typeface="Calibri" panose="020F0502020204030204" pitchFamily="34" charset="0"/>
                <a:ea typeface="Times New Roman" panose="02020603050405020304" pitchFamily="18" charset="0"/>
              </a:rPr>
              <a:t>Under simple assumptions about the misclassification mechanism, we found that misclassification may have led to a 10% or even a 20% underestimation of the infection rate among vaccinated, uninfected persons, depending on the misclassification rate</a:t>
            </a:r>
            <a:r>
              <a:rPr lang="en-US" sz="1200" spc="25" dirty="0">
                <a:solidFill>
                  <a:srgbClr val="0070C0"/>
                </a:solidFill>
                <a:effectLst/>
                <a:highlight>
                  <a:srgbClr val="FFFFFF"/>
                </a:highlight>
                <a:latin typeface="Calibri" panose="020F0502020204030204" pitchFamily="34" charset="0"/>
                <a:ea typeface="Times New Roman" panose="02020603050405020304" pitchFamily="18" charset="0"/>
              </a:rPr>
              <a:t>. Although the magnitude of the bias depends on our assumptions, the bias toward underestimation of the infection rate among vaccinated, uninfected persons is real if those who had recovered from Covid-19 and had been misclassified as belonging to the vaccinated cohorts were more protected from reinfection than their uninfected counterparts.</a:t>
            </a:r>
            <a:endParaRPr lang="en-US" sz="1200" dirty="0">
              <a:effectLst/>
              <a:highlight>
                <a:srgbClr val="FFFFFF"/>
              </a:highligh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513A8D4-B67D-4C4F-BEB7-30E792942B01}" type="slidenum">
              <a:rPr lang="en-US" smtClean="0"/>
              <a:t>11</a:t>
            </a:fld>
            <a:endParaRPr lang="en-US"/>
          </a:p>
        </p:txBody>
      </p:sp>
    </p:spTree>
    <p:extLst>
      <p:ext uri="{BB962C8B-B14F-4D97-AF65-F5344CB8AC3E}">
        <p14:creationId xmlns:p14="http://schemas.microsoft.com/office/powerpoint/2010/main" val="2716481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CD68-41C9-82B3-4DDC-7DAB699DF9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87DED9-E252-2B3C-1CF1-3D8A8BEA4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6332AA-D4B2-4F4B-CC86-BE384D57A0AC}"/>
              </a:ext>
            </a:extLst>
          </p:cNvPr>
          <p:cNvSpPr>
            <a:spLocks noGrp="1"/>
          </p:cNvSpPr>
          <p:nvPr>
            <p:ph type="dt" sz="half" idx="10"/>
          </p:nvPr>
        </p:nvSpPr>
        <p:spPr/>
        <p:txBody>
          <a:bodyPr/>
          <a:lstStyle/>
          <a:p>
            <a:fld id="{1178149A-F96A-44AD-A9AC-C2071620F0A4}" type="datetimeFigureOut">
              <a:rPr lang="en-US" smtClean="0"/>
              <a:t>7/10/2024</a:t>
            </a:fld>
            <a:endParaRPr lang="en-US"/>
          </a:p>
        </p:txBody>
      </p:sp>
      <p:sp>
        <p:nvSpPr>
          <p:cNvPr id="5" name="Footer Placeholder 4">
            <a:extLst>
              <a:ext uri="{FF2B5EF4-FFF2-40B4-BE49-F238E27FC236}">
                <a16:creationId xmlns:a16="http://schemas.microsoft.com/office/drawing/2014/main" id="{2956091F-90EB-462A-76F1-8F62C6299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73810-9693-369A-0484-6A720E794D5E}"/>
              </a:ext>
            </a:extLst>
          </p:cNvPr>
          <p:cNvSpPr>
            <a:spLocks noGrp="1"/>
          </p:cNvSpPr>
          <p:nvPr>
            <p:ph type="sldNum" sz="quarter" idx="12"/>
          </p:nvPr>
        </p:nvSpPr>
        <p:spPr/>
        <p:txBody>
          <a:bodyPr/>
          <a:lstStyle/>
          <a:p>
            <a:fld id="{6CF98B52-EA85-4090-B6C0-581E9BA30BD6}" type="slidenum">
              <a:rPr lang="en-US" smtClean="0"/>
              <a:t>‹#›</a:t>
            </a:fld>
            <a:endParaRPr lang="en-US"/>
          </a:p>
        </p:txBody>
      </p:sp>
    </p:spTree>
    <p:extLst>
      <p:ext uri="{BB962C8B-B14F-4D97-AF65-F5344CB8AC3E}">
        <p14:creationId xmlns:p14="http://schemas.microsoft.com/office/powerpoint/2010/main" val="38190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117D6-5800-F56B-7290-296EFA2F8B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4084CB-D9A7-7DEE-D7EA-6807919ADB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18302-4042-8410-B1A6-8FBEDAD98BFC}"/>
              </a:ext>
            </a:extLst>
          </p:cNvPr>
          <p:cNvSpPr>
            <a:spLocks noGrp="1"/>
          </p:cNvSpPr>
          <p:nvPr>
            <p:ph type="dt" sz="half" idx="10"/>
          </p:nvPr>
        </p:nvSpPr>
        <p:spPr/>
        <p:txBody>
          <a:bodyPr/>
          <a:lstStyle/>
          <a:p>
            <a:fld id="{1178149A-F96A-44AD-A9AC-C2071620F0A4}" type="datetimeFigureOut">
              <a:rPr lang="en-US" smtClean="0"/>
              <a:t>7/10/2024</a:t>
            </a:fld>
            <a:endParaRPr lang="en-US"/>
          </a:p>
        </p:txBody>
      </p:sp>
      <p:sp>
        <p:nvSpPr>
          <p:cNvPr id="5" name="Footer Placeholder 4">
            <a:extLst>
              <a:ext uri="{FF2B5EF4-FFF2-40B4-BE49-F238E27FC236}">
                <a16:creationId xmlns:a16="http://schemas.microsoft.com/office/drawing/2014/main" id="{4335FCAC-5DB9-2889-3571-E69FF3543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7CF68-FCB0-BDDD-9BAB-116358814228}"/>
              </a:ext>
            </a:extLst>
          </p:cNvPr>
          <p:cNvSpPr>
            <a:spLocks noGrp="1"/>
          </p:cNvSpPr>
          <p:nvPr>
            <p:ph type="sldNum" sz="quarter" idx="12"/>
          </p:nvPr>
        </p:nvSpPr>
        <p:spPr/>
        <p:txBody>
          <a:bodyPr/>
          <a:lstStyle/>
          <a:p>
            <a:fld id="{6CF98B52-EA85-4090-B6C0-581E9BA30BD6}" type="slidenum">
              <a:rPr lang="en-US" smtClean="0"/>
              <a:t>‹#›</a:t>
            </a:fld>
            <a:endParaRPr lang="en-US"/>
          </a:p>
        </p:txBody>
      </p:sp>
    </p:spTree>
    <p:extLst>
      <p:ext uri="{BB962C8B-B14F-4D97-AF65-F5344CB8AC3E}">
        <p14:creationId xmlns:p14="http://schemas.microsoft.com/office/powerpoint/2010/main" val="209780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35FFE-2F35-1B76-CB59-ECAED513D4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488162-ADE5-529F-5CFA-E6B86AF3FD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81536-6F70-D8F3-A4B3-EC576C6DFA29}"/>
              </a:ext>
            </a:extLst>
          </p:cNvPr>
          <p:cNvSpPr>
            <a:spLocks noGrp="1"/>
          </p:cNvSpPr>
          <p:nvPr>
            <p:ph type="dt" sz="half" idx="10"/>
          </p:nvPr>
        </p:nvSpPr>
        <p:spPr/>
        <p:txBody>
          <a:bodyPr/>
          <a:lstStyle/>
          <a:p>
            <a:fld id="{1178149A-F96A-44AD-A9AC-C2071620F0A4}" type="datetimeFigureOut">
              <a:rPr lang="en-US" smtClean="0"/>
              <a:t>7/10/2024</a:t>
            </a:fld>
            <a:endParaRPr lang="en-US"/>
          </a:p>
        </p:txBody>
      </p:sp>
      <p:sp>
        <p:nvSpPr>
          <p:cNvPr id="5" name="Footer Placeholder 4">
            <a:extLst>
              <a:ext uri="{FF2B5EF4-FFF2-40B4-BE49-F238E27FC236}">
                <a16:creationId xmlns:a16="http://schemas.microsoft.com/office/drawing/2014/main" id="{089D4A5A-0AC1-0BA9-CB00-25FBED4F3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44E19-ACAB-4447-852D-731011C37038}"/>
              </a:ext>
            </a:extLst>
          </p:cNvPr>
          <p:cNvSpPr>
            <a:spLocks noGrp="1"/>
          </p:cNvSpPr>
          <p:nvPr>
            <p:ph type="sldNum" sz="quarter" idx="12"/>
          </p:nvPr>
        </p:nvSpPr>
        <p:spPr/>
        <p:txBody>
          <a:bodyPr/>
          <a:lstStyle/>
          <a:p>
            <a:fld id="{6CF98B52-EA85-4090-B6C0-581E9BA30BD6}" type="slidenum">
              <a:rPr lang="en-US" smtClean="0"/>
              <a:t>‹#›</a:t>
            </a:fld>
            <a:endParaRPr lang="en-US"/>
          </a:p>
        </p:txBody>
      </p:sp>
    </p:spTree>
    <p:extLst>
      <p:ext uri="{BB962C8B-B14F-4D97-AF65-F5344CB8AC3E}">
        <p14:creationId xmlns:p14="http://schemas.microsoft.com/office/powerpoint/2010/main" val="276876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0C53-F41C-7F50-A8F3-C32258A85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A0F74-3731-DED8-843E-B688E94EC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64FB8-8DE4-5C6D-8877-C11A7377BBB7}"/>
              </a:ext>
            </a:extLst>
          </p:cNvPr>
          <p:cNvSpPr>
            <a:spLocks noGrp="1"/>
          </p:cNvSpPr>
          <p:nvPr>
            <p:ph type="dt" sz="half" idx="10"/>
          </p:nvPr>
        </p:nvSpPr>
        <p:spPr/>
        <p:txBody>
          <a:bodyPr/>
          <a:lstStyle/>
          <a:p>
            <a:fld id="{1178149A-F96A-44AD-A9AC-C2071620F0A4}" type="datetimeFigureOut">
              <a:rPr lang="en-US" smtClean="0"/>
              <a:t>7/10/2024</a:t>
            </a:fld>
            <a:endParaRPr lang="en-US"/>
          </a:p>
        </p:txBody>
      </p:sp>
      <p:sp>
        <p:nvSpPr>
          <p:cNvPr id="5" name="Footer Placeholder 4">
            <a:extLst>
              <a:ext uri="{FF2B5EF4-FFF2-40B4-BE49-F238E27FC236}">
                <a16:creationId xmlns:a16="http://schemas.microsoft.com/office/drawing/2014/main" id="{469F9388-1355-6038-A176-872A21B77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B8D6B-B656-50C5-9F90-163A9BE62497}"/>
              </a:ext>
            </a:extLst>
          </p:cNvPr>
          <p:cNvSpPr>
            <a:spLocks noGrp="1"/>
          </p:cNvSpPr>
          <p:nvPr>
            <p:ph type="sldNum" sz="quarter" idx="12"/>
          </p:nvPr>
        </p:nvSpPr>
        <p:spPr/>
        <p:txBody>
          <a:bodyPr/>
          <a:lstStyle/>
          <a:p>
            <a:fld id="{6CF98B52-EA85-4090-B6C0-581E9BA30BD6}" type="slidenum">
              <a:rPr lang="en-US" smtClean="0"/>
              <a:t>‹#›</a:t>
            </a:fld>
            <a:endParaRPr lang="en-US"/>
          </a:p>
        </p:txBody>
      </p:sp>
    </p:spTree>
    <p:extLst>
      <p:ext uri="{BB962C8B-B14F-4D97-AF65-F5344CB8AC3E}">
        <p14:creationId xmlns:p14="http://schemas.microsoft.com/office/powerpoint/2010/main" val="218379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D32F-CFC0-F60E-25A9-F5582131E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52729E-705D-AC6C-AFCC-1B9BBFA76F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53DCF7-163D-7957-BC02-05DB80016B19}"/>
              </a:ext>
            </a:extLst>
          </p:cNvPr>
          <p:cNvSpPr>
            <a:spLocks noGrp="1"/>
          </p:cNvSpPr>
          <p:nvPr>
            <p:ph type="dt" sz="half" idx="10"/>
          </p:nvPr>
        </p:nvSpPr>
        <p:spPr/>
        <p:txBody>
          <a:bodyPr/>
          <a:lstStyle/>
          <a:p>
            <a:fld id="{1178149A-F96A-44AD-A9AC-C2071620F0A4}" type="datetimeFigureOut">
              <a:rPr lang="en-US" smtClean="0"/>
              <a:t>7/10/2024</a:t>
            </a:fld>
            <a:endParaRPr lang="en-US"/>
          </a:p>
        </p:txBody>
      </p:sp>
      <p:sp>
        <p:nvSpPr>
          <p:cNvPr id="5" name="Footer Placeholder 4">
            <a:extLst>
              <a:ext uri="{FF2B5EF4-FFF2-40B4-BE49-F238E27FC236}">
                <a16:creationId xmlns:a16="http://schemas.microsoft.com/office/drawing/2014/main" id="{0C12C4A2-F954-C857-1AC4-BBBD69D62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A3EA4-8876-C459-1B2B-42F58B9E5098}"/>
              </a:ext>
            </a:extLst>
          </p:cNvPr>
          <p:cNvSpPr>
            <a:spLocks noGrp="1"/>
          </p:cNvSpPr>
          <p:nvPr>
            <p:ph type="sldNum" sz="quarter" idx="12"/>
          </p:nvPr>
        </p:nvSpPr>
        <p:spPr/>
        <p:txBody>
          <a:bodyPr/>
          <a:lstStyle/>
          <a:p>
            <a:fld id="{6CF98B52-EA85-4090-B6C0-581E9BA30BD6}" type="slidenum">
              <a:rPr lang="en-US" smtClean="0"/>
              <a:t>‹#›</a:t>
            </a:fld>
            <a:endParaRPr lang="en-US"/>
          </a:p>
        </p:txBody>
      </p:sp>
    </p:spTree>
    <p:extLst>
      <p:ext uri="{BB962C8B-B14F-4D97-AF65-F5344CB8AC3E}">
        <p14:creationId xmlns:p14="http://schemas.microsoft.com/office/powerpoint/2010/main" val="3908904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E83D-5D6E-42EF-15A1-1E1E6D3E8A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5771D5-BA64-E65F-317B-05E0209AB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AB16A2-2ED5-88F4-6DC5-75F26144EF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39B963-4F4B-E661-05E7-64591B01D788}"/>
              </a:ext>
            </a:extLst>
          </p:cNvPr>
          <p:cNvSpPr>
            <a:spLocks noGrp="1"/>
          </p:cNvSpPr>
          <p:nvPr>
            <p:ph type="dt" sz="half" idx="10"/>
          </p:nvPr>
        </p:nvSpPr>
        <p:spPr/>
        <p:txBody>
          <a:bodyPr/>
          <a:lstStyle/>
          <a:p>
            <a:fld id="{1178149A-F96A-44AD-A9AC-C2071620F0A4}" type="datetimeFigureOut">
              <a:rPr lang="en-US" smtClean="0"/>
              <a:t>7/10/2024</a:t>
            </a:fld>
            <a:endParaRPr lang="en-US"/>
          </a:p>
        </p:txBody>
      </p:sp>
      <p:sp>
        <p:nvSpPr>
          <p:cNvPr id="6" name="Footer Placeholder 5">
            <a:extLst>
              <a:ext uri="{FF2B5EF4-FFF2-40B4-BE49-F238E27FC236}">
                <a16:creationId xmlns:a16="http://schemas.microsoft.com/office/drawing/2014/main" id="{1859CED5-5245-80F3-6D9F-6EC3CC9A1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C9B7B0-F48C-439D-28EF-7FD5B760FABA}"/>
              </a:ext>
            </a:extLst>
          </p:cNvPr>
          <p:cNvSpPr>
            <a:spLocks noGrp="1"/>
          </p:cNvSpPr>
          <p:nvPr>
            <p:ph type="sldNum" sz="quarter" idx="12"/>
          </p:nvPr>
        </p:nvSpPr>
        <p:spPr/>
        <p:txBody>
          <a:bodyPr/>
          <a:lstStyle/>
          <a:p>
            <a:fld id="{6CF98B52-EA85-4090-B6C0-581E9BA30BD6}" type="slidenum">
              <a:rPr lang="en-US" smtClean="0"/>
              <a:t>‹#›</a:t>
            </a:fld>
            <a:endParaRPr lang="en-US"/>
          </a:p>
        </p:txBody>
      </p:sp>
    </p:spTree>
    <p:extLst>
      <p:ext uri="{BB962C8B-B14F-4D97-AF65-F5344CB8AC3E}">
        <p14:creationId xmlns:p14="http://schemas.microsoft.com/office/powerpoint/2010/main" val="299349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9054-B6C0-73E4-01A2-14D510AB1F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459144-06BB-111C-F6C2-9B057BF8C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B7D1CD-FB62-0D6C-225C-7AD653631C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2030B2-3EC9-D22C-78EA-4F6FB1811B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06FB96-F6D2-8F6E-5E65-23EB7C3A32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E78C50-7849-9F77-DC7D-D7437380E508}"/>
              </a:ext>
            </a:extLst>
          </p:cNvPr>
          <p:cNvSpPr>
            <a:spLocks noGrp="1"/>
          </p:cNvSpPr>
          <p:nvPr>
            <p:ph type="dt" sz="half" idx="10"/>
          </p:nvPr>
        </p:nvSpPr>
        <p:spPr/>
        <p:txBody>
          <a:bodyPr/>
          <a:lstStyle/>
          <a:p>
            <a:fld id="{1178149A-F96A-44AD-A9AC-C2071620F0A4}" type="datetimeFigureOut">
              <a:rPr lang="en-US" smtClean="0"/>
              <a:t>7/10/2024</a:t>
            </a:fld>
            <a:endParaRPr lang="en-US"/>
          </a:p>
        </p:txBody>
      </p:sp>
      <p:sp>
        <p:nvSpPr>
          <p:cNvPr id="8" name="Footer Placeholder 7">
            <a:extLst>
              <a:ext uri="{FF2B5EF4-FFF2-40B4-BE49-F238E27FC236}">
                <a16:creationId xmlns:a16="http://schemas.microsoft.com/office/drawing/2014/main" id="{87A38E18-F3A2-B6D8-6F0C-91C63C984E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547038-6EBB-D630-E251-0375381260D8}"/>
              </a:ext>
            </a:extLst>
          </p:cNvPr>
          <p:cNvSpPr>
            <a:spLocks noGrp="1"/>
          </p:cNvSpPr>
          <p:nvPr>
            <p:ph type="sldNum" sz="quarter" idx="12"/>
          </p:nvPr>
        </p:nvSpPr>
        <p:spPr/>
        <p:txBody>
          <a:bodyPr/>
          <a:lstStyle/>
          <a:p>
            <a:fld id="{6CF98B52-EA85-4090-B6C0-581E9BA30BD6}" type="slidenum">
              <a:rPr lang="en-US" smtClean="0"/>
              <a:t>‹#›</a:t>
            </a:fld>
            <a:endParaRPr lang="en-US"/>
          </a:p>
        </p:txBody>
      </p:sp>
    </p:spTree>
    <p:extLst>
      <p:ext uri="{BB962C8B-B14F-4D97-AF65-F5344CB8AC3E}">
        <p14:creationId xmlns:p14="http://schemas.microsoft.com/office/powerpoint/2010/main" val="238421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EA97-A6B9-CC04-0A13-29DE77C4AB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3AB8C2-2A92-F996-81F8-A4B27282C0B9}"/>
              </a:ext>
            </a:extLst>
          </p:cNvPr>
          <p:cNvSpPr>
            <a:spLocks noGrp="1"/>
          </p:cNvSpPr>
          <p:nvPr>
            <p:ph type="dt" sz="half" idx="10"/>
          </p:nvPr>
        </p:nvSpPr>
        <p:spPr/>
        <p:txBody>
          <a:bodyPr/>
          <a:lstStyle/>
          <a:p>
            <a:fld id="{1178149A-F96A-44AD-A9AC-C2071620F0A4}" type="datetimeFigureOut">
              <a:rPr lang="en-US" smtClean="0"/>
              <a:t>7/10/2024</a:t>
            </a:fld>
            <a:endParaRPr lang="en-US"/>
          </a:p>
        </p:txBody>
      </p:sp>
      <p:sp>
        <p:nvSpPr>
          <p:cNvPr id="4" name="Footer Placeholder 3">
            <a:extLst>
              <a:ext uri="{FF2B5EF4-FFF2-40B4-BE49-F238E27FC236}">
                <a16:creationId xmlns:a16="http://schemas.microsoft.com/office/drawing/2014/main" id="{A8EBA60E-22BB-E9F4-AF26-3894C8A2C4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96726C-2F96-B38C-351F-2CDDC0FE6ADC}"/>
              </a:ext>
            </a:extLst>
          </p:cNvPr>
          <p:cNvSpPr>
            <a:spLocks noGrp="1"/>
          </p:cNvSpPr>
          <p:nvPr>
            <p:ph type="sldNum" sz="quarter" idx="12"/>
          </p:nvPr>
        </p:nvSpPr>
        <p:spPr/>
        <p:txBody>
          <a:bodyPr/>
          <a:lstStyle/>
          <a:p>
            <a:fld id="{6CF98B52-EA85-4090-B6C0-581E9BA30BD6}" type="slidenum">
              <a:rPr lang="en-US" smtClean="0"/>
              <a:t>‹#›</a:t>
            </a:fld>
            <a:endParaRPr lang="en-US"/>
          </a:p>
        </p:txBody>
      </p:sp>
    </p:spTree>
    <p:extLst>
      <p:ext uri="{BB962C8B-B14F-4D97-AF65-F5344CB8AC3E}">
        <p14:creationId xmlns:p14="http://schemas.microsoft.com/office/powerpoint/2010/main" val="582632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9C9A9-A465-745E-9087-8088450444C2}"/>
              </a:ext>
            </a:extLst>
          </p:cNvPr>
          <p:cNvSpPr>
            <a:spLocks noGrp="1"/>
          </p:cNvSpPr>
          <p:nvPr>
            <p:ph type="dt" sz="half" idx="10"/>
          </p:nvPr>
        </p:nvSpPr>
        <p:spPr/>
        <p:txBody>
          <a:bodyPr/>
          <a:lstStyle/>
          <a:p>
            <a:fld id="{1178149A-F96A-44AD-A9AC-C2071620F0A4}" type="datetimeFigureOut">
              <a:rPr lang="en-US" smtClean="0"/>
              <a:t>7/10/2024</a:t>
            </a:fld>
            <a:endParaRPr lang="en-US"/>
          </a:p>
        </p:txBody>
      </p:sp>
      <p:sp>
        <p:nvSpPr>
          <p:cNvPr id="3" name="Footer Placeholder 2">
            <a:extLst>
              <a:ext uri="{FF2B5EF4-FFF2-40B4-BE49-F238E27FC236}">
                <a16:creationId xmlns:a16="http://schemas.microsoft.com/office/drawing/2014/main" id="{9FBA4413-AF48-0618-392C-AB54FC510C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987E6D-C013-4C60-B9AE-FE1742BC95BD}"/>
              </a:ext>
            </a:extLst>
          </p:cNvPr>
          <p:cNvSpPr>
            <a:spLocks noGrp="1"/>
          </p:cNvSpPr>
          <p:nvPr>
            <p:ph type="sldNum" sz="quarter" idx="12"/>
          </p:nvPr>
        </p:nvSpPr>
        <p:spPr/>
        <p:txBody>
          <a:bodyPr/>
          <a:lstStyle/>
          <a:p>
            <a:fld id="{6CF98B52-EA85-4090-B6C0-581E9BA30BD6}" type="slidenum">
              <a:rPr lang="en-US" smtClean="0"/>
              <a:t>‹#›</a:t>
            </a:fld>
            <a:endParaRPr lang="en-US"/>
          </a:p>
        </p:txBody>
      </p:sp>
    </p:spTree>
    <p:extLst>
      <p:ext uri="{BB962C8B-B14F-4D97-AF65-F5344CB8AC3E}">
        <p14:creationId xmlns:p14="http://schemas.microsoft.com/office/powerpoint/2010/main" val="1771261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2B82-AB29-4A8B-6792-D0D052BAE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3E753D-8BBF-D281-533B-7DD2AA769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1230A9-FD99-F573-883E-8F1F51702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AD9AB-5A0A-E9DC-38E4-B2693D005BA2}"/>
              </a:ext>
            </a:extLst>
          </p:cNvPr>
          <p:cNvSpPr>
            <a:spLocks noGrp="1"/>
          </p:cNvSpPr>
          <p:nvPr>
            <p:ph type="dt" sz="half" idx="10"/>
          </p:nvPr>
        </p:nvSpPr>
        <p:spPr/>
        <p:txBody>
          <a:bodyPr/>
          <a:lstStyle/>
          <a:p>
            <a:fld id="{1178149A-F96A-44AD-A9AC-C2071620F0A4}" type="datetimeFigureOut">
              <a:rPr lang="en-US" smtClean="0"/>
              <a:t>7/10/2024</a:t>
            </a:fld>
            <a:endParaRPr lang="en-US"/>
          </a:p>
        </p:txBody>
      </p:sp>
      <p:sp>
        <p:nvSpPr>
          <p:cNvPr id="6" name="Footer Placeholder 5">
            <a:extLst>
              <a:ext uri="{FF2B5EF4-FFF2-40B4-BE49-F238E27FC236}">
                <a16:creationId xmlns:a16="http://schemas.microsoft.com/office/drawing/2014/main" id="{881969CF-975B-B377-FC70-F9A3063D1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243E1D-A932-F80A-26B9-9104A1BF0FF7}"/>
              </a:ext>
            </a:extLst>
          </p:cNvPr>
          <p:cNvSpPr>
            <a:spLocks noGrp="1"/>
          </p:cNvSpPr>
          <p:nvPr>
            <p:ph type="sldNum" sz="quarter" idx="12"/>
          </p:nvPr>
        </p:nvSpPr>
        <p:spPr/>
        <p:txBody>
          <a:bodyPr/>
          <a:lstStyle/>
          <a:p>
            <a:fld id="{6CF98B52-EA85-4090-B6C0-581E9BA30BD6}" type="slidenum">
              <a:rPr lang="en-US" smtClean="0"/>
              <a:t>‹#›</a:t>
            </a:fld>
            <a:endParaRPr lang="en-US"/>
          </a:p>
        </p:txBody>
      </p:sp>
    </p:spTree>
    <p:extLst>
      <p:ext uri="{BB962C8B-B14F-4D97-AF65-F5344CB8AC3E}">
        <p14:creationId xmlns:p14="http://schemas.microsoft.com/office/powerpoint/2010/main" val="1088681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77CD-BD09-C14C-DDBC-9490018441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A907C-C74D-F34E-5071-C19DE81194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009628-7BEE-5063-B316-0E7CD2885C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2BEC1-E920-70A8-546A-DBB6439D952D}"/>
              </a:ext>
            </a:extLst>
          </p:cNvPr>
          <p:cNvSpPr>
            <a:spLocks noGrp="1"/>
          </p:cNvSpPr>
          <p:nvPr>
            <p:ph type="dt" sz="half" idx="10"/>
          </p:nvPr>
        </p:nvSpPr>
        <p:spPr/>
        <p:txBody>
          <a:bodyPr/>
          <a:lstStyle/>
          <a:p>
            <a:fld id="{1178149A-F96A-44AD-A9AC-C2071620F0A4}" type="datetimeFigureOut">
              <a:rPr lang="en-US" smtClean="0"/>
              <a:t>7/10/2024</a:t>
            </a:fld>
            <a:endParaRPr lang="en-US"/>
          </a:p>
        </p:txBody>
      </p:sp>
      <p:sp>
        <p:nvSpPr>
          <p:cNvPr id="6" name="Footer Placeholder 5">
            <a:extLst>
              <a:ext uri="{FF2B5EF4-FFF2-40B4-BE49-F238E27FC236}">
                <a16:creationId xmlns:a16="http://schemas.microsoft.com/office/drawing/2014/main" id="{B13D9FB2-9B88-3FEC-14EB-7AE91C662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A57D8E-2479-6967-54BB-79D4621B6E72}"/>
              </a:ext>
            </a:extLst>
          </p:cNvPr>
          <p:cNvSpPr>
            <a:spLocks noGrp="1"/>
          </p:cNvSpPr>
          <p:nvPr>
            <p:ph type="sldNum" sz="quarter" idx="12"/>
          </p:nvPr>
        </p:nvSpPr>
        <p:spPr/>
        <p:txBody>
          <a:bodyPr/>
          <a:lstStyle/>
          <a:p>
            <a:fld id="{6CF98B52-EA85-4090-B6C0-581E9BA30BD6}" type="slidenum">
              <a:rPr lang="en-US" smtClean="0"/>
              <a:t>‹#›</a:t>
            </a:fld>
            <a:endParaRPr lang="en-US"/>
          </a:p>
        </p:txBody>
      </p:sp>
    </p:spTree>
    <p:extLst>
      <p:ext uri="{BB962C8B-B14F-4D97-AF65-F5344CB8AC3E}">
        <p14:creationId xmlns:p14="http://schemas.microsoft.com/office/powerpoint/2010/main" val="259061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A5A2E-C328-6D73-7AF4-224FCE237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FFC3-E45C-4AB4-98D8-88C2FA852A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40685-3C9B-D4AB-A8D0-77573BD288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78149A-F96A-44AD-A9AC-C2071620F0A4}" type="datetimeFigureOut">
              <a:rPr lang="en-US" smtClean="0"/>
              <a:t>7/10/2024</a:t>
            </a:fld>
            <a:endParaRPr lang="en-US"/>
          </a:p>
        </p:txBody>
      </p:sp>
      <p:sp>
        <p:nvSpPr>
          <p:cNvPr id="5" name="Footer Placeholder 4">
            <a:extLst>
              <a:ext uri="{FF2B5EF4-FFF2-40B4-BE49-F238E27FC236}">
                <a16:creationId xmlns:a16="http://schemas.microsoft.com/office/drawing/2014/main" id="{C7E8FAC8-5E77-3555-87D0-76FB678D7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A71E97-787D-6CE8-4B1D-C6BC5B39FB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F98B52-EA85-4090-B6C0-581E9BA30BD6}" type="slidenum">
              <a:rPr lang="en-US" smtClean="0"/>
              <a:t>‹#›</a:t>
            </a:fld>
            <a:endParaRPr lang="en-US"/>
          </a:p>
        </p:txBody>
      </p:sp>
    </p:spTree>
    <p:extLst>
      <p:ext uri="{BB962C8B-B14F-4D97-AF65-F5344CB8AC3E}">
        <p14:creationId xmlns:p14="http://schemas.microsoft.com/office/powerpoint/2010/main" val="813855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8724-FA9F-2946-8687-1A088A7D894B}"/>
              </a:ext>
            </a:extLst>
          </p:cNvPr>
          <p:cNvSpPr>
            <a:spLocks noGrp="1"/>
          </p:cNvSpPr>
          <p:nvPr>
            <p:ph type="ctrTitle"/>
          </p:nvPr>
        </p:nvSpPr>
        <p:spPr/>
        <p:txBody>
          <a:bodyPr>
            <a:noAutofit/>
          </a:bodyPr>
          <a:lstStyle/>
          <a:p>
            <a:r>
              <a:rPr lang="en-US" sz="3600" dirty="0"/>
              <a:t>Protective effectiveness of SARS-CoV-2 infection risk</a:t>
            </a:r>
            <a:r>
              <a:rPr lang="ko-KR" altLang="en-US" sz="3600" dirty="0"/>
              <a:t> </a:t>
            </a:r>
            <a:r>
              <a:rPr lang="en-US" sz="3600" dirty="0"/>
              <a:t>(across age groups) between </a:t>
            </a:r>
            <a:br>
              <a:rPr lang="en-US" sz="3600" dirty="0"/>
            </a:br>
            <a:r>
              <a:rPr lang="en-US" sz="3600" dirty="0"/>
              <a:t>hybrid and vaccine induced immunity </a:t>
            </a:r>
            <a:br>
              <a:rPr lang="en-US" sz="3600" dirty="0"/>
            </a:br>
            <a:r>
              <a:rPr lang="en-US" sz="3600" dirty="0"/>
              <a:t>against the omicron variant </a:t>
            </a:r>
          </a:p>
        </p:txBody>
      </p:sp>
      <p:sp>
        <p:nvSpPr>
          <p:cNvPr id="3" name="Subtitle 2">
            <a:extLst>
              <a:ext uri="{FF2B5EF4-FFF2-40B4-BE49-F238E27FC236}">
                <a16:creationId xmlns:a16="http://schemas.microsoft.com/office/drawing/2014/main" id="{4F03E314-F3E9-B3CD-42BB-B02321C965AB}"/>
              </a:ext>
            </a:extLst>
          </p:cNvPr>
          <p:cNvSpPr>
            <a:spLocks noGrp="1"/>
          </p:cNvSpPr>
          <p:nvPr>
            <p:ph type="subTitle" idx="1"/>
          </p:nvPr>
        </p:nvSpPr>
        <p:spPr/>
        <p:txBody>
          <a:bodyPr/>
          <a:lstStyle/>
          <a:p>
            <a:endParaRPr lang="en-US" dirty="0"/>
          </a:p>
          <a:p>
            <a:r>
              <a:rPr lang="en-US" dirty="0"/>
              <a:t>Youngji Jo</a:t>
            </a:r>
          </a:p>
          <a:p>
            <a:r>
              <a:rPr lang="en-US" dirty="0"/>
              <a:t>Franky Zhang</a:t>
            </a:r>
          </a:p>
        </p:txBody>
      </p:sp>
    </p:spTree>
    <p:extLst>
      <p:ext uri="{BB962C8B-B14F-4D97-AF65-F5344CB8AC3E}">
        <p14:creationId xmlns:p14="http://schemas.microsoft.com/office/powerpoint/2010/main" val="1169565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1C31-40F6-BA4D-A36E-A7C7956256DF}"/>
              </a:ext>
            </a:extLst>
          </p:cNvPr>
          <p:cNvSpPr>
            <a:spLocks noGrp="1"/>
          </p:cNvSpPr>
          <p:nvPr>
            <p:ph type="title"/>
          </p:nvPr>
        </p:nvSpPr>
        <p:spPr>
          <a:xfrm>
            <a:off x="838200" y="365125"/>
            <a:ext cx="10515600" cy="657225"/>
          </a:xfrm>
        </p:spPr>
        <p:txBody>
          <a:bodyPr>
            <a:normAutofit/>
          </a:bodyPr>
          <a:lstStyle/>
          <a:p>
            <a:r>
              <a:rPr lang="en-US" sz="3200" dirty="0"/>
              <a:t>Implications</a:t>
            </a:r>
          </a:p>
        </p:txBody>
      </p:sp>
      <p:sp>
        <p:nvSpPr>
          <p:cNvPr id="3" name="Content Placeholder 2">
            <a:extLst>
              <a:ext uri="{FF2B5EF4-FFF2-40B4-BE49-F238E27FC236}">
                <a16:creationId xmlns:a16="http://schemas.microsoft.com/office/drawing/2014/main" id="{1D6E5DD1-E95F-5003-CFC2-80C0002779C8}"/>
              </a:ext>
            </a:extLst>
          </p:cNvPr>
          <p:cNvSpPr>
            <a:spLocks noGrp="1"/>
          </p:cNvSpPr>
          <p:nvPr>
            <p:ph idx="1"/>
          </p:nvPr>
        </p:nvSpPr>
        <p:spPr>
          <a:xfrm>
            <a:off x="741556" y="1031875"/>
            <a:ext cx="11093606" cy="5461000"/>
          </a:xfrm>
        </p:spPr>
        <p:txBody>
          <a:bodyPr>
            <a:noAutofit/>
          </a:bodyPr>
          <a:lstStyle/>
          <a:p>
            <a:pPr algn="l">
              <a:lnSpc>
                <a:spcPct val="100000"/>
              </a:lnSpc>
              <a:spcBef>
                <a:spcPts val="0"/>
              </a:spcBef>
            </a:pPr>
            <a:r>
              <a:rPr lang="en-US" sz="1000" b="0" i="0" u="none" strike="noStrike" baseline="0" dirty="0">
                <a:latin typeface="Arial" panose="020B0604020202020204" pitchFamily="34" charset="0"/>
                <a:cs typeface="Arial" panose="020B0604020202020204" pitchFamily="34" charset="0"/>
              </a:rPr>
              <a:t>Our study highlights significant differences in the efficacy of hybrid-induced and vaccine induced immunity in preventing COVID-19 infections across various age groups</a:t>
            </a:r>
            <a:r>
              <a:rPr lang="en-US" sz="1000" dirty="0">
                <a:effectLst/>
                <a:latin typeface="Arial" panose="020B0604020202020204" pitchFamily="34" charset="0"/>
                <a:ea typeface="Times New Roman" panose="02020603050405020304" pitchFamily="18" charset="0"/>
                <a:cs typeface="Arial" panose="020B0604020202020204" pitchFamily="34" charset="0"/>
              </a:rPr>
              <a:t>, which correlated with higher initial S antibody levels. </a:t>
            </a:r>
          </a:p>
          <a:p>
            <a:pPr>
              <a:lnSpc>
                <a:spcPct val="100000"/>
              </a:lnSpc>
              <a:spcBef>
                <a:spcPts val="0"/>
              </a:spcBef>
            </a:pPr>
            <a:r>
              <a:rPr lang="en-US" sz="1000" dirty="0">
                <a:solidFill>
                  <a:srgbClr val="000000"/>
                </a:solidFill>
                <a:latin typeface="Arial" panose="020B0604020202020204" pitchFamily="34" charset="0"/>
                <a:ea typeface="Malgun Gothic" panose="020B0503020000020004" pitchFamily="34" charset="-127"/>
                <a:cs typeface="Arial" panose="020B0604020202020204" pitchFamily="34" charset="0"/>
              </a:rPr>
              <a:t>Previous studies also showed individuals 60 years or older had lower antibody levels after vaccination compared to younger participants </a:t>
            </a:r>
            <a:r>
              <a:rPr lang="en-US" sz="1000" dirty="0">
                <a:solidFill>
                  <a:srgbClr val="000000"/>
                </a:solidFill>
                <a:highlight>
                  <a:srgbClr val="FFFF00"/>
                </a:highlight>
                <a:latin typeface="Arial" panose="020B0604020202020204" pitchFamily="34" charset="0"/>
                <a:ea typeface="Malgun Gothic" panose="020B0503020000020004" pitchFamily="34" charset="-127"/>
                <a:cs typeface="Arial" panose="020B0604020202020204" pitchFamily="34" charset="0"/>
              </a:rPr>
              <a:t>and increased age has been associated with reduced vaccine responses in a number of studies irrespective of vaccine type [</a:t>
            </a:r>
            <a:r>
              <a:rPr lang="en-US" sz="1000" dirty="0">
                <a:solidFill>
                  <a:srgbClr val="0000FF"/>
                </a:solidFill>
                <a:highlight>
                  <a:srgbClr val="FFFF00"/>
                </a:highlight>
                <a:latin typeface="Arial" panose="020B0604020202020204" pitchFamily="34" charset="0"/>
                <a:ea typeface="Malgun Gothic" panose="020B0503020000020004" pitchFamily="34" charset="-127"/>
                <a:cs typeface="Arial" panose="020B0604020202020204" pitchFamily="34" charset="0"/>
              </a:rPr>
              <a:t>36</a:t>
            </a:r>
            <a:r>
              <a:rPr lang="en-US" sz="1000" dirty="0">
                <a:solidFill>
                  <a:srgbClr val="000000"/>
                </a:solidFill>
                <a:highlight>
                  <a:srgbClr val="FFFF00"/>
                </a:highlight>
                <a:latin typeface="Arial" panose="020B0604020202020204" pitchFamily="34" charset="0"/>
                <a:ea typeface="Malgun Gothic" panose="020B0503020000020004" pitchFamily="34" charset="-127"/>
                <a:cs typeface="Arial" panose="020B0604020202020204" pitchFamily="34" charset="0"/>
              </a:rPr>
              <a:t>, </a:t>
            </a:r>
            <a:r>
              <a:rPr lang="en-US" sz="1000" dirty="0">
                <a:solidFill>
                  <a:srgbClr val="0000FF"/>
                </a:solidFill>
                <a:highlight>
                  <a:srgbClr val="FFFF00"/>
                </a:highlight>
                <a:latin typeface="Arial" panose="020B0604020202020204" pitchFamily="34" charset="0"/>
                <a:ea typeface="Malgun Gothic" panose="020B0503020000020004" pitchFamily="34" charset="-127"/>
                <a:cs typeface="Arial" panose="020B0604020202020204" pitchFamily="34" charset="0"/>
              </a:rPr>
              <a:t>37</a:t>
            </a:r>
            <a:r>
              <a:rPr lang="en-US" sz="1000" dirty="0">
                <a:solidFill>
                  <a:srgbClr val="000000"/>
                </a:solidFill>
                <a:highlight>
                  <a:srgbClr val="FFFF00"/>
                </a:highlight>
                <a:latin typeface="Arial" panose="020B0604020202020204" pitchFamily="34" charset="0"/>
                <a:ea typeface="Malgun Gothic" panose="020B0503020000020004" pitchFamily="34" charset="-127"/>
                <a:cs typeface="Arial" panose="020B0604020202020204" pitchFamily="34" charset="0"/>
              </a:rPr>
              <a:t>]. A similar effect has been seen with antibody responses after infection [</a:t>
            </a:r>
            <a:r>
              <a:rPr lang="en-US" sz="1000" dirty="0">
                <a:solidFill>
                  <a:srgbClr val="0000FF"/>
                </a:solidFill>
                <a:highlight>
                  <a:srgbClr val="FFFF00"/>
                </a:highlight>
                <a:latin typeface="Arial" panose="020B0604020202020204" pitchFamily="34" charset="0"/>
                <a:ea typeface="Malgun Gothic" panose="020B0503020000020004" pitchFamily="34" charset="-127"/>
                <a:cs typeface="Arial" panose="020B0604020202020204" pitchFamily="34" charset="0"/>
              </a:rPr>
              <a:t>11</a:t>
            </a:r>
            <a:r>
              <a:rPr lang="en-US" sz="1000" dirty="0">
                <a:solidFill>
                  <a:srgbClr val="000000"/>
                </a:solidFill>
                <a:highlight>
                  <a:srgbClr val="FFFF00"/>
                </a:highlight>
                <a:latin typeface="Arial" panose="020B0604020202020204" pitchFamily="34" charset="0"/>
                <a:ea typeface="Malgun Gothic" panose="020B0503020000020004" pitchFamily="34" charset="-127"/>
                <a:cs typeface="Arial" panose="020B0604020202020204" pitchFamily="34" charset="0"/>
              </a:rPr>
              <a:t>].</a:t>
            </a:r>
            <a:r>
              <a:rPr lang="en-US" sz="10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r>
              <a:rPr lang="en-US" sz="1000" dirty="0">
                <a:solidFill>
                  <a:srgbClr val="000000"/>
                </a:solidFill>
                <a:highlight>
                  <a:srgbClr val="00FFFF"/>
                </a:highlight>
                <a:latin typeface="Arial" panose="020B0604020202020204" pitchFamily="34" charset="0"/>
                <a:ea typeface="Malgun Gothic" panose="020B0503020000020004" pitchFamily="34" charset="-127"/>
                <a:cs typeface="Arial" panose="020B0604020202020204" pitchFamily="34" charset="0"/>
              </a:rPr>
              <a:t>Another study showed </a:t>
            </a:r>
            <a:r>
              <a:rPr lang="en-US" sz="1000" dirty="0">
                <a:highlight>
                  <a:srgbClr val="00FFFF"/>
                </a:highlight>
                <a:latin typeface="Arial" panose="020B0604020202020204" pitchFamily="34" charset="0"/>
                <a:ea typeface="AvenirLTStd-Roman"/>
                <a:cs typeface="Arial" panose="020B0604020202020204" pitchFamily="34" charset="0"/>
              </a:rPr>
              <a:t>no consistent associations of lower antibody levels with age,</a:t>
            </a:r>
            <a:r>
              <a:rPr lang="en-US" sz="1000" dirty="0">
                <a:highlight>
                  <a:srgbClr val="00FFFF"/>
                </a:highlight>
                <a:latin typeface="Arial" panose="020B0604020202020204" pitchFamily="34" charset="0"/>
                <a:ea typeface="Malgun Gothic" panose="020B0503020000020004" pitchFamily="34" charset="-127"/>
                <a:cs typeface="Arial" panose="020B0604020202020204" pitchFamily="34" charset="0"/>
              </a:rPr>
              <a:t> </a:t>
            </a:r>
            <a:r>
              <a:rPr lang="en-US" sz="1000" dirty="0">
                <a:highlight>
                  <a:srgbClr val="00FFFF"/>
                </a:highlight>
                <a:latin typeface="Arial" panose="020B0604020202020204" pitchFamily="34" charset="0"/>
                <a:ea typeface="AvenirLTStd-Roman"/>
                <a:cs typeface="Arial" panose="020B0604020202020204" pitchFamily="34" charset="0"/>
              </a:rPr>
              <a:t>but a very strong age gradient (lower incidence with older age) of post-vaccination</a:t>
            </a:r>
            <a:r>
              <a:rPr lang="en-US" sz="1000" dirty="0">
                <a:highlight>
                  <a:srgbClr val="00FFFF"/>
                </a:highlight>
                <a:latin typeface="Arial" panose="020B0604020202020204" pitchFamily="34" charset="0"/>
                <a:ea typeface="Malgun Gothic" panose="020B0503020000020004" pitchFamily="34" charset="-127"/>
                <a:cs typeface="Arial" panose="020B0604020202020204" pitchFamily="34" charset="0"/>
              </a:rPr>
              <a:t> </a:t>
            </a:r>
            <a:r>
              <a:rPr lang="en-US" sz="1000" dirty="0">
                <a:highlight>
                  <a:srgbClr val="00FFFF"/>
                </a:highlight>
                <a:latin typeface="Arial" panose="020B0604020202020204" pitchFamily="34" charset="0"/>
                <a:ea typeface="AvenirLTStd-Roman"/>
                <a:cs typeface="Arial" panose="020B0604020202020204" pitchFamily="34" charset="0"/>
              </a:rPr>
              <a:t>infection.</a:t>
            </a:r>
            <a:r>
              <a:rPr lang="en-US" sz="1000" dirty="0">
                <a:latin typeface="Arial" panose="020B0604020202020204" pitchFamily="34" charset="0"/>
                <a:ea typeface="AvenirLTStd-Roman"/>
                <a:cs typeface="Arial" panose="020B0604020202020204" pitchFamily="34" charset="0"/>
              </a:rPr>
              <a:t> </a:t>
            </a:r>
          </a:p>
          <a:p>
            <a:pPr algn="l">
              <a:lnSpc>
                <a:spcPct val="100000"/>
              </a:lnSpc>
              <a:spcBef>
                <a:spcPts val="0"/>
              </a:spcBef>
            </a:pPr>
            <a:r>
              <a:rPr lang="en-US" sz="1000" b="0" i="0" u="none" strike="noStrike" baseline="0" dirty="0">
                <a:latin typeface="Arial" panose="020B0604020202020204" pitchFamily="34" charset="0"/>
                <a:cs typeface="Arial" panose="020B0604020202020204" pitchFamily="34" charset="0"/>
              </a:rPr>
              <a:t>Younger individuals (&lt; 20) in the vaccine-induced group exhibit the highest infection risk, following age &gt;60 and age 40-60. </a:t>
            </a:r>
          </a:p>
          <a:p>
            <a:pPr>
              <a:lnSpc>
                <a:spcPct val="100000"/>
              </a:lnSpc>
              <a:spcBef>
                <a:spcPts val="0"/>
              </a:spcBef>
            </a:pPr>
            <a:r>
              <a:rPr lang="en-US" sz="1000" dirty="0">
                <a:latin typeface="Arial" panose="020B0604020202020204" pitchFamily="34" charset="0"/>
                <a:cs typeface="Arial" panose="020B0604020202020204" pitchFamily="34" charset="0"/>
              </a:rPr>
              <a:t>To achieve 80% infection free probability, antibody thresholds were 250,000 for age &lt;20 group, 200,000 for age &gt;60 group, 150,000 for age 40-60 and 100,000 for age 20-40. </a:t>
            </a:r>
          </a:p>
          <a:p>
            <a:pPr>
              <a:lnSpc>
                <a:spcPct val="100000"/>
              </a:lnSpc>
              <a:spcBef>
                <a:spcPts val="0"/>
              </a:spcBef>
            </a:pPr>
            <a:r>
              <a:rPr lang="en-US" sz="1000" dirty="0">
                <a:latin typeface="Arial" panose="020B0604020202020204" pitchFamily="34" charset="0"/>
                <a:cs typeface="Arial" panose="020B0604020202020204" pitchFamily="34" charset="0"/>
              </a:rPr>
              <a:t>However, the infection hospitalization risks were substantially higher for age &gt;40 than age &lt;40. </a:t>
            </a:r>
          </a:p>
          <a:p>
            <a:pPr>
              <a:lnSpc>
                <a:spcPct val="100000"/>
              </a:lnSpc>
              <a:spcBef>
                <a:spcPts val="0"/>
              </a:spcBef>
            </a:pPr>
            <a:r>
              <a:rPr lang="en-US" sz="1000" dirty="0">
                <a:latin typeface="Arial" panose="020B0604020202020204" pitchFamily="34" charset="0"/>
                <a:cs typeface="Arial" panose="020B0604020202020204" pitchFamily="34" charset="0"/>
              </a:rPr>
              <a:t>The high risk for younger (&lt;20 age) may be due to the increased exposure/contact with the lift of social distancing policy; The high risk for older (&gt;60 age) may be due to the decreased immune system efficiency with age (</a:t>
            </a:r>
            <a:r>
              <a:rPr lang="en-US" sz="1000" b="0" i="0" u="none" strike="noStrike" baseline="0" dirty="0">
                <a:latin typeface="Arial" panose="020B0604020202020204" pitchFamily="34" charset="0"/>
                <a:cs typeface="Arial" panose="020B0604020202020204" pitchFamily="34" charset="0"/>
              </a:rPr>
              <a:t>known as </a:t>
            </a:r>
            <a:r>
              <a:rPr lang="en-US" sz="1000" b="0" i="0" u="none" strike="noStrike" baseline="0" dirty="0" err="1">
                <a:latin typeface="Arial" panose="020B0604020202020204" pitchFamily="34" charset="0"/>
                <a:cs typeface="Arial" panose="020B0604020202020204" pitchFamily="34" charset="0"/>
              </a:rPr>
              <a:t>immunosenescence</a:t>
            </a:r>
            <a:r>
              <a:rPr lang="en-US" sz="1000" b="0" i="0" u="none" strike="noStrike" baseline="0" dirty="0">
                <a:latin typeface="Arial" panose="020B0604020202020204" pitchFamily="34" charset="0"/>
                <a:cs typeface="Arial" panose="020B0604020202020204" pitchFamily="34" charset="0"/>
              </a:rPr>
              <a:t>) respectively. </a:t>
            </a:r>
          </a:p>
          <a:p>
            <a:pPr>
              <a:lnSpc>
                <a:spcPct val="100000"/>
              </a:lnSpc>
              <a:spcBef>
                <a:spcPts val="0"/>
              </a:spcBef>
            </a:pPr>
            <a:r>
              <a:rPr lang="en-US" sz="1000" dirty="0">
                <a:highlight>
                  <a:srgbClr val="FFFF00"/>
                </a:highlight>
                <a:latin typeface="Arial" panose="020B0604020202020204" pitchFamily="34" charset="0"/>
                <a:ea typeface="AvenirLTStd-Roman"/>
                <a:cs typeface="Arial" panose="020B0604020202020204" pitchFamily="34" charset="0"/>
              </a:rPr>
              <a:t>These results are consistent with risk of</a:t>
            </a:r>
            <a:r>
              <a:rPr lang="en-US" sz="1000" dirty="0">
                <a:highlight>
                  <a:srgbClr val="FFFF00"/>
                </a:highlight>
                <a:latin typeface="Arial" panose="020B0604020202020204" pitchFamily="34" charset="0"/>
                <a:ea typeface="Malgun Gothic" panose="020B0503020000020004" pitchFamily="34" charset="-127"/>
                <a:cs typeface="Arial" panose="020B0604020202020204" pitchFamily="34" charset="0"/>
              </a:rPr>
              <a:t> </a:t>
            </a:r>
            <a:r>
              <a:rPr lang="en-US" sz="1000" dirty="0">
                <a:highlight>
                  <a:srgbClr val="FFFF00"/>
                </a:highlight>
                <a:latin typeface="Arial" panose="020B0604020202020204" pitchFamily="34" charset="0"/>
                <a:ea typeface="AvenirLTStd-Roman"/>
                <a:cs typeface="Arial" panose="020B0604020202020204" pitchFamily="34" charset="0"/>
              </a:rPr>
              <a:t>infection being a complex combination of SARS-CoV-2</a:t>
            </a:r>
            <a:r>
              <a:rPr lang="en-US" sz="1000" dirty="0">
                <a:highlight>
                  <a:srgbClr val="FFFF00"/>
                </a:highlight>
                <a:latin typeface="Arial" panose="020B0604020202020204" pitchFamily="34" charset="0"/>
                <a:ea typeface="Malgun Gothic" panose="020B0503020000020004" pitchFamily="34" charset="-127"/>
                <a:cs typeface="Arial" panose="020B0604020202020204" pitchFamily="34" charset="0"/>
              </a:rPr>
              <a:t> </a:t>
            </a:r>
            <a:r>
              <a:rPr lang="en-US" sz="1000" dirty="0">
                <a:highlight>
                  <a:srgbClr val="FFFF00"/>
                </a:highlight>
                <a:latin typeface="Arial" panose="020B0604020202020204" pitchFamily="34" charset="0"/>
                <a:ea typeface="AvenirLTStd-Roman"/>
                <a:cs typeface="Arial" panose="020B0604020202020204" pitchFamily="34" charset="0"/>
              </a:rPr>
              <a:t>case prevalence, individual immune response</a:t>
            </a:r>
            <a:r>
              <a:rPr lang="en-US" sz="1000" dirty="0">
                <a:highlight>
                  <a:srgbClr val="FFFF00"/>
                </a:highlight>
                <a:latin typeface="Arial" panose="020B0604020202020204" pitchFamily="34" charset="0"/>
                <a:ea typeface="Malgun Gothic" panose="020B0503020000020004" pitchFamily="34" charset="-127"/>
                <a:cs typeface="Arial" panose="020B0604020202020204" pitchFamily="34" charset="0"/>
              </a:rPr>
              <a:t> </a:t>
            </a:r>
            <a:r>
              <a:rPr lang="en-US" sz="1000" dirty="0">
                <a:highlight>
                  <a:srgbClr val="FFFF00"/>
                </a:highlight>
                <a:latin typeface="Arial" panose="020B0604020202020204" pitchFamily="34" charset="0"/>
                <a:ea typeface="AvenirLTStd-Roman"/>
                <a:cs typeface="Arial" panose="020B0604020202020204" pitchFamily="34" charset="0"/>
              </a:rPr>
              <a:t>to vaccination, and individual level of exposure. Given the relaxation of measures across many countries,</a:t>
            </a:r>
            <a:r>
              <a:rPr lang="en-US" sz="1000" dirty="0">
                <a:highlight>
                  <a:srgbClr val="FFFF00"/>
                </a:highlight>
                <a:latin typeface="Arial" panose="020B0604020202020204" pitchFamily="34" charset="0"/>
                <a:ea typeface="Malgun Gothic" panose="020B0503020000020004" pitchFamily="34" charset="-127"/>
                <a:cs typeface="Arial" panose="020B0604020202020204" pitchFamily="34" charset="0"/>
              </a:rPr>
              <a:t> </a:t>
            </a:r>
            <a:r>
              <a:rPr lang="en-US" sz="1000" dirty="0">
                <a:highlight>
                  <a:srgbClr val="FFFF00"/>
                </a:highlight>
                <a:latin typeface="Arial" panose="020B0604020202020204" pitchFamily="34" charset="0"/>
                <a:ea typeface="AvenirLTStd-Roman"/>
                <a:cs typeface="Arial" panose="020B0604020202020204" pitchFamily="34" charset="0"/>
              </a:rPr>
              <a:t>groups previously less exposed, for example, due to shielding guidance, may become more at</a:t>
            </a:r>
            <a:r>
              <a:rPr lang="en-US" sz="1000" dirty="0">
                <a:highlight>
                  <a:srgbClr val="FFFF00"/>
                </a:highlight>
                <a:latin typeface="Arial" panose="020B0604020202020204" pitchFamily="34" charset="0"/>
                <a:ea typeface="Malgun Gothic" panose="020B0503020000020004" pitchFamily="34" charset="-127"/>
                <a:cs typeface="Arial" panose="020B0604020202020204" pitchFamily="34" charset="0"/>
              </a:rPr>
              <a:t> </a:t>
            </a:r>
            <a:r>
              <a:rPr lang="en-US" sz="1000" dirty="0">
                <a:highlight>
                  <a:srgbClr val="FFFF00"/>
                </a:highlight>
                <a:latin typeface="Arial" panose="020B0604020202020204" pitchFamily="34" charset="0"/>
                <a:ea typeface="AvenirLTStd-Roman"/>
                <a:cs typeface="Arial" panose="020B0604020202020204" pitchFamily="34" charset="0"/>
              </a:rPr>
              <a:t>risk.</a:t>
            </a:r>
          </a:p>
          <a:p>
            <a:pPr marL="74295" marR="238125" indent="0" algn="just" eaLnBrk="0" hangingPunct="0">
              <a:lnSpc>
                <a:spcPct val="100000"/>
              </a:lnSpc>
              <a:spcBef>
                <a:spcPts val="0"/>
              </a:spcBef>
              <a:buNone/>
            </a:pPr>
            <a:endParaRPr lang="en-US" sz="1000" dirty="0">
              <a:highlight>
                <a:srgbClr val="FFFF00"/>
              </a:highlight>
              <a:latin typeface="Arial" panose="020B0604020202020204" pitchFamily="34" charset="0"/>
              <a:ea typeface="AvenirLTStd-Roman"/>
              <a:cs typeface="Arial" panose="020B0604020202020204" pitchFamily="34" charset="0"/>
            </a:endParaRPr>
          </a:p>
          <a:p>
            <a:pPr marL="74295" marR="238125" indent="0" algn="just" eaLnBrk="0" hangingPunct="0">
              <a:lnSpc>
                <a:spcPct val="100000"/>
              </a:lnSpc>
              <a:spcBef>
                <a:spcPts val="0"/>
              </a:spcBef>
              <a:buNone/>
            </a:pPr>
            <a:r>
              <a:rPr lang="en-US" sz="1000" dirty="0">
                <a:latin typeface="Arial" panose="020B0604020202020204" pitchFamily="34" charset="0"/>
                <a:cs typeface="Arial" panose="020B0604020202020204" pitchFamily="34" charset="0"/>
              </a:rPr>
              <a:t>This highlights </a:t>
            </a:r>
            <a:r>
              <a:rPr lang="en-US" sz="1000" dirty="0">
                <a:solidFill>
                  <a:srgbClr val="000000"/>
                </a:solidFill>
                <a:effectLst/>
                <a:highlight>
                  <a:srgbClr val="00FFFF"/>
                </a:highlight>
                <a:latin typeface="Arial" panose="020B0604020202020204" pitchFamily="34" charset="0"/>
                <a:ea typeface="AvenirLTStd-Roman"/>
                <a:cs typeface="Arial" panose="020B0604020202020204" pitchFamily="34" charset="0"/>
              </a:rPr>
              <a:t>the importance of continuing</a:t>
            </a:r>
            <a:r>
              <a:rPr lang="en-US" sz="1000" dirty="0">
                <a:solidFill>
                  <a:srgbClr val="000000"/>
                </a:solidFill>
                <a:effectLst/>
                <a:highlight>
                  <a:srgbClr val="00FFFF"/>
                </a:highlight>
                <a:latin typeface="Arial" panose="020B0604020202020204" pitchFamily="34" charset="0"/>
                <a:ea typeface="Malgun Gothic" panose="020B0503020000020004" pitchFamily="34" charset="-127"/>
                <a:cs typeface="Arial" panose="020B0604020202020204" pitchFamily="34" charset="0"/>
              </a:rPr>
              <a:t> </a:t>
            </a:r>
            <a:r>
              <a:rPr lang="en-US" sz="1000" dirty="0">
                <a:solidFill>
                  <a:srgbClr val="000000"/>
                </a:solidFill>
                <a:effectLst/>
                <a:highlight>
                  <a:srgbClr val="00FFFF"/>
                </a:highlight>
                <a:latin typeface="Arial" panose="020B0604020202020204" pitchFamily="34" charset="0"/>
                <a:ea typeface="AvenirLTStd-Roman"/>
                <a:cs typeface="Arial" panose="020B0604020202020204" pitchFamily="34" charset="0"/>
              </a:rPr>
              <a:t>to inform such individuals of their personal risk of SARS-CoV-2</a:t>
            </a:r>
            <a:r>
              <a:rPr lang="en-US" sz="1000" dirty="0">
                <a:solidFill>
                  <a:srgbClr val="000000"/>
                </a:solidFill>
                <a:effectLst/>
                <a:highlight>
                  <a:srgbClr val="00FFFF"/>
                </a:highlight>
                <a:latin typeface="Arial" panose="020B0604020202020204" pitchFamily="34" charset="0"/>
                <a:ea typeface="Malgun Gothic" panose="020B0503020000020004" pitchFamily="34" charset="-127"/>
                <a:cs typeface="Arial" panose="020B0604020202020204" pitchFamily="34" charset="0"/>
              </a:rPr>
              <a:t> </a:t>
            </a:r>
            <a:r>
              <a:rPr lang="en-US" sz="1000" dirty="0">
                <a:solidFill>
                  <a:srgbClr val="000000"/>
                </a:solidFill>
                <a:effectLst/>
                <a:highlight>
                  <a:srgbClr val="00FFFF"/>
                </a:highlight>
                <a:latin typeface="Arial" panose="020B0604020202020204" pitchFamily="34" charset="0"/>
                <a:ea typeface="AvenirLTStd-Roman"/>
                <a:cs typeface="Arial" panose="020B0604020202020204" pitchFamily="34" charset="0"/>
              </a:rPr>
              <a:t>infection, and benefit of booster vaccinations. </a:t>
            </a:r>
          </a:p>
          <a:p>
            <a:pPr marL="74295" marR="238125" indent="0" algn="just" eaLnBrk="0" hangingPunct="0">
              <a:lnSpc>
                <a:spcPct val="100000"/>
              </a:lnSpc>
              <a:spcBef>
                <a:spcPts val="0"/>
              </a:spcBef>
              <a:buNone/>
            </a:pPr>
            <a:endParaRPr lang="en-US" sz="1000" dirty="0">
              <a:highlight>
                <a:srgbClr val="FFFF00"/>
              </a:highlight>
              <a:latin typeface="Arial" panose="020B0604020202020204" pitchFamily="34" charset="0"/>
              <a:ea typeface="AvenirLTStd-Roman"/>
              <a:cs typeface="Arial" panose="020B0604020202020204" pitchFamily="34" charset="0"/>
            </a:endParaRPr>
          </a:p>
          <a:p>
            <a:pPr marL="74295" marR="238125" indent="359410" algn="just" eaLnBrk="0" hangingPunct="0">
              <a:lnSpc>
                <a:spcPct val="100000"/>
              </a:lnSpc>
              <a:spcBef>
                <a:spcPts val="0"/>
              </a:spcBef>
              <a:spcAft>
                <a:spcPts val="0"/>
              </a:spcAft>
            </a:pPr>
            <a:r>
              <a:rPr lang="en-US" sz="1000" dirty="0">
                <a:effectLst/>
                <a:highlight>
                  <a:srgbClr val="00FF00"/>
                </a:highlight>
                <a:latin typeface="Arial" panose="020B0604020202020204" pitchFamily="34" charset="0"/>
                <a:ea typeface="Malgun Gothic" panose="020B0503020000020004" pitchFamily="34" charset="-127"/>
                <a:cs typeface="Arial" panose="020B0604020202020204" pitchFamily="34" charset="0"/>
              </a:rPr>
              <a:t>At the individual level, our results show that the need for, and optimal timing of, the primary vaccination series and booster dose might be different in an individual who has had a breakthrough infection after initiation of the primary/booster series compared to an individual who had the primary/booster series vaccination only.</a:t>
            </a:r>
            <a:r>
              <a:rPr lang="en-US" sz="1000" dirty="0">
                <a:effectLst/>
                <a:latin typeface="Arial" panose="020B0604020202020204" pitchFamily="34" charset="0"/>
                <a:ea typeface="Malgun Gothic" panose="020B0503020000020004" pitchFamily="34" charset="-127"/>
                <a:cs typeface="Arial" panose="020B0604020202020204" pitchFamily="34" charset="0"/>
              </a:rPr>
              <a:t> </a:t>
            </a:r>
          </a:p>
          <a:p>
            <a:pPr marL="74295" marR="238125" indent="359410" algn="just" eaLnBrk="0" hangingPunct="0">
              <a:lnSpc>
                <a:spcPct val="100000"/>
              </a:lnSpc>
              <a:spcBef>
                <a:spcPts val="0"/>
              </a:spcBef>
              <a:spcAft>
                <a:spcPts val="0"/>
              </a:spcAft>
            </a:pPr>
            <a:r>
              <a:rPr lang="en-US" sz="1000" dirty="0">
                <a:effectLst/>
                <a:latin typeface="Arial" panose="020B0604020202020204" pitchFamily="34" charset="0"/>
                <a:ea typeface="Malgun Gothic" panose="020B0503020000020004" pitchFamily="34" charset="-127"/>
                <a:cs typeface="Arial" panose="020B0604020202020204" pitchFamily="34" charset="0"/>
              </a:rPr>
              <a:t>It might therefore be reasonable for </a:t>
            </a:r>
            <a:r>
              <a:rPr lang="en-US" sz="1000" dirty="0">
                <a:effectLst/>
                <a:highlight>
                  <a:srgbClr val="00FF00"/>
                </a:highlight>
                <a:latin typeface="Arial" panose="020B0604020202020204" pitchFamily="34" charset="0"/>
                <a:ea typeface="Malgun Gothic" panose="020B0503020000020004" pitchFamily="34" charset="-127"/>
                <a:cs typeface="Arial" panose="020B0604020202020204" pitchFamily="34" charset="0"/>
              </a:rPr>
              <a:t>individuals with hybrid immunity (relative to the individuals with vaccine induced immunity only) to delay subsequent doses of vaccination by 6 months, while still maintaining high levels of protection against severe disease.</a:t>
            </a:r>
            <a:r>
              <a:rPr lang="en-US" sz="1000" dirty="0">
                <a:effectLst/>
                <a:latin typeface="Arial" panose="020B0604020202020204" pitchFamily="34" charset="0"/>
                <a:ea typeface="Malgun Gothic" panose="020B0503020000020004" pitchFamily="34" charset="-127"/>
                <a:cs typeface="Arial" panose="020B0604020202020204" pitchFamily="34" charset="0"/>
              </a:rPr>
              <a:t> </a:t>
            </a:r>
          </a:p>
          <a:p>
            <a:pPr marL="74295" marR="238125" indent="359410" algn="just" eaLnBrk="0" hangingPunct="0">
              <a:lnSpc>
                <a:spcPct val="100000"/>
              </a:lnSpc>
              <a:spcBef>
                <a:spcPts val="0"/>
              </a:spcBef>
              <a:spcAft>
                <a:spcPts val="0"/>
              </a:spcAft>
            </a:pPr>
            <a:r>
              <a:rPr lang="en-US" sz="1000" dirty="0">
                <a:effectLst/>
                <a:latin typeface="Arial" panose="020B0604020202020204" pitchFamily="34" charset="0"/>
                <a:ea typeface="Malgun Gothic" panose="020B0503020000020004" pitchFamily="34" charset="-127"/>
                <a:cs typeface="Arial" panose="020B0604020202020204" pitchFamily="34" charset="0"/>
              </a:rPr>
              <a:t>On a population level, the </a:t>
            </a:r>
            <a:r>
              <a:rPr lang="en-US" sz="1000" dirty="0">
                <a:effectLst/>
                <a:highlight>
                  <a:srgbClr val="00FF00"/>
                </a:highlight>
                <a:latin typeface="Arial" panose="020B0604020202020204" pitchFamily="34" charset="0"/>
                <a:ea typeface="Malgun Gothic" panose="020B0503020000020004" pitchFamily="34" charset="-127"/>
                <a:cs typeface="Arial" panose="020B0604020202020204" pitchFamily="34" charset="0"/>
              </a:rPr>
              <a:t>optimal number of vaccine doses and the inter-dose interval might differ in settings with various degrees of vaccine-induced versus infection-induced immunity</a:t>
            </a:r>
            <a:r>
              <a:rPr lang="en-US" sz="1000" dirty="0">
                <a:effectLst/>
                <a:latin typeface="Arial" panose="020B0604020202020204" pitchFamily="34" charset="0"/>
                <a:ea typeface="Malgun Gothic" panose="020B0503020000020004" pitchFamily="34" charset="-127"/>
                <a:cs typeface="Arial" panose="020B0604020202020204" pitchFamily="34" charset="0"/>
              </a:rPr>
              <a:t>. </a:t>
            </a:r>
            <a:endParaRPr lang="en-US" sz="1000" dirty="0">
              <a:latin typeface="Arial" panose="020B0604020202020204" pitchFamily="34" charset="0"/>
              <a:ea typeface="Malgun Gothic" panose="020B0503020000020004" pitchFamily="34" charset="-127"/>
              <a:cs typeface="Arial" panose="020B0604020202020204" pitchFamily="34" charset="0"/>
            </a:endParaRPr>
          </a:p>
          <a:p>
            <a:pPr marL="74295" marR="238125" indent="359410" algn="just" eaLnBrk="0" hangingPunct="0">
              <a:lnSpc>
                <a:spcPct val="100000"/>
              </a:lnSpc>
              <a:spcBef>
                <a:spcPts val="0"/>
              </a:spcBef>
              <a:spcAft>
                <a:spcPts val="0"/>
              </a:spcAft>
            </a:pPr>
            <a:endParaRPr lang="en-US" sz="1000" dirty="0">
              <a:effectLst/>
              <a:latin typeface="Arial" panose="020B0604020202020204" pitchFamily="34" charset="0"/>
              <a:ea typeface="Times New Roman" panose="02020603050405020304" pitchFamily="18" charset="0"/>
              <a:cs typeface="Arial" panose="020B0604020202020204" pitchFamily="34" charset="0"/>
            </a:endParaRPr>
          </a:p>
          <a:p>
            <a:pPr marL="0" marR="0" algn="just">
              <a:lnSpc>
                <a:spcPct val="100000"/>
              </a:lnSpc>
              <a:spcBef>
                <a:spcPts val="0"/>
              </a:spcBef>
              <a:spcAft>
                <a:spcPts val="0"/>
              </a:spcAft>
            </a:pPr>
            <a:r>
              <a:rPr lang="en-US" sz="1000" dirty="0">
                <a:effectLst/>
                <a:highlight>
                  <a:srgbClr val="00FFFF"/>
                </a:highlight>
                <a:latin typeface="Arial" panose="020B0604020202020204" pitchFamily="34" charset="0"/>
                <a:ea typeface="Malgun Gothic" panose="020B0503020000020004" pitchFamily="34" charset="-127"/>
                <a:cs typeface="Arial" panose="020B0604020202020204" pitchFamily="34" charset="0"/>
              </a:rPr>
              <a:t>Unique contribution of our study…..</a:t>
            </a:r>
          </a:p>
          <a:p>
            <a:pPr marL="0" algn="just">
              <a:lnSpc>
                <a:spcPct val="100000"/>
              </a:lnSpc>
              <a:spcBef>
                <a:spcPts val="0"/>
              </a:spcBef>
            </a:pPr>
            <a:r>
              <a:rPr lang="en-US" sz="1000" dirty="0">
                <a:solidFill>
                  <a:srgbClr val="000000"/>
                </a:solidFill>
                <a:highlight>
                  <a:srgbClr val="00FF00"/>
                </a:highlight>
                <a:latin typeface="Arial" panose="020B0604020202020204" pitchFamily="34" charset="0"/>
                <a:ea typeface="Malgun Gothic" panose="020B0503020000020004" pitchFamily="34" charset="-127"/>
                <a:cs typeface="Arial" panose="020B0604020202020204" pitchFamily="34" charset="0"/>
              </a:rPr>
              <a:t>This study is strengthened by its large sample size (community based surveillance with wide age spectrums) and detailed serological assessment twice after an epidemic wave of omicron variants (</a:t>
            </a:r>
            <a:r>
              <a:rPr lang="en-US" sz="1000" dirty="0">
                <a:effectLst/>
                <a:latin typeface="Arial" panose="020B0604020202020204" pitchFamily="34" charset="0"/>
                <a:ea typeface="Malgun Gothic" panose="020B0503020000020004" pitchFamily="34" charset="-127"/>
                <a:cs typeface="Arial" panose="020B0604020202020204" pitchFamily="34" charset="0"/>
              </a:rPr>
              <a:t>==connection between S ab level and protective efficacy against breakthrough infection by different immune status and age groups</a:t>
            </a:r>
            <a:r>
              <a:rPr lang="en-US" sz="1000" dirty="0">
                <a:latin typeface="Arial" panose="020B0604020202020204" pitchFamily="34" charset="0"/>
                <a:ea typeface="Malgun Gothic" panose="020B0503020000020004" pitchFamily="34" charset="-127"/>
                <a:cs typeface="Arial" panose="020B0604020202020204" pitchFamily="34" charset="0"/>
              </a:rPr>
              <a:t>)</a:t>
            </a:r>
            <a:r>
              <a:rPr lang="en-US" sz="1000" dirty="0">
                <a:solidFill>
                  <a:srgbClr val="000000"/>
                </a:solidFill>
                <a:highlight>
                  <a:srgbClr val="00FF00"/>
                </a:highlight>
                <a:latin typeface="Arial" panose="020B0604020202020204" pitchFamily="34" charset="0"/>
                <a:ea typeface="Malgun Gothic" panose="020B0503020000020004" pitchFamily="34" charset="-127"/>
                <a:cs typeface="Arial" panose="020B0604020202020204" pitchFamily="34" charset="0"/>
              </a:rPr>
              <a:t>.</a:t>
            </a:r>
          </a:p>
          <a:p>
            <a:pPr marL="0" algn="just">
              <a:lnSpc>
                <a:spcPct val="100000"/>
              </a:lnSpc>
              <a:spcBef>
                <a:spcPts val="0"/>
              </a:spcBef>
            </a:pPr>
            <a:r>
              <a:rPr lang="en-US" sz="1000" dirty="0">
                <a:solidFill>
                  <a:srgbClr val="000000"/>
                </a:solidFill>
                <a:highlight>
                  <a:srgbClr val="00FF00"/>
                </a:highlight>
                <a:latin typeface="Arial" panose="020B0604020202020204" pitchFamily="34" charset="0"/>
                <a:ea typeface="Malgun Gothic" panose="020B0503020000020004" pitchFamily="34" charset="-127"/>
                <a:cs typeface="Arial" panose="020B0604020202020204" pitchFamily="34" charset="0"/>
              </a:rPr>
              <a:t>Combining appropriate information from serology, questionnaires, and registries, we were able to identify previously infected and vaccinated people (</a:t>
            </a:r>
            <a:r>
              <a:rPr lang="en-US" sz="1000" dirty="0" err="1">
                <a:solidFill>
                  <a:srgbClr val="000000"/>
                </a:solidFill>
                <a:highlight>
                  <a:srgbClr val="00FF00"/>
                </a:highlight>
                <a:latin typeface="Arial" panose="020B0604020202020204" pitchFamily="34" charset="0"/>
                <a:ea typeface="Malgun Gothic" panose="020B0503020000020004" pitchFamily="34" charset="-127"/>
                <a:cs typeface="Arial" panose="020B0604020202020204" pitchFamily="34" charset="0"/>
              </a:rPr>
              <a:t>i.e</a:t>
            </a:r>
            <a:r>
              <a:rPr lang="en-US" sz="1000" dirty="0">
                <a:solidFill>
                  <a:srgbClr val="000000"/>
                </a:solidFill>
                <a:highlight>
                  <a:srgbClr val="00FF00"/>
                </a:highlight>
                <a:latin typeface="Arial" panose="020B0604020202020204" pitchFamily="34" charset="0"/>
                <a:ea typeface="Malgun Gothic" panose="020B0503020000020004" pitchFamily="34" charset="-127"/>
                <a:cs typeface="Arial" panose="020B0604020202020204" pitchFamily="34" charset="0"/>
              </a:rPr>
              <a:t>, </a:t>
            </a:r>
            <a:r>
              <a:rPr lang="en-US" sz="1000" dirty="0">
                <a:highlight>
                  <a:srgbClr val="00FFFF"/>
                </a:highlight>
                <a:latin typeface="Arial" panose="020B0604020202020204" pitchFamily="34" charset="0"/>
                <a:ea typeface="Malgun Gothic" panose="020B0503020000020004" pitchFamily="34" charset="-127"/>
                <a:cs typeface="Arial" panose="020B0604020202020204" pitchFamily="34" charset="0"/>
              </a:rPr>
              <a:t>the hybrid and vaccine group by S </a:t>
            </a:r>
            <a:r>
              <a:rPr lang="en-US" sz="1000" dirty="0" err="1">
                <a:highlight>
                  <a:srgbClr val="00FFFF"/>
                </a:highlight>
                <a:latin typeface="Arial" panose="020B0604020202020204" pitchFamily="34" charset="0"/>
                <a:ea typeface="Malgun Gothic" panose="020B0503020000020004" pitchFamily="34" charset="-127"/>
                <a:cs typeface="Arial" panose="020B0604020202020204" pitchFamily="34" charset="0"/>
              </a:rPr>
              <a:t>antiboty</a:t>
            </a:r>
            <a:r>
              <a:rPr lang="en-US" sz="1000" dirty="0">
                <a:highlight>
                  <a:srgbClr val="00FFFF"/>
                </a:highlight>
                <a:latin typeface="Arial" panose="020B0604020202020204" pitchFamily="34" charset="0"/>
                <a:ea typeface="Malgun Gothic" panose="020B0503020000020004" pitchFamily="34" charset="-127"/>
                <a:cs typeface="Arial" panose="020B0604020202020204" pitchFamily="34" charset="0"/>
              </a:rPr>
              <a:t> status, not just by testing results or self-reporting) </a:t>
            </a:r>
            <a:r>
              <a:rPr lang="en-US" sz="1000" dirty="0">
                <a:solidFill>
                  <a:srgbClr val="000000"/>
                </a:solidFill>
                <a:highlight>
                  <a:srgbClr val="00FF00"/>
                </a:highlight>
                <a:latin typeface="Arial" panose="020B0604020202020204" pitchFamily="34" charset="0"/>
                <a:ea typeface="Malgun Gothic" panose="020B0503020000020004" pitchFamily="34" charset="-127"/>
                <a:cs typeface="Arial" panose="020B0604020202020204" pitchFamily="34" charset="0"/>
              </a:rPr>
              <a:t>as accurately as possible and avoid many sources of bias that would lead to differential misclassification of people as infected</a:t>
            </a:r>
            <a:r>
              <a:rPr lang="en-US" sz="1000" dirty="0">
                <a:solidFill>
                  <a:srgbClr val="000000"/>
                </a:solidFill>
                <a:latin typeface="Arial" panose="020B0604020202020204" pitchFamily="34" charset="0"/>
                <a:ea typeface="Malgun Gothic" panose="020B0503020000020004" pitchFamily="34" charset="-127"/>
                <a:cs typeface="Arial" panose="020B0604020202020204" pitchFamily="34" charset="0"/>
              </a:rPr>
              <a:t>. </a:t>
            </a:r>
          </a:p>
          <a:p>
            <a:pPr marL="0" marR="0" algn="just">
              <a:lnSpc>
                <a:spcPct val="100000"/>
              </a:lnSpc>
              <a:spcBef>
                <a:spcPts val="0"/>
              </a:spcBef>
              <a:spcAft>
                <a:spcPts val="0"/>
              </a:spcAft>
            </a:pPr>
            <a:r>
              <a:rPr lang="en-US" sz="1000" dirty="0">
                <a:effectLst/>
                <a:highlight>
                  <a:srgbClr val="00FFFF"/>
                </a:highlight>
                <a:latin typeface="Arial" panose="020B0604020202020204" pitchFamily="34" charset="0"/>
                <a:ea typeface="Malgun Gothic" panose="020B0503020000020004" pitchFamily="34" charset="-127"/>
                <a:cs typeface="Arial" panose="020B0604020202020204" pitchFamily="34" charset="0"/>
              </a:rPr>
              <a:t>identify the risk factor for each hybrid/vaccine group and quantified estimate of the protection by age group.</a:t>
            </a:r>
            <a:r>
              <a:rPr lang="en-US" sz="1000" dirty="0">
                <a:effectLst/>
                <a:latin typeface="Arial" panose="020B0604020202020204" pitchFamily="34" charset="0"/>
                <a:ea typeface="Malgun Gothic" panose="020B0503020000020004" pitchFamily="34" charset="-127"/>
                <a:cs typeface="Arial" panose="020B0604020202020204" pitchFamily="34" charset="0"/>
              </a:rPr>
              <a:t> </a:t>
            </a:r>
            <a:endParaRPr lang="en-US" sz="1000" dirty="0">
              <a:latin typeface="Arial" panose="020B0604020202020204" pitchFamily="34" charset="0"/>
              <a:ea typeface="Malgun Gothic" panose="020B0503020000020004" pitchFamily="34" charset="-127"/>
              <a:cs typeface="Arial" panose="020B0604020202020204" pitchFamily="34" charset="0"/>
            </a:endParaRPr>
          </a:p>
          <a:p>
            <a:pPr marL="0" marR="0">
              <a:lnSpc>
                <a:spcPct val="100000"/>
              </a:lnSpc>
              <a:spcBef>
                <a:spcPts val="0"/>
              </a:spcBef>
              <a:spcAft>
                <a:spcPts val="0"/>
              </a:spcAft>
            </a:pPr>
            <a:endParaRPr lang="en-US" sz="1000" dirty="0">
              <a:solidFill>
                <a:srgbClr val="000000"/>
              </a:solidFill>
              <a:latin typeface="Arial" panose="020B0604020202020204" pitchFamily="34" charset="0"/>
              <a:ea typeface="Malgun Gothic" panose="020B0503020000020004" pitchFamily="34" charset="-127"/>
              <a:cs typeface="Arial" panose="020B0604020202020204" pitchFamily="34" charset="0"/>
            </a:endParaRPr>
          </a:p>
          <a:p>
            <a:pPr marL="0" marR="0">
              <a:lnSpc>
                <a:spcPct val="100000"/>
              </a:lnSpc>
              <a:spcBef>
                <a:spcPts val="0"/>
              </a:spcBef>
              <a:spcAft>
                <a:spcPts val="0"/>
              </a:spcAft>
            </a:pPr>
            <a:r>
              <a:rPr lang="en-US" sz="10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Further research is warranted to understand the interplay between </a:t>
            </a:r>
            <a:r>
              <a:rPr lang="en-US" sz="1000" dirty="0">
                <a:solidFill>
                  <a:srgbClr val="000000"/>
                </a:solidFill>
                <a:effectLst/>
                <a:highlight>
                  <a:srgbClr val="FFFF00"/>
                </a:highlight>
                <a:latin typeface="Arial" panose="020B0604020202020204" pitchFamily="34" charset="0"/>
                <a:ea typeface="Malgun Gothic" panose="020B0503020000020004" pitchFamily="34" charset="-127"/>
                <a:cs typeface="Arial" panose="020B0604020202020204" pitchFamily="34" charset="0"/>
              </a:rPr>
              <a:t>natural and vaccine-induced immunity</a:t>
            </a:r>
            <a:r>
              <a:rPr lang="en-US" sz="10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and the role of exposure to specific variants and the </a:t>
            </a:r>
            <a:r>
              <a:rPr lang="en-US" sz="1000" dirty="0">
                <a:solidFill>
                  <a:srgbClr val="000000"/>
                </a:solidFill>
                <a:effectLst/>
                <a:highlight>
                  <a:srgbClr val="FFFF00"/>
                </a:highlight>
                <a:latin typeface="Arial" panose="020B0604020202020204" pitchFamily="34" charset="0"/>
                <a:ea typeface="Malgun Gothic" panose="020B0503020000020004" pitchFamily="34" charset="-127"/>
                <a:cs typeface="Arial" panose="020B0604020202020204" pitchFamily="34" charset="0"/>
              </a:rPr>
              <a:t>interval between exposures (vaccination doses and infection)</a:t>
            </a:r>
            <a:r>
              <a:rPr lang="en-US" sz="10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a:t>
            </a:r>
          </a:p>
          <a:p>
            <a:pPr marL="0" marR="0">
              <a:lnSpc>
                <a:spcPct val="100000"/>
              </a:lnSpc>
              <a:spcBef>
                <a:spcPts val="0"/>
              </a:spcBef>
              <a:spcAft>
                <a:spcPts val="0"/>
              </a:spcAft>
            </a:pPr>
            <a:r>
              <a:rPr lang="en-US" sz="10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The need for further booster doses should take into consideration both vaccine doses and infections and also the clinical characteristics during infections. </a:t>
            </a:r>
          </a:p>
          <a:p>
            <a:pPr marL="0" marR="0">
              <a:lnSpc>
                <a:spcPct val="100000"/>
              </a:lnSpc>
              <a:spcBef>
                <a:spcPts val="0"/>
              </a:spcBef>
              <a:spcAft>
                <a:spcPts val="0"/>
              </a:spcAft>
            </a:pPr>
            <a:r>
              <a:rPr lang="en-US" sz="10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Future follow-up of our population will allow us to assess the </a:t>
            </a:r>
            <a:r>
              <a:rPr lang="en-US" sz="1000" dirty="0">
                <a:solidFill>
                  <a:srgbClr val="000000"/>
                </a:solidFill>
                <a:effectLst/>
                <a:highlight>
                  <a:srgbClr val="FFFF00"/>
                </a:highlight>
                <a:latin typeface="Arial" panose="020B0604020202020204" pitchFamily="34" charset="0"/>
                <a:ea typeface="Malgun Gothic" panose="020B0503020000020004" pitchFamily="34" charset="-127"/>
                <a:cs typeface="Arial" panose="020B0604020202020204" pitchFamily="34" charset="0"/>
              </a:rPr>
              <a:t>risk and severity of breakthrough infections in people with different vaccine responses covering also dynamic aspects of multiple isotype and antigen responses.</a:t>
            </a:r>
            <a:endParaRPr lang="en-US" sz="1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023620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93B900-68CD-35C9-044B-2593001A41AF}"/>
              </a:ext>
            </a:extLst>
          </p:cNvPr>
          <p:cNvSpPr>
            <a:spLocks noGrp="1"/>
          </p:cNvSpPr>
          <p:nvPr>
            <p:ph idx="1"/>
          </p:nvPr>
        </p:nvSpPr>
        <p:spPr>
          <a:xfrm>
            <a:off x="838199" y="418354"/>
            <a:ext cx="10786035" cy="6439646"/>
          </a:xfrm>
        </p:spPr>
        <p:txBody>
          <a:bodyPr>
            <a:normAutofit lnSpcReduction="10000"/>
          </a:bodyPr>
          <a:lstStyle/>
          <a:p>
            <a:pPr marL="0" marR="0">
              <a:spcBef>
                <a:spcPts val="0"/>
              </a:spcBef>
              <a:spcAft>
                <a:spcPts val="0"/>
              </a:spcAft>
            </a:pPr>
            <a:r>
              <a:rPr lang="en-US" sz="900" dirty="0">
                <a:solidFill>
                  <a:srgbClr val="000000"/>
                </a:solidFill>
                <a:effectLst/>
                <a:latin typeface="Calibri" panose="020F0502020204030204" pitchFamily="34" charset="0"/>
                <a:ea typeface="Malgun Gothic" panose="020B0503020000020004" pitchFamily="34" charset="-127"/>
              </a:rPr>
              <a:t> </a:t>
            </a:r>
            <a:r>
              <a:rPr lang="en-US" sz="900" b="1" spc="25" dirty="0">
                <a:solidFill>
                  <a:srgbClr val="4D4D4D"/>
                </a:solidFill>
                <a:effectLst/>
                <a:highlight>
                  <a:srgbClr val="FFFFFF"/>
                </a:highlight>
                <a:latin typeface="Times New Roman" panose="02020603050405020304" pitchFamily="18" charset="0"/>
                <a:ea typeface="Malgun Gothic" panose="020B0503020000020004" pitchFamily="34" charset="-127"/>
              </a:rPr>
              <a:t>Limitations</a:t>
            </a:r>
          </a:p>
          <a:p>
            <a:pPr marL="0" marR="0">
              <a:spcBef>
                <a:spcPts val="0"/>
              </a:spcBef>
              <a:spcAft>
                <a:spcPts val="0"/>
              </a:spcAft>
            </a:pPr>
            <a:endParaRPr lang="en-US" sz="900" b="1" spc="25" dirty="0">
              <a:solidFill>
                <a:srgbClr val="4D4D4D"/>
              </a:solidFill>
              <a:highlight>
                <a:srgbClr val="FFFFFF"/>
              </a:highlight>
              <a:latin typeface="Times New Roman" panose="02020603050405020304" pitchFamily="18" charset="0"/>
              <a:ea typeface="Malgun Gothic" panose="020B0503020000020004" pitchFamily="34" charset="-127"/>
            </a:endParaRPr>
          </a:p>
          <a:p>
            <a:pPr marL="0" marR="0">
              <a:spcBef>
                <a:spcPts val="0"/>
              </a:spcBef>
              <a:spcAft>
                <a:spcPts val="0"/>
              </a:spcAft>
            </a:pPr>
            <a:r>
              <a:rPr lang="en-US" sz="900" spc="25" dirty="0">
                <a:solidFill>
                  <a:srgbClr val="4D4D4D"/>
                </a:solidFill>
                <a:effectLst/>
                <a:highlight>
                  <a:srgbClr val="FFFFFF"/>
                </a:highlight>
                <a:latin typeface="Times New Roman" panose="02020603050405020304" pitchFamily="18" charset="0"/>
                <a:ea typeface="Malgun Gothic" panose="020B0503020000020004" pitchFamily="34" charset="-127"/>
              </a:rPr>
              <a:t>Our results (relative efficacy of hybrid vs vaccine group) may differ by the subgroup distribution (and sequence/time interval </a:t>
            </a:r>
            <a:r>
              <a:rPr lang="en-US" sz="900" spc="25" dirty="0">
                <a:solidFill>
                  <a:srgbClr val="4D4D4D"/>
                </a:solidFill>
                <a:highlight>
                  <a:srgbClr val="FFFFFF"/>
                </a:highlight>
                <a:latin typeface="Times New Roman" panose="02020603050405020304" pitchFamily="18" charset="0"/>
                <a:ea typeface="Malgun Gothic" panose="020B0503020000020004" pitchFamily="34" charset="-127"/>
              </a:rPr>
              <a:t>of respective events</a:t>
            </a:r>
            <a:r>
              <a:rPr lang="en-US" sz="900" spc="25" dirty="0">
                <a:solidFill>
                  <a:srgbClr val="4D4D4D"/>
                </a:solidFill>
                <a:effectLst/>
                <a:highlight>
                  <a:srgbClr val="FFFFFF"/>
                </a:highlight>
                <a:latin typeface="Times New Roman" panose="02020603050405020304" pitchFamily="18" charset="0"/>
                <a:ea typeface="Malgun Gothic" panose="020B0503020000020004" pitchFamily="34" charset="-127"/>
              </a:rPr>
              <a:t>) under each group (Hybrid: </a:t>
            </a:r>
            <a:r>
              <a:rPr lang="en-US" sz="900" spc="25" dirty="0" err="1">
                <a:solidFill>
                  <a:srgbClr val="4D4D4D"/>
                </a:solidFill>
                <a:effectLst/>
                <a:highlight>
                  <a:srgbClr val="FFFFFF"/>
                </a:highlight>
                <a:latin typeface="Times New Roman" panose="02020603050405020304" pitchFamily="18" charset="0"/>
                <a:ea typeface="Malgun Gothic" panose="020B0503020000020004" pitchFamily="34" charset="-127"/>
              </a:rPr>
              <a:t>infc</a:t>
            </a:r>
            <a:r>
              <a:rPr lang="en-US" sz="900" spc="25" dirty="0">
                <a:solidFill>
                  <a:srgbClr val="4D4D4D"/>
                </a:solidFill>
                <a:effectLst/>
                <a:highlight>
                  <a:srgbClr val="FFFFFF"/>
                </a:highlight>
                <a:latin typeface="Times New Roman" panose="02020603050405020304" pitchFamily="18" charset="0"/>
                <a:ea typeface="Malgun Gothic" panose="020B0503020000020004" pitchFamily="34" charset="-127"/>
              </a:rPr>
              <a:t> only, primary + inf, primary + 3</a:t>
            </a:r>
            <a:r>
              <a:rPr lang="en-US" sz="900" spc="25" baseline="30000" dirty="0">
                <a:solidFill>
                  <a:srgbClr val="4D4D4D"/>
                </a:solidFill>
                <a:effectLst/>
                <a:highlight>
                  <a:srgbClr val="FFFFFF"/>
                </a:highlight>
                <a:latin typeface="Times New Roman" panose="02020603050405020304" pitchFamily="18" charset="0"/>
                <a:ea typeface="Malgun Gothic" panose="020B0503020000020004" pitchFamily="34" charset="-127"/>
              </a:rPr>
              <a:t>rd</a:t>
            </a:r>
            <a:r>
              <a:rPr lang="en-US" sz="900" spc="25" dirty="0">
                <a:solidFill>
                  <a:srgbClr val="4D4D4D"/>
                </a:solidFill>
                <a:effectLst/>
                <a:highlight>
                  <a:srgbClr val="FFFFFF"/>
                </a:highlight>
                <a:latin typeface="Times New Roman" panose="02020603050405020304" pitchFamily="18" charset="0"/>
                <a:ea typeface="Malgun Gothic" panose="020B0503020000020004" pitchFamily="34" charset="-127"/>
              </a:rPr>
              <a:t> + inf, </a:t>
            </a:r>
            <a:r>
              <a:rPr lang="en-US" sz="900" spc="25" dirty="0">
                <a:solidFill>
                  <a:srgbClr val="4D4D4D"/>
                </a:solidFill>
                <a:highlight>
                  <a:srgbClr val="FFFFFF"/>
                </a:highlight>
                <a:latin typeface="Times New Roman" panose="02020603050405020304" pitchFamily="18" charset="0"/>
                <a:ea typeface="Malgun Gothic" panose="020B0503020000020004" pitchFamily="34" charset="-127"/>
              </a:rPr>
              <a:t>primary + 4</a:t>
            </a:r>
            <a:r>
              <a:rPr lang="en-US" sz="900" spc="25" baseline="30000" dirty="0">
                <a:solidFill>
                  <a:srgbClr val="4D4D4D"/>
                </a:solidFill>
                <a:highlight>
                  <a:srgbClr val="FFFFFF"/>
                </a:highlight>
                <a:latin typeface="Times New Roman" panose="02020603050405020304" pitchFamily="18" charset="0"/>
                <a:ea typeface="Malgun Gothic" panose="020B0503020000020004" pitchFamily="34" charset="-127"/>
              </a:rPr>
              <a:t>th </a:t>
            </a:r>
            <a:r>
              <a:rPr lang="en-US" sz="900" spc="25" dirty="0">
                <a:solidFill>
                  <a:srgbClr val="4D4D4D"/>
                </a:solidFill>
                <a:effectLst/>
                <a:highlight>
                  <a:srgbClr val="FFFFFF"/>
                </a:highlight>
                <a:latin typeface="Times New Roman" panose="02020603050405020304" pitchFamily="18" charset="0"/>
                <a:ea typeface="Malgun Gothic" panose="020B0503020000020004" pitchFamily="34" charset="-127"/>
              </a:rPr>
              <a:t>+ Inf ; Vaccine: primary, primary + 3</a:t>
            </a:r>
            <a:r>
              <a:rPr lang="en-US" sz="900" spc="25" baseline="30000" dirty="0">
                <a:solidFill>
                  <a:srgbClr val="4D4D4D"/>
                </a:solidFill>
                <a:effectLst/>
                <a:highlight>
                  <a:srgbClr val="FFFFFF"/>
                </a:highlight>
                <a:latin typeface="Times New Roman" panose="02020603050405020304" pitchFamily="18" charset="0"/>
                <a:ea typeface="Malgun Gothic" panose="020B0503020000020004" pitchFamily="34" charset="-127"/>
              </a:rPr>
              <a:t>rd</a:t>
            </a:r>
            <a:r>
              <a:rPr lang="en-US" sz="900" spc="25" dirty="0">
                <a:solidFill>
                  <a:srgbClr val="4D4D4D"/>
                </a:solidFill>
                <a:effectLst/>
                <a:highlight>
                  <a:srgbClr val="FFFFFF"/>
                </a:highlight>
                <a:latin typeface="Times New Roman" panose="02020603050405020304" pitchFamily="18" charset="0"/>
                <a:ea typeface="Malgun Gothic" panose="020B0503020000020004" pitchFamily="34" charset="-127"/>
              </a:rPr>
              <a:t>, </a:t>
            </a:r>
            <a:r>
              <a:rPr lang="en-US" sz="900" spc="25" dirty="0">
                <a:solidFill>
                  <a:srgbClr val="4D4D4D"/>
                </a:solidFill>
                <a:highlight>
                  <a:srgbClr val="FFFFFF"/>
                </a:highlight>
                <a:latin typeface="Times New Roman" panose="02020603050405020304" pitchFamily="18" charset="0"/>
                <a:ea typeface="Malgun Gothic" panose="020B0503020000020004" pitchFamily="34" charset="-127"/>
              </a:rPr>
              <a:t>primary+ 4</a:t>
            </a:r>
            <a:r>
              <a:rPr lang="en-US" sz="900" spc="25" baseline="30000" dirty="0">
                <a:solidFill>
                  <a:srgbClr val="4D4D4D"/>
                </a:solidFill>
                <a:highlight>
                  <a:srgbClr val="FFFFFF"/>
                </a:highlight>
                <a:latin typeface="Times New Roman" panose="02020603050405020304" pitchFamily="18" charset="0"/>
                <a:ea typeface="Malgun Gothic" panose="020B0503020000020004" pitchFamily="34" charset="-127"/>
              </a:rPr>
              <a:t>th </a:t>
            </a:r>
            <a:r>
              <a:rPr lang="en-US" sz="900" spc="25" dirty="0">
                <a:solidFill>
                  <a:srgbClr val="4D4D4D"/>
                </a:solidFill>
                <a:highlight>
                  <a:srgbClr val="FFFFFF"/>
                </a:highlight>
                <a:latin typeface="Times New Roman" panose="02020603050405020304" pitchFamily="18" charset="0"/>
                <a:ea typeface="Malgun Gothic" panose="020B0503020000020004" pitchFamily="34" charset="-127"/>
              </a:rPr>
              <a:t> ), and calendar time (after Omicron waves so the hospitalization cases are small).</a:t>
            </a:r>
            <a:endParaRPr lang="en-US" sz="900" spc="25" baseline="30000" dirty="0">
              <a:solidFill>
                <a:srgbClr val="4D4D4D"/>
              </a:solidFill>
              <a:effectLst/>
              <a:highlight>
                <a:srgbClr val="FFFFFF"/>
              </a:highlight>
              <a:latin typeface="Times New Roman" panose="02020603050405020304" pitchFamily="18" charset="0"/>
              <a:ea typeface="Malgun Gothic" panose="020B0503020000020004" pitchFamily="34" charset="-127"/>
            </a:endParaRPr>
          </a:p>
          <a:p>
            <a:pPr marL="0" marR="0">
              <a:spcBef>
                <a:spcPts val="0"/>
              </a:spcBef>
              <a:spcAft>
                <a:spcPts val="0"/>
              </a:spcAft>
            </a:pPr>
            <a:endParaRPr lang="en-US" sz="900" dirty="0">
              <a:effectLst/>
              <a:highlight>
                <a:srgbClr val="FFFFFF"/>
              </a:highligh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dirty="0">
                <a:highlight>
                  <a:srgbClr val="FFFFFF"/>
                </a:highlight>
                <a:latin typeface="Times New Roman" panose="02020603050405020304" pitchFamily="18" charset="0"/>
                <a:ea typeface="Times New Roman" panose="02020603050405020304" pitchFamily="18" charset="0"/>
              </a:rPr>
              <a:t>Potential sources of misclassification bias: N ab decay, sensitivity/specificity of ab testing, timing of the test (relative to infection and vaccination), vaccination post infection/breakthrough infection – this can all affect to the ab decay trend. (Since hybrid S/N positive can be defined by the recent infection event, vaccine group risk may be </a:t>
            </a:r>
          </a:p>
          <a:p>
            <a:pPr marL="0" marR="0">
              <a:spcBef>
                <a:spcPts val="0"/>
              </a:spcBef>
              <a:spcAft>
                <a:spcPts val="0"/>
              </a:spcAft>
            </a:pPr>
            <a:endParaRPr lang="en-US" sz="900" dirty="0">
              <a:effectLst/>
              <a:highlight>
                <a:srgbClr val="FFFFFF"/>
              </a:highligh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spc="25" dirty="0">
                <a:solidFill>
                  <a:srgbClr val="4D4D4D"/>
                </a:solidFill>
                <a:effectLst/>
                <a:highlight>
                  <a:srgbClr val="FFFFFF"/>
                </a:highlight>
                <a:latin typeface="Calibri" panose="020F0502020204030204" pitchFamily="34" charset="0"/>
                <a:ea typeface="Malgun Gothic" panose="020B0503020000020004" pitchFamily="34" charset="-127"/>
              </a:rPr>
              <a:t>    </a:t>
            </a:r>
            <a:endParaRPr lang="en-US" sz="900" dirty="0">
              <a:effectLst/>
              <a:highlight>
                <a:srgbClr val="FFFFFF"/>
              </a:highligh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spc="25" dirty="0">
                <a:solidFill>
                  <a:srgbClr val="0070C0"/>
                </a:solidFill>
                <a:effectLst/>
                <a:highlight>
                  <a:srgbClr val="FFFFFF"/>
                </a:highlight>
                <a:latin typeface="Calibri" panose="020F0502020204030204" pitchFamily="34" charset="0"/>
                <a:ea typeface="Times New Roman" panose="02020603050405020304" pitchFamily="18" charset="0"/>
              </a:rPr>
              <a:t>Unmeasured bias in exposure: This was an observational study in which persons elected to </a:t>
            </a:r>
            <a:r>
              <a:rPr lang="en-US" sz="900" spc="25" dirty="0">
                <a:solidFill>
                  <a:srgbClr val="0070C0"/>
                </a:solidFill>
                <a:effectLst/>
                <a:highlight>
                  <a:srgbClr val="FFFFFF"/>
                </a:highlight>
                <a:latin typeface="Calibri" panose="020F0502020204030204" pitchFamily="34" charset="0"/>
                <a:ea typeface="Malgun Gothic" panose="020B0503020000020004" pitchFamily="34" charset="-127"/>
              </a:rPr>
              <a:t>have previous infections and received a vaccine at different times, and there was no control for the probable differences in healthcare–seeking</a:t>
            </a:r>
            <a:r>
              <a:rPr lang="en-US" sz="900" spc="25" dirty="0">
                <a:solidFill>
                  <a:srgbClr val="0070C0"/>
                </a:solidFill>
                <a:effectLst/>
                <a:highlight>
                  <a:srgbClr val="FFFF00"/>
                </a:highlight>
                <a:latin typeface="Calibri" panose="020F0502020204030204" pitchFamily="34" charset="0"/>
                <a:ea typeface="Times New Roman" panose="02020603050405020304" pitchFamily="18" charset="0"/>
              </a:rPr>
              <a:t> or risk-averse behavior of individual persons</a:t>
            </a:r>
            <a:r>
              <a:rPr lang="en-US" sz="900" spc="25" dirty="0">
                <a:solidFill>
                  <a:srgbClr val="0070C0"/>
                </a:solidFill>
                <a:effectLst/>
                <a:highlight>
                  <a:srgbClr val="FFFFFF"/>
                </a:highlight>
                <a:latin typeface="Calibri" panose="020F0502020204030204" pitchFamily="34" charset="0"/>
                <a:ea typeface="Times New Roman" panose="02020603050405020304" pitchFamily="18" charset="0"/>
              </a:rPr>
              <a:t>. </a:t>
            </a:r>
            <a:r>
              <a:rPr lang="en-US" sz="900" spc="25" dirty="0">
                <a:solidFill>
                  <a:srgbClr val="0070C0"/>
                </a:solidFill>
                <a:effectLst/>
                <a:highlight>
                  <a:srgbClr val="00FF00"/>
                </a:highlight>
                <a:latin typeface="Calibri" panose="020F0502020204030204" pitchFamily="34" charset="0"/>
                <a:ea typeface="Times New Roman" panose="02020603050405020304" pitchFamily="18" charset="0"/>
              </a:rPr>
              <a:t>Although the regression approach corrects for confounders for which data are available, including data on exposure risk, the possibility of residual bias remains. The residuals analysis revealed an overall reasonable fit, with a few large residuals in the cohorts vaccinated with two or three doses. These cohorts had large sample sizes, leading to substantial sensitivity to even a modest lack of fit.</a:t>
            </a:r>
            <a:endParaRPr lang="en-US" sz="900" dirty="0">
              <a:effectLst/>
              <a:highlight>
                <a:srgbClr val="FFFFFF"/>
              </a:highligh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spc="25" dirty="0">
                <a:solidFill>
                  <a:srgbClr val="0070C0"/>
                </a:solidFill>
                <a:effectLst/>
                <a:highlight>
                  <a:srgbClr val="FFFFFF"/>
                </a:highlight>
                <a:latin typeface="Calibri" panose="020F0502020204030204" pitchFamily="34" charset="0"/>
                <a:ea typeface="Malgun Gothic" panose="020B0503020000020004" pitchFamily="34" charset="-127"/>
              </a:rPr>
              <a:t> </a:t>
            </a:r>
            <a:endParaRPr lang="en-US" sz="900" dirty="0">
              <a:effectLst/>
              <a:highlight>
                <a:srgbClr val="FFFFFF"/>
              </a:highligh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spc="25" dirty="0">
                <a:solidFill>
                  <a:srgbClr val="0070C0"/>
                </a:solidFill>
                <a:effectLst/>
                <a:highlight>
                  <a:srgbClr val="FFFFFF"/>
                </a:highlight>
                <a:latin typeface="Calibri" panose="020F0502020204030204" pitchFamily="34" charset="0"/>
                <a:ea typeface="Malgun Gothic" panose="020B0503020000020004" pitchFamily="34" charset="-127"/>
              </a:rPr>
              <a:t> </a:t>
            </a:r>
            <a:r>
              <a:rPr lang="en-US" sz="900" dirty="0">
                <a:solidFill>
                  <a:srgbClr val="0070C0"/>
                </a:solidFill>
                <a:effectLst/>
                <a:latin typeface="Calibri" panose="020F0502020204030204" pitchFamily="34" charset="0"/>
                <a:ea typeface="Malgun Gothic" panose="020B0503020000020004" pitchFamily="34" charset="-127"/>
              </a:rPr>
              <a:t>Another issue is that we measured binding but </a:t>
            </a:r>
            <a:r>
              <a:rPr lang="en-US" sz="900" dirty="0">
                <a:solidFill>
                  <a:srgbClr val="0070C0"/>
                </a:solidFill>
                <a:effectLst/>
                <a:highlight>
                  <a:srgbClr val="00FF00"/>
                </a:highlight>
                <a:latin typeface="Calibri" panose="020F0502020204030204" pitchFamily="34" charset="0"/>
                <a:ea typeface="Malgun Gothic" panose="020B0503020000020004" pitchFamily="34" charset="-127"/>
              </a:rPr>
              <a:t>not neutralizing antibodies, which is arguably a better surrogate of immune protection.</a:t>
            </a:r>
            <a:r>
              <a:rPr lang="en-US" sz="900" dirty="0">
                <a:solidFill>
                  <a:srgbClr val="0070C0"/>
                </a:solidFill>
                <a:effectLst/>
                <a:latin typeface="Calibri" panose="020F0502020204030204" pitchFamily="34" charset="0"/>
                <a:ea typeface="Malgun Gothic" panose="020B0503020000020004" pitchFamily="34" charset="-127"/>
              </a:rPr>
              <a:t> </a:t>
            </a:r>
            <a:r>
              <a:rPr lang="en-US" sz="900" dirty="0">
                <a:solidFill>
                  <a:srgbClr val="0070C0"/>
                </a:solidFill>
                <a:effectLst/>
                <a:highlight>
                  <a:srgbClr val="00FF00"/>
                </a:highlight>
                <a:latin typeface="Calibri" panose="020F0502020204030204" pitchFamily="34" charset="0"/>
                <a:ea typeface="Malgun Gothic" panose="020B0503020000020004" pitchFamily="34" charset="-127"/>
              </a:rPr>
              <a:t>IgG levels to S and RBD and neutralization titers are typically highly correlated [15].</a:t>
            </a:r>
            <a:r>
              <a:rPr lang="en-US" sz="900" dirty="0">
                <a:solidFill>
                  <a:srgbClr val="0070C0"/>
                </a:solidFill>
                <a:effectLst/>
                <a:latin typeface="Calibri" panose="020F0502020204030204" pitchFamily="34" charset="0"/>
                <a:ea typeface="Malgun Gothic" panose="020B0503020000020004" pitchFamily="34" charset="-127"/>
              </a:rPr>
              <a:t> Moreover, current commercially available antibody assays were developed before the variants of concerns (</a:t>
            </a:r>
            <a:r>
              <a:rPr lang="en-US" sz="900" dirty="0" err="1">
                <a:solidFill>
                  <a:srgbClr val="0070C0"/>
                </a:solidFill>
                <a:effectLst/>
                <a:latin typeface="Calibri" panose="020F0502020204030204" pitchFamily="34" charset="0"/>
                <a:ea typeface="Malgun Gothic" panose="020B0503020000020004" pitchFamily="34" charset="-127"/>
              </a:rPr>
              <a:t>VoCs</a:t>
            </a:r>
            <a:r>
              <a:rPr lang="en-US" sz="900" dirty="0">
                <a:solidFill>
                  <a:srgbClr val="0070C0"/>
                </a:solidFill>
                <a:effectLst/>
                <a:latin typeface="Calibri" panose="020F0502020204030204" pitchFamily="34" charset="0"/>
                <a:ea typeface="Malgun Gothic" panose="020B0503020000020004" pitchFamily="34" charset="-127"/>
              </a:rPr>
              <a:t>) emerged and </a:t>
            </a:r>
            <a:r>
              <a:rPr lang="en-US" sz="900" dirty="0">
                <a:solidFill>
                  <a:srgbClr val="0070C0"/>
                </a:solidFill>
                <a:effectLst/>
                <a:highlight>
                  <a:srgbClr val="00FF00"/>
                </a:highlight>
                <a:latin typeface="Calibri" panose="020F0502020204030204" pitchFamily="34" charset="0"/>
                <a:ea typeface="Malgun Gothic" panose="020B0503020000020004" pitchFamily="34" charset="-127"/>
              </a:rPr>
              <a:t>whether the use of antibody assays based on the original Wuhan-Hu-1 strain accurately captures infections with other variants should be evaluated in ongoing </a:t>
            </a:r>
            <a:r>
              <a:rPr lang="en-US" sz="900" dirty="0" err="1">
                <a:solidFill>
                  <a:srgbClr val="0070C0"/>
                </a:solidFill>
                <a:effectLst/>
                <a:highlight>
                  <a:srgbClr val="00FF00"/>
                </a:highlight>
                <a:latin typeface="Calibri" panose="020F0502020204030204" pitchFamily="34" charset="0"/>
                <a:ea typeface="Malgun Gothic" panose="020B0503020000020004" pitchFamily="34" charset="-127"/>
              </a:rPr>
              <a:t>seroepidemiological</a:t>
            </a:r>
            <a:r>
              <a:rPr lang="en-US" sz="900" dirty="0">
                <a:solidFill>
                  <a:srgbClr val="0070C0"/>
                </a:solidFill>
                <a:effectLst/>
                <a:highlight>
                  <a:srgbClr val="00FF00"/>
                </a:highlight>
                <a:latin typeface="Calibri" panose="020F0502020204030204" pitchFamily="34" charset="0"/>
                <a:ea typeface="Malgun Gothic" panose="020B0503020000020004" pitchFamily="34" charset="-127"/>
              </a:rPr>
              <a:t> studies.</a:t>
            </a:r>
            <a:r>
              <a:rPr lang="en-US" sz="900" dirty="0">
                <a:solidFill>
                  <a:srgbClr val="0070C0"/>
                </a:solidFill>
                <a:effectLst/>
                <a:latin typeface="Calibri" panose="020F0502020204030204" pitchFamily="34" charset="0"/>
                <a:ea typeface="Malgun Gothic" panose="020B0503020000020004" pitchFamily="34" charset="-127"/>
              </a:rPr>
              <a:t> </a:t>
            </a:r>
            <a:endParaRPr lang="en-US" sz="9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spc="25" dirty="0">
                <a:solidFill>
                  <a:srgbClr val="0070C0"/>
                </a:solidFill>
                <a:effectLst/>
                <a:highlight>
                  <a:srgbClr val="FFFFFF"/>
                </a:highlight>
                <a:latin typeface="Calibri" panose="020F0502020204030204" pitchFamily="34" charset="0"/>
                <a:ea typeface="Malgun Gothic" panose="020B0503020000020004" pitchFamily="34" charset="-127"/>
              </a:rPr>
              <a:t> </a:t>
            </a:r>
            <a:endParaRPr lang="en-US" sz="900" dirty="0">
              <a:effectLst/>
              <a:highlight>
                <a:srgbClr val="FFFFFF"/>
              </a:highligh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900" dirty="0">
                <a:solidFill>
                  <a:srgbClr val="0070C0"/>
                </a:solidFill>
                <a:effectLst/>
                <a:latin typeface="Calibri" panose="020F0502020204030204" pitchFamily="34" charset="0"/>
                <a:ea typeface="Malgun Gothic" panose="020B0503020000020004" pitchFamily="34" charset="-127"/>
                <a:cs typeface="Times New Roman" panose="02020603050405020304" pitchFamily="18" charset="0"/>
              </a:rPr>
              <a:t>Our analysis did not incorporate the sequence of and timing between vaccination and previous infection for hybrid immunity. Nine studies reported information on the sequence of immunological challenges; however, the data were spread across different types of exposures (</a:t>
            </a:r>
            <a:r>
              <a:rPr lang="en-US" sz="900" dirty="0" err="1">
                <a:solidFill>
                  <a:srgbClr val="0070C0"/>
                </a:solidFill>
                <a:effectLst/>
                <a:latin typeface="Calibri" panose="020F0502020204030204" pitchFamily="34" charset="0"/>
                <a:ea typeface="Malgun Gothic" panose="020B0503020000020004" pitchFamily="34" charset="-127"/>
                <a:cs typeface="Times New Roman" panose="02020603050405020304" pitchFamily="18" charset="0"/>
              </a:rPr>
              <a:t>eg</a:t>
            </a:r>
            <a:r>
              <a:rPr lang="en-US" sz="900" dirty="0">
                <a:solidFill>
                  <a:srgbClr val="0070C0"/>
                </a:solidFill>
                <a:effectLst/>
                <a:latin typeface="Calibri" panose="020F0502020204030204" pitchFamily="34" charset="0"/>
                <a:ea typeface="Malgun Gothic" panose="020B0503020000020004" pitchFamily="34" charset="-127"/>
                <a:cs typeface="Times New Roman" panose="02020603050405020304" pitchFamily="18" charset="0"/>
              </a:rPr>
              <a:t>, hybrid immunity with different numbers of vaccine doses) and sequence permutations. Data from studies measuring </a:t>
            </a:r>
            <a:r>
              <a:rPr lang="en-US" sz="900" dirty="0" err="1">
                <a:solidFill>
                  <a:srgbClr val="0070C0"/>
                </a:solidFill>
                <a:effectLst/>
                <a:latin typeface="Calibri" panose="020F0502020204030204" pitchFamily="34" charset="0"/>
                <a:ea typeface="Malgun Gothic" panose="020B0503020000020004" pitchFamily="34" charset="-127"/>
                <a:cs typeface="Times New Roman" panose="02020603050405020304" pitchFamily="18" charset="0"/>
              </a:rPr>
              <a:t>neutralising</a:t>
            </a:r>
            <a:r>
              <a:rPr lang="en-US" sz="900" dirty="0">
                <a:solidFill>
                  <a:srgbClr val="0070C0"/>
                </a:solidFill>
                <a:effectLst/>
                <a:latin typeface="Calibri" panose="020F0502020204030204" pitchFamily="34" charset="0"/>
                <a:ea typeface="Malgun Gothic" panose="020B0503020000020004" pitchFamily="34" charset="-127"/>
                <a:cs typeface="Times New Roman" panose="02020603050405020304" pitchFamily="18" charset="0"/>
              </a:rPr>
              <a:t> antibodies suggest that the sequence and timing of immunological challenges could interact with the level of protection conferred,</a:t>
            </a:r>
            <a:r>
              <a:rPr lang="en-US" sz="900" dirty="0">
                <a:solidFill>
                  <a:srgbClr val="0070C0"/>
                </a:solidFill>
                <a:effectLst/>
                <a:latin typeface="Calibri" panose="020F0502020204030204" pitchFamily="34" charset="0"/>
                <a:ea typeface="Malgun Gothic" panose="020B0503020000020004" pitchFamily="34" charset="-127"/>
                <a:cs typeface="ScalaLancetPro"/>
              </a:rPr>
              <a:t>36,39 </a:t>
            </a:r>
            <a:r>
              <a:rPr lang="en-US" sz="900" dirty="0">
                <a:solidFill>
                  <a:srgbClr val="0070C0"/>
                </a:solidFill>
                <a:effectLst/>
                <a:latin typeface="Calibri" panose="020F0502020204030204" pitchFamily="34" charset="0"/>
                <a:ea typeface="Malgun Gothic" panose="020B0503020000020004" pitchFamily="34" charset="-127"/>
                <a:cs typeface="Times New Roman" panose="02020603050405020304" pitchFamily="18" charset="0"/>
              </a:rPr>
              <a:t>but further studies with linked individual-level data are needed. Fourth, in the 11 studies reporting data based on multiple vaccines, the relative proportions of individuals vaccinated by each product was unclear, </a:t>
            </a:r>
            <a:r>
              <a:rPr lang="en-US" sz="900" dirty="0">
                <a:solidFill>
                  <a:srgbClr val="0070C0"/>
                </a:solidFill>
                <a:effectLst/>
                <a:highlight>
                  <a:srgbClr val="00FFFF"/>
                </a:highlight>
                <a:latin typeface="Calibri" panose="020F0502020204030204" pitchFamily="34" charset="0"/>
                <a:ea typeface="Malgun Gothic" panose="020B0503020000020004" pitchFamily="34" charset="-127"/>
                <a:cs typeface="Times New Roman" panose="02020603050405020304" pitchFamily="18" charset="0"/>
              </a:rPr>
              <a:t>complicating our ability to generate estimates specific to vaccine brands.</a:t>
            </a:r>
            <a:r>
              <a:rPr lang="en-US" sz="900" dirty="0">
                <a:solidFill>
                  <a:srgbClr val="0070C0"/>
                </a:solidFill>
                <a:effectLst/>
                <a:latin typeface="Calibri" panose="020F0502020204030204" pitchFamily="34" charset="0"/>
                <a:ea typeface="Malgun Gothic" panose="020B0503020000020004" pitchFamily="34" charset="-127"/>
                <a:cs typeface="Times New Roman" panose="02020603050405020304" pitchFamily="18" charset="0"/>
              </a:rPr>
              <a:t> </a:t>
            </a:r>
            <a:r>
              <a:rPr lang="en-US" sz="9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Bates et al. showed that a boost in humoral immune responses occurs regardless of whether the infection is acquired before or after any vaccination and concerns neutralizing and binding antibodies as well [</a:t>
            </a:r>
            <a:r>
              <a:rPr lang="en-US" sz="900" dirty="0">
                <a:solidFill>
                  <a:srgbClr val="0000FF"/>
                </a:solidFill>
                <a:effectLst/>
                <a:latin typeface="Calibri" panose="020F0502020204030204" pitchFamily="34" charset="0"/>
                <a:ea typeface="Malgun Gothic" panose="020B0503020000020004" pitchFamily="34" charset="-127"/>
                <a:cs typeface="Times New Roman" panose="02020603050405020304" pitchFamily="18" charset="0"/>
              </a:rPr>
              <a:t>29</a:t>
            </a:r>
            <a:r>
              <a:rPr lang="en-US" sz="9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a:t>
            </a:r>
            <a:endParaRPr lang="en-US" sz="900" dirty="0">
              <a:effectLst/>
              <a:latin typeface="ScalaLancetPro"/>
              <a:ea typeface="Malgun Gothic" panose="020B0503020000020004" pitchFamily="34" charset="-127"/>
              <a:cs typeface="Times New Roman" panose="02020603050405020304" pitchFamily="18" charset="0"/>
            </a:endParaRPr>
          </a:p>
          <a:p>
            <a:pPr marL="0" marR="0" indent="88900" algn="just">
              <a:spcBef>
                <a:spcPts val="0"/>
              </a:spcBef>
              <a:spcAft>
                <a:spcPts val="0"/>
              </a:spcAft>
            </a:pPr>
            <a:r>
              <a:rPr lang="en-US" sz="900" dirty="0">
                <a:solidFill>
                  <a:srgbClr val="0070C0"/>
                </a:solidFill>
                <a:effectLst/>
                <a:latin typeface="Calibri" panose="020F0502020204030204" pitchFamily="34" charset="0"/>
                <a:ea typeface="Malgun Gothic" panose="020B0503020000020004" pitchFamily="34" charset="-127"/>
                <a:cs typeface="Times New Roman" panose="02020603050405020304" pitchFamily="18" charset="0"/>
              </a:rPr>
              <a:t> </a:t>
            </a:r>
            <a:endParaRPr lang="en-US" sz="900" dirty="0">
              <a:effectLst/>
              <a:latin typeface="ScalaLancetPro"/>
              <a:ea typeface="Malgun Gothic" panose="020B0503020000020004" pitchFamily="34" charset="-127"/>
              <a:cs typeface="Times New Roman" panose="02020603050405020304" pitchFamily="18" charset="0"/>
            </a:endParaRPr>
          </a:p>
          <a:p>
            <a:pPr marL="0" marR="0" algn="just">
              <a:spcBef>
                <a:spcPts val="0"/>
              </a:spcBef>
              <a:spcAft>
                <a:spcPts val="0"/>
              </a:spcAft>
            </a:pPr>
            <a:r>
              <a:rPr lang="en-US" sz="900" dirty="0">
                <a:solidFill>
                  <a:srgbClr val="0070C0"/>
                </a:solidFill>
                <a:effectLst/>
                <a:latin typeface="Calibri" panose="020F0502020204030204" pitchFamily="34" charset="0"/>
                <a:ea typeface="Malgun Gothic" panose="020B0503020000020004" pitchFamily="34" charset="-127"/>
                <a:cs typeface="Times New Roman" panose="02020603050405020304" pitchFamily="18" charset="0"/>
              </a:rPr>
              <a:t>Third, data were scarce for some analyses, which implies the need for caution in interpretation of results, particularly for estimates of the comparative protective effectiveness of hybrid immunity relative to vaccination, estimates by vaccination type, and estimates by the variant causing the primary infection. Scarce data also precluded stratified analyses by age, sex, ethnicity, severity of primary infection, and protection against the distinct omicron subvariants. Stratifications by participant demographic characteristics were often omitted by researchers and should be consistently reported. Another limitation is that only a </a:t>
            </a:r>
            <a:r>
              <a:rPr lang="en-US" sz="900" dirty="0">
                <a:solidFill>
                  <a:srgbClr val="0070C0"/>
                </a:solidFill>
                <a:effectLst/>
                <a:highlight>
                  <a:srgbClr val="00FF00"/>
                </a:highlight>
                <a:latin typeface="Calibri" panose="020F0502020204030204" pitchFamily="34" charset="0"/>
                <a:ea typeface="Malgun Gothic" panose="020B0503020000020004" pitchFamily="34" charset="-127"/>
                <a:cs typeface="Times New Roman" panose="02020603050405020304" pitchFamily="18" charset="0"/>
              </a:rPr>
              <a:t>low number of vaccinated individuals received the Janssen COVID-19 vaccine, limiting our ability to describe responses related to this vaccine</a:t>
            </a:r>
            <a:r>
              <a:rPr lang="en-US" sz="900" dirty="0">
                <a:solidFill>
                  <a:srgbClr val="0070C0"/>
                </a:solidFill>
                <a:effectLst/>
                <a:latin typeface="Calibri" panose="020F0502020204030204" pitchFamily="34" charset="0"/>
                <a:ea typeface="Malgun Gothic" panose="020B0503020000020004" pitchFamily="34" charset="-127"/>
                <a:cs typeface="Times New Roman" panose="02020603050405020304" pitchFamily="18" charset="0"/>
              </a:rPr>
              <a:t>.</a:t>
            </a:r>
            <a:endParaRPr lang="en-US" sz="900" dirty="0">
              <a:effectLst/>
              <a:latin typeface="ScalaLancetPro"/>
              <a:ea typeface="Malgun Gothic" panose="020B0503020000020004" pitchFamily="34" charset="-127"/>
              <a:cs typeface="Times New Roman" panose="02020603050405020304" pitchFamily="18" charset="0"/>
            </a:endParaRPr>
          </a:p>
          <a:p>
            <a:pPr marL="0" marR="0" algn="just">
              <a:spcBef>
                <a:spcPts val="0"/>
              </a:spcBef>
              <a:spcAft>
                <a:spcPts val="0"/>
              </a:spcAft>
            </a:pPr>
            <a:r>
              <a:rPr lang="en-US" sz="900" dirty="0">
                <a:solidFill>
                  <a:srgbClr val="221E1F"/>
                </a:solidFill>
                <a:effectLst/>
                <a:latin typeface="ScalaLancetPro"/>
                <a:ea typeface="Malgun Gothic" panose="020B0503020000020004" pitchFamily="34" charset="-127"/>
                <a:cs typeface="ScalaLancetPro"/>
              </a:rPr>
              <a:t> </a:t>
            </a:r>
            <a:endParaRPr lang="en-US" sz="900" dirty="0">
              <a:effectLst/>
              <a:latin typeface="ScalaLancetPro"/>
              <a:ea typeface="Malgun Gothic" panose="020B0503020000020004" pitchFamily="34" charset="-127"/>
              <a:cs typeface="Times New Roman" panose="02020603050405020304" pitchFamily="18" charset="0"/>
            </a:endParaRPr>
          </a:p>
          <a:p>
            <a:pPr marL="0" marR="238125" algn="just" eaLnBrk="0" hangingPunct="0">
              <a:lnSpc>
                <a:spcPct val="105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Our</a:t>
            </a:r>
            <a:r>
              <a:rPr lang="en-US" sz="900" spc="-35"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findings</a:t>
            </a:r>
            <a:r>
              <a:rPr lang="en-US" sz="900" spc="-35"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emphasize</a:t>
            </a:r>
            <a:r>
              <a:rPr lang="en-US" sz="900" spc="-35"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the</a:t>
            </a:r>
            <a:r>
              <a:rPr lang="en-US" sz="900" spc="-30"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importance</a:t>
            </a:r>
            <a:r>
              <a:rPr lang="en-US" sz="900" spc="-35"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of</a:t>
            </a:r>
            <a:r>
              <a:rPr lang="en-US" sz="900" spc="-35"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an</a:t>
            </a:r>
            <a:r>
              <a:rPr lang="en-US" sz="900" spc="-30"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effective</a:t>
            </a:r>
            <a:r>
              <a:rPr lang="en-US" sz="900" spc="-35"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immune</a:t>
            </a:r>
            <a:r>
              <a:rPr lang="en-US" sz="900" spc="-35"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response,</a:t>
            </a:r>
            <a:r>
              <a:rPr lang="en-US" sz="900" spc="-30"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as</a:t>
            </a:r>
            <a:r>
              <a:rPr lang="en-US" sz="900" spc="-35"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measured</a:t>
            </a:r>
            <a:r>
              <a:rPr lang="en-US" sz="900" spc="-35"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by S antibody levels, in providing protection against COVID-19. Furthermore, the results suggest that monitoring population-level S antibody thresholds can guide the optimization of </a:t>
            </a:r>
            <a:r>
              <a:rPr lang="en-US" sz="900" dirty="0" err="1">
                <a:effectLst/>
                <a:latin typeface="Times New Roman" panose="02020603050405020304" pitchFamily="18" charset="0"/>
                <a:ea typeface="Times New Roman" panose="02020603050405020304" pitchFamily="18" charset="0"/>
              </a:rPr>
              <a:t>vacci</a:t>
            </a:r>
            <a:r>
              <a:rPr lang="en-US" sz="900" dirty="0">
                <a:effectLst/>
                <a:latin typeface="Times New Roman" panose="02020603050405020304" pitchFamily="18" charset="0"/>
                <a:ea typeface="Times New Roman" panose="02020603050405020304" pitchFamily="18" charset="0"/>
              </a:rPr>
              <a:t>- nation schedules, particularly by tailoring vaccination intervals to different age groups to </a:t>
            </a:r>
            <a:r>
              <a:rPr lang="en-US" sz="900" dirty="0" err="1">
                <a:effectLst/>
                <a:latin typeface="Times New Roman" panose="02020603050405020304" pitchFamily="18" charset="0"/>
                <a:ea typeface="Times New Roman" panose="02020603050405020304" pitchFamily="18" charset="0"/>
              </a:rPr>
              <a:t>en</a:t>
            </a:r>
            <a:r>
              <a:rPr lang="en-US" sz="900" dirty="0">
                <a:effectLst/>
                <a:latin typeface="Times New Roman" panose="02020603050405020304" pitchFamily="18" charset="0"/>
                <a:ea typeface="Times New Roman" panose="02020603050405020304" pitchFamily="18" charset="0"/>
              </a:rPr>
              <a:t>- hance protective </a:t>
            </a:r>
            <a:r>
              <a:rPr lang="en-US" sz="900" spc="-15" dirty="0">
                <a:effectLst/>
                <a:latin typeface="Times New Roman" panose="02020603050405020304" pitchFamily="18" charset="0"/>
                <a:ea typeface="Times New Roman" panose="02020603050405020304" pitchFamily="18" charset="0"/>
              </a:rPr>
              <a:t>efficacy. </a:t>
            </a:r>
            <a:r>
              <a:rPr lang="en-US" sz="900" dirty="0">
                <a:effectLst/>
                <a:latin typeface="Times New Roman" panose="02020603050405020304" pitchFamily="18" charset="0"/>
                <a:ea typeface="Times New Roman" panose="02020603050405020304" pitchFamily="18" charset="0"/>
              </a:rPr>
              <a:t>This research offers valuable insights into the dynamics of</a:t>
            </a:r>
            <a:r>
              <a:rPr lang="en-US" sz="900" spc="-150"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antibody- mediated immunity and its implications for public health strategies, providing a foundation for</a:t>
            </a:r>
            <a:r>
              <a:rPr lang="en-US" sz="900" spc="-40"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developing</a:t>
            </a:r>
            <a:r>
              <a:rPr lang="en-US" sz="900" spc="-35"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targeted</a:t>
            </a:r>
            <a:r>
              <a:rPr lang="en-US" sz="900" spc="-35"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immunization</a:t>
            </a:r>
            <a:r>
              <a:rPr lang="en-US" sz="900" spc="-40"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programs</a:t>
            </a:r>
            <a:r>
              <a:rPr lang="en-US" sz="900" spc="-35"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that</a:t>
            </a:r>
            <a:r>
              <a:rPr lang="en-US" sz="900" spc="-35"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maximize</a:t>
            </a:r>
            <a:r>
              <a:rPr lang="en-US" sz="900" spc="-40"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protection</a:t>
            </a:r>
            <a:r>
              <a:rPr lang="en-US" sz="900" spc="-35"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across</a:t>
            </a:r>
            <a:r>
              <a:rPr lang="en-US" sz="900" spc="-35" dirty="0">
                <a:effectLst/>
                <a:latin typeface="Times New Roman" panose="02020603050405020304" pitchFamily="18" charset="0"/>
                <a:ea typeface="Times New Roman" panose="02020603050405020304" pitchFamily="18" charset="0"/>
              </a:rPr>
              <a:t> </a:t>
            </a:r>
            <a:r>
              <a:rPr lang="en-US" sz="900" dirty="0">
                <a:effectLst/>
                <a:latin typeface="Times New Roman" panose="02020603050405020304" pitchFamily="18" charset="0"/>
                <a:ea typeface="Times New Roman" panose="02020603050405020304" pitchFamily="18" charset="0"/>
              </a:rPr>
              <a:t>diverse</a:t>
            </a:r>
            <a:r>
              <a:rPr lang="en-US" sz="900" spc="-40" dirty="0">
                <a:effectLst/>
                <a:latin typeface="Times New Roman" panose="02020603050405020304" pitchFamily="18" charset="0"/>
                <a:ea typeface="Times New Roman" panose="02020603050405020304" pitchFamily="18" charset="0"/>
              </a:rPr>
              <a:t> </a:t>
            </a:r>
            <a:r>
              <a:rPr lang="en-US" sz="900" spc="-15" dirty="0">
                <a:effectLst/>
                <a:latin typeface="Times New Roman" panose="02020603050405020304" pitchFamily="18" charset="0"/>
                <a:ea typeface="Times New Roman" panose="02020603050405020304" pitchFamily="18" charset="0"/>
              </a:rPr>
              <a:t>demo- </a:t>
            </a:r>
            <a:r>
              <a:rPr lang="en-US" sz="900" dirty="0">
                <a:effectLst/>
                <a:latin typeface="Times New Roman" panose="02020603050405020304" pitchFamily="18" charset="0"/>
                <a:ea typeface="Times New Roman" panose="02020603050405020304" pitchFamily="18" charset="0"/>
              </a:rPr>
              <a:t>graphics.</a:t>
            </a:r>
            <a:r>
              <a:rPr lang="en-US" sz="900" dirty="0">
                <a:effectLst/>
                <a:latin typeface="Times New Roman" panose="02020603050405020304" pitchFamily="18" charset="0"/>
                <a:ea typeface="Malgun Gothic" panose="020B0503020000020004" pitchFamily="34" charset="-127"/>
              </a:rPr>
              <a:t> </a:t>
            </a:r>
            <a:r>
              <a:rPr lang="en-US" sz="900" dirty="0">
                <a:solidFill>
                  <a:srgbClr val="221E1F"/>
                </a:solidFill>
                <a:effectLst/>
                <a:latin typeface="Times New Roman" panose="02020603050405020304" pitchFamily="18" charset="0"/>
                <a:ea typeface="Times New Roman" panose="02020603050405020304" pitchFamily="18" charset="0"/>
                <a:cs typeface="ScalaLancetPro"/>
              </a:rPr>
              <a:t>Our findings make clear the substantial durability of hybrid immunity and could help inform the timing and </a:t>
            </a:r>
            <a:r>
              <a:rPr lang="en-US" sz="900" dirty="0" err="1">
                <a:solidFill>
                  <a:srgbClr val="221E1F"/>
                </a:solidFill>
                <a:effectLst/>
                <a:latin typeface="Times New Roman" panose="02020603050405020304" pitchFamily="18" charset="0"/>
                <a:ea typeface="Times New Roman" panose="02020603050405020304" pitchFamily="18" charset="0"/>
                <a:cs typeface="ScalaLancetPro"/>
              </a:rPr>
              <a:t>prioritisation</a:t>
            </a:r>
            <a:r>
              <a:rPr lang="en-US" sz="900" dirty="0">
                <a:solidFill>
                  <a:srgbClr val="221E1F"/>
                </a:solidFill>
                <a:effectLst/>
                <a:latin typeface="Times New Roman" panose="02020603050405020304" pitchFamily="18" charset="0"/>
                <a:ea typeface="Times New Roman" panose="02020603050405020304" pitchFamily="18" charset="0"/>
                <a:cs typeface="ScalaLancetPro"/>
              </a:rPr>
              <a:t> of vaccination </a:t>
            </a:r>
            <a:r>
              <a:rPr lang="en-US" sz="900" dirty="0" err="1">
                <a:solidFill>
                  <a:srgbClr val="221E1F"/>
                </a:solidFill>
                <a:effectLst/>
                <a:latin typeface="Times New Roman" panose="02020603050405020304" pitchFamily="18" charset="0"/>
                <a:ea typeface="Times New Roman" panose="02020603050405020304" pitchFamily="18" charset="0"/>
                <a:cs typeface="ScalaLancetPro"/>
              </a:rPr>
              <a:t>programmes</a:t>
            </a:r>
            <a:r>
              <a:rPr lang="en-US" sz="900" dirty="0">
                <a:solidFill>
                  <a:srgbClr val="221E1F"/>
                </a:solidFill>
                <a:effectLst/>
                <a:latin typeface="Times New Roman" panose="02020603050405020304" pitchFamily="18" charset="0"/>
                <a:ea typeface="Times New Roman" panose="02020603050405020304" pitchFamily="18" charset="0"/>
                <a:cs typeface="ScalaLancetPro"/>
              </a:rPr>
              <a:t> in populations with high rates of past infection. Further follow-up is needed to assess the protective effectiveness of hybrid immunity against hospital admission or severe disease, the two outcomes that drive most COVID-19 policy decisions, to clarify how much waning of protection might occur over a longer duration, </a:t>
            </a:r>
            <a:r>
              <a:rPr lang="en-US" sz="900" dirty="0">
                <a:solidFill>
                  <a:srgbClr val="221E1F"/>
                </a:solidFill>
                <a:effectLst/>
                <a:highlight>
                  <a:srgbClr val="FFFF00"/>
                </a:highlight>
                <a:latin typeface="Times New Roman" panose="02020603050405020304" pitchFamily="18" charset="0"/>
                <a:ea typeface="Times New Roman" panose="02020603050405020304" pitchFamily="18" charset="0"/>
                <a:cs typeface="ScalaLancetPro"/>
              </a:rPr>
              <a:t>especially if new variants of concern emerge.</a:t>
            </a:r>
            <a:r>
              <a:rPr lang="en-US" sz="900" dirty="0">
                <a:solidFill>
                  <a:srgbClr val="221E1F"/>
                </a:solidFill>
                <a:effectLst/>
                <a:latin typeface="Times New Roman" panose="02020603050405020304" pitchFamily="18" charset="0"/>
                <a:ea typeface="Times New Roman" panose="02020603050405020304" pitchFamily="18" charset="0"/>
                <a:cs typeface="ScalaLancetPro"/>
              </a:rPr>
              <a:t> More precise quantification of the duration of this protection will help inform the necessity and timing of future booster     	` </a:t>
            </a:r>
            <a:endParaRPr lang="en-US" sz="900" dirty="0">
              <a:effectLst/>
              <a:latin typeface="Times New Roman" panose="02020603050405020304" pitchFamily="18" charset="0"/>
              <a:ea typeface="Times New Roman" panose="02020603050405020304" pitchFamily="18" charset="0"/>
            </a:endParaRPr>
          </a:p>
          <a:p>
            <a:pPr marL="0" marR="238125" algn="just" eaLnBrk="0" hangingPunct="0">
              <a:lnSpc>
                <a:spcPct val="105000"/>
              </a:lnSpc>
              <a:spcBef>
                <a:spcPts val="0"/>
              </a:spcBef>
              <a:spcAft>
                <a:spcPts val="0"/>
              </a:spcAft>
            </a:pPr>
            <a:r>
              <a:rPr lang="en-US" sz="900" dirty="0">
                <a:solidFill>
                  <a:srgbClr val="221E1F"/>
                </a:solidFill>
                <a:effectLst/>
                <a:latin typeface="Times New Roman" panose="02020603050405020304" pitchFamily="18" charset="0"/>
                <a:ea typeface="Malgun Gothic" panose="020B0503020000020004" pitchFamily="34" charset="-127"/>
                <a:cs typeface="ScalaLancetPro"/>
              </a:rPr>
              <a:t> </a:t>
            </a:r>
            <a:endParaRPr lang="en-US" sz="9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b="1" dirty="0">
                <a:effectLst/>
                <a:latin typeface="MyriadPro-Bold"/>
                <a:ea typeface="Malgun Gothic" panose="020B0503020000020004" pitchFamily="34" charset="-127"/>
                <a:cs typeface="MyriadPro-Bold"/>
              </a:rPr>
              <a:t>Conclusions</a:t>
            </a:r>
            <a:endParaRPr lang="en-US" sz="9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dirty="0">
                <a:effectLst/>
                <a:highlight>
                  <a:srgbClr val="00FFFF"/>
                </a:highlight>
                <a:latin typeface="WarnockPro-Regular"/>
                <a:ea typeface="Malgun Gothic" panose="020B0503020000020004" pitchFamily="34" charset="-127"/>
                <a:cs typeface="WarnockPro-Regular"/>
              </a:rPr>
              <a:t>In summary</a:t>
            </a:r>
            <a:r>
              <a:rPr lang="en-US" sz="900" dirty="0">
                <a:effectLst/>
                <a:latin typeface="WarnockPro-Regular"/>
                <a:ea typeface="Malgun Gothic" panose="020B0503020000020004" pitchFamily="34" charset="-127"/>
                <a:cs typeface="WarnockPro-Regular"/>
              </a:rPr>
              <a:t>, in this large cohort study, we compared the antibody responses induced by different COVID-19 vaccines, in people with different histories of exposure to the virus and underlying characteristics. </a:t>
            </a:r>
            <a:r>
              <a:rPr lang="en-US" sz="900" dirty="0">
                <a:effectLst/>
                <a:highlight>
                  <a:srgbClr val="00FFFF"/>
                </a:highlight>
                <a:latin typeface="WarnockPro-Regular"/>
                <a:ea typeface="Malgun Gothic" panose="020B0503020000020004" pitchFamily="34" charset="-127"/>
                <a:cs typeface="WarnockPro-Regular"/>
              </a:rPr>
              <a:t>All these differences accounted</a:t>
            </a:r>
            <a:r>
              <a:rPr lang="en-US" sz="900" dirty="0">
                <a:effectLst/>
                <a:latin typeface="WarnockPro-Regular"/>
                <a:ea typeface="Malgun Gothic" panose="020B0503020000020004" pitchFamily="34" charset="-127"/>
                <a:cs typeface="WarnockPro-Regular"/>
              </a:rPr>
              <a:t> for </a:t>
            </a:r>
            <a:r>
              <a:rPr lang="en-US" sz="900" dirty="0">
                <a:effectLst/>
                <a:highlight>
                  <a:srgbClr val="FFFF00"/>
                </a:highlight>
                <a:latin typeface="WarnockPro-Regular"/>
                <a:ea typeface="Malgun Gothic" panose="020B0503020000020004" pitchFamily="34" charset="-127"/>
                <a:cs typeface="WarnockPro-Regular"/>
              </a:rPr>
              <a:t>non-homologous vaccine responses among individuals</a:t>
            </a:r>
            <a:r>
              <a:rPr lang="en-US" sz="900" dirty="0">
                <a:effectLst/>
                <a:latin typeface="WarnockPro-Regular"/>
                <a:ea typeface="Malgun Gothic" panose="020B0503020000020004" pitchFamily="34" charset="-127"/>
                <a:cs typeface="WarnockPro-Regular"/>
              </a:rPr>
              <a:t>. </a:t>
            </a:r>
            <a:r>
              <a:rPr lang="en-US" sz="900" dirty="0">
                <a:effectLst/>
                <a:highlight>
                  <a:srgbClr val="00FFFF"/>
                </a:highlight>
                <a:latin typeface="WarnockPro-Regular"/>
                <a:ea typeface="Malgun Gothic" panose="020B0503020000020004" pitchFamily="34" charset="-127"/>
                <a:cs typeface="WarnockPro-Regular"/>
              </a:rPr>
              <a:t>We showed that</a:t>
            </a:r>
            <a:r>
              <a:rPr lang="en-US" sz="900" dirty="0">
                <a:effectLst/>
                <a:latin typeface="WarnockPro-Regular"/>
                <a:ea typeface="Malgun Gothic" panose="020B0503020000020004" pitchFamily="34" charset="-127"/>
                <a:cs typeface="WarnockPro-Regular"/>
              </a:rPr>
              <a:t> infection and vaccination resulted in higher and longer-lasting antibody responses compared to vaccination alone, in the long term as well. </a:t>
            </a:r>
            <a:r>
              <a:rPr lang="en-US" sz="900" dirty="0">
                <a:effectLst/>
                <a:highlight>
                  <a:srgbClr val="00FFFF"/>
                </a:highlight>
                <a:latin typeface="WarnockPro-Regular"/>
                <a:ea typeface="Malgun Gothic" panose="020B0503020000020004" pitchFamily="34" charset="-127"/>
                <a:cs typeface="WarnockPro-Regular"/>
              </a:rPr>
              <a:t>Importantly, the response</a:t>
            </a:r>
            <a:r>
              <a:rPr lang="en-US" sz="900" dirty="0">
                <a:effectLst/>
                <a:latin typeface="WarnockPro-Regular"/>
                <a:ea typeface="Malgun Gothic" panose="020B0503020000020004" pitchFamily="34" charset="-127"/>
                <a:cs typeface="WarnockPro-Regular"/>
              </a:rPr>
              <a:t> to primary infection was strongly related to the response to vaccination, adding to the growing literature on the potency of previous (or first) exposures to shape our immune system. </a:t>
            </a:r>
            <a:r>
              <a:rPr lang="en-US" sz="900" dirty="0">
                <a:effectLst/>
                <a:highlight>
                  <a:srgbClr val="00FFFF"/>
                </a:highlight>
                <a:latin typeface="WarnockPro-Regular"/>
                <a:ea typeface="Malgun Gothic" panose="020B0503020000020004" pitchFamily="34" charset="-127"/>
                <a:cs typeface="WarnockPro-Regular"/>
              </a:rPr>
              <a:t>Moreover, in addition to the</a:t>
            </a:r>
            <a:r>
              <a:rPr lang="en-US" sz="900" dirty="0">
                <a:effectLst/>
                <a:latin typeface="WarnockPro-Regular"/>
                <a:ea typeface="Malgun Gothic" panose="020B0503020000020004" pitchFamily="34" charset="-127"/>
                <a:cs typeface="WarnockPro-Regular"/>
              </a:rPr>
              <a:t> well-studied determinants of antibody responses after vaccination (e.g., age, sex, smoking), we identified other novel determinants (e.g., cardiovascular and mental health diseases). </a:t>
            </a:r>
            <a:r>
              <a:rPr lang="en-US" sz="900" dirty="0">
                <a:effectLst/>
                <a:highlight>
                  <a:srgbClr val="00FFFF"/>
                </a:highlight>
                <a:latin typeface="WarnockPro-Regular"/>
                <a:ea typeface="Malgun Gothic" panose="020B0503020000020004" pitchFamily="34" charset="-127"/>
                <a:cs typeface="WarnockPro-Regular"/>
              </a:rPr>
              <a:t>Taken together,</a:t>
            </a:r>
            <a:r>
              <a:rPr lang="en-US" sz="900" dirty="0">
                <a:effectLst/>
                <a:latin typeface="WarnockPro-Regular"/>
                <a:ea typeface="Malgun Gothic" panose="020B0503020000020004" pitchFamily="34" charset="-127"/>
                <a:cs typeface="WarnockPro-Regular"/>
              </a:rPr>
              <a:t> our results indicate that vaccination campaigns should be tailored according to vaccines available, previous history of SARS-CoV-2 infection, and characteristics of the population in order to achieve optimal responses and protection as possible across individuals.</a:t>
            </a:r>
            <a:endParaRPr lang="en-US" sz="900" dirty="0">
              <a:effectLst/>
              <a:latin typeface="Times New Roman" panose="02020603050405020304" pitchFamily="18" charset="0"/>
              <a:ea typeface="Times New Roman" panose="02020603050405020304" pitchFamily="18" charset="0"/>
            </a:endParaRPr>
          </a:p>
          <a:p>
            <a:pPr marL="0" marR="0">
              <a:spcBef>
                <a:spcPts val="0"/>
              </a:spcBef>
              <a:spcAft>
                <a:spcPts val="0"/>
              </a:spcAft>
            </a:pPr>
            <a:br>
              <a:rPr lang="en-US" sz="900" dirty="0">
                <a:effectLst/>
                <a:latin typeface="Times New Roman" panose="02020603050405020304" pitchFamily="18" charset="0"/>
                <a:ea typeface="Malgun Gothic" panose="020B0503020000020004" pitchFamily="34" charset="-127"/>
              </a:rPr>
            </a:br>
            <a:r>
              <a:rPr lang="en-US" sz="900" dirty="0">
                <a:solidFill>
                  <a:srgbClr val="1EA5D8"/>
                </a:solidFill>
                <a:effectLst/>
                <a:latin typeface="AvenirLTStd-Medium"/>
                <a:ea typeface="Malgun Gothic" panose="020B0503020000020004" pitchFamily="34" charset="-127"/>
                <a:cs typeface="AvenirLTStd-Medium"/>
              </a:rPr>
              <a:t>DOI: https:// </a:t>
            </a:r>
            <a:r>
              <a:rPr lang="en-US" sz="900" dirty="0" err="1">
                <a:solidFill>
                  <a:srgbClr val="1EA5D8"/>
                </a:solidFill>
                <a:effectLst/>
                <a:latin typeface="AvenirLTStd-Medium"/>
                <a:ea typeface="Malgun Gothic" panose="020B0503020000020004" pitchFamily="34" charset="-127"/>
                <a:cs typeface="AvenirLTStd-Medium"/>
              </a:rPr>
              <a:t>doi</a:t>
            </a:r>
            <a:r>
              <a:rPr lang="en-US" sz="900" dirty="0">
                <a:solidFill>
                  <a:srgbClr val="1EA5D8"/>
                </a:solidFill>
                <a:effectLst/>
                <a:latin typeface="AvenirLTStd-Medium"/>
                <a:ea typeface="Malgun Gothic" panose="020B0503020000020004" pitchFamily="34" charset="-127"/>
                <a:cs typeface="AvenirLTStd-Medium"/>
              </a:rPr>
              <a:t>. org/ 10. 7554/ </a:t>
            </a:r>
            <a:r>
              <a:rPr lang="en-US" sz="900" dirty="0" err="1">
                <a:solidFill>
                  <a:srgbClr val="1EA5D8"/>
                </a:solidFill>
                <a:effectLst/>
                <a:latin typeface="AvenirLTStd-Medium"/>
                <a:ea typeface="Malgun Gothic" panose="020B0503020000020004" pitchFamily="34" charset="-127"/>
                <a:cs typeface="AvenirLTStd-Medium"/>
              </a:rPr>
              <a:t>eLife</a:t>
            </a:r>
            <a:r>
              <a:rPr lang="en-US" sz="900" dirty="0">
                <a:solidFill>
                  <a:srgbClr val="1EA5D8"/>
                </a:solidFill>
                <a:effectLst/>
                <a:latin typeface="AvenirLTStd-Medium"/>
                <a:ea typeface="Malgun Gothic" panose="020B0503020000020004" pitchFamily="34" charset="-127"/>
                <a:cs typeface="AvenirLTStd-Medium"/>
              </a:rPr>
              <a:t>. 80428</a:t>
            </a:r>
            <a:endParaRPr lang="en-US" sz="9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dirty="0">
                <a:effectLst/>
                <a:latin typeface="Times New Roman" panose="02020603050405020304" pitchFamily="18" charset="0"/>
                <a:ea typeface="Times New Roman" panose="02020603050405020304" pitchFamily="18" charset="0"/>
              </a:rPr>
              <a:t>https://www.nejm.org/doi/full/10.1056/NEJMoa2118946</a:t>
            </a:r>
          </a:p>
          <a:p>
            <a:pPr marL="0" marR="0">
              <a:spcBef>
                <a:spcPts val="0"/>
              </a:spcBef>
              <a:spcAft>
                <a:spcPts val="0"/>
              </a:spcAft>
            </a:pPr>
            <a:r>
              <a:rPr lang="en-US" sz="900" dirty="0">
                <a:effectLst/>
                <a:latin typeface="MyriadPro-Regular"/>
                <a:ea typeface="Malgun Gothic" panose="020B0503020000020004" pitchFamily="34" charset="-127"/>
                <a:cs typeface="MyriadPro-Regular"/>
              </a:rPr>
              <a:t>https://doi.org/10.1186/s12916-022-02547-2</a:t>
            </a:r>
            <a:endParaRPr lang="en-US" sz="900" dirty="0">
              <a:effectLst/>
              <a:latin typeface="Times New Roman" panose="02020603050405020304" pitchFamily="18" charset="0"/>
              <a:ea typeface="Times New Roman" panose="02020603050405020304" pitchFamily="18" charset="0"/>
            </a:endParaRPr>
          </a:p>
          <a:p>
            <a:r>
              <a:rPr lang="en-US" sz="900" dirty="0">
                <a:effectLst/>
                <a:latin typeface="Calibri" panose="020F0502020204030204" pitchFamily="34" charset="0"/>
                <a:ea typeface="Malgun Gothic" panose="020B0503020000020004" pitchFamily="34" charset="-127"/>
              </a:rPr>
              <a:t>Hybrid/vaccine group risk over time; Risk factors for each groups; S ab thresholds to infection -- </a:t>
            </a:r>
            <a:r>
              <a:rPr lang="en-US" sz="900" dirty="0">
                <a:solidFill>
                  <a:srgbClr val="000000"/>
                </a:solidFill>
                <a:effectLst/>
                <a:highlight>
                  <a:srgbClr val="00FF00"/>
                </a:highlight>
                <a:latin typeface="Calibri" panose="020F0502020204030204" pitchFamily="34" charset="0"/>
                <a:ea typeface="Malgun Gothic" panose="020B0503020000020004" pitchFamily="34" charset="-127"/>
              </a:rPr>
              <a:t>we were able to show the --- vaccine types </a:t>
            </a:r>
            <a:r>
              <a:rPr lang="en-US" sz="900" dirty="0">
                <a:solidFill>
                  <a:srgbClr val="000000"/>
                </a:solidFill>
                <a:highlight>
                  <a:srgbClr val="00FF00"/>
                </a:highlight>
                <a:latin typeface="Calibri" panose="020F0502020204030204" pitchFamily="34" charset="0"/>
                <a:ea typeface="Malgun Gothic" panose="020B0503020000020004" pitchFamily="34" charset="-127"/>
              </a:rPr>
              <a:t>are so heterogeneous </a:t>
            </a:r>
            <a:r>
              <a:rPr lang="en-US" sz="900" dirty="0">
                <a:solidFill>
                  <a:srgbClr val="000000"/>
                </a:solidFill>
                <a:effectLst/>
                <a:highlight>
                  <a:srgbClr val="00FF00"/>
                </a:highlight>
                <a:latin typeface="Calibri" panose="020F0502020204030204" pitchFamily="34" charset="0"/>
                <a:ea typeface="Malgun Gothic" panose="020B0503020000020004" pitchFamily="34" charset="-127"/>
              </a:rPr>
              <a:t>didn’t show </a:t>
            </a:r>
            <a:r>
              <a:rPr lang="en-US" sz="900" dirty="0">
                <a:solidFill>
                  <a:srgbClr val="000000"/>
                </a:solidFill>
                <a:effectLst/>
                <a:highlight>
                  <a:srgbClr val="00FFFF"/>
                </a:highlight>
                <a:latin typeface="Calibri" panose="020F0502020204030204" pitchFamily="34" charset="0"/>
                <a:ea typeface="Malgun Gothic" panose="020B0503020000020004" pitchFamily="34" charset="-127"/>
              </a:rPr>
              <a:t>effect of different combinations of the number of doses and type of vaccine on antibody levels.</a:t>
            </a:r>
          </a:p>
          <a:p>
            <a:r>
              <a:rPr lang="en-US" sz="900" dirty="0"/>
              <a:t> </a:t>
            </a:r>
          </a:p>
        </p:txBody>
      </p:sp>
    </p:spTree>
    <p:extLst>
      <p:ext uri="{BB962C8B-B14F-4D97-AF65-F5344CB8AC3E}">
        <p14:creationId xmlns:p14="http://schemas.microsoft.com/office/powerpoint/2010/main" val="1643402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70B461BC-877A-B854-6042-893C31E2F90E}"/>
              </a:ext>
            </a:extLst>
          </p:cNvPr>
          <p:cNvCxnSpPr/>
          <p:nvPr/>
        </p:nvCxnSpPr>
        <p:spPr>
          <a:xfrm>
            <a:off x="2178050" y="2298700"/>
            <a:ext cx="5638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40F6C1B1-E49D-4EE2-B90A-2791B143F010}"/>
              </a:ext>
            </a:extLst>
          </p:cNvPr>
          <p:cNvCxnSpPr/>
          <p:nvPr/>
        </p:nvCxnSpPr>
        <p:spPr>
          <a:xfrm>
            <a:off x="4902200" y="2101850"/>
            <a:ext cx="0" cy="30480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87DFC4A-4A84-0C84-3D62-D2E7762034EE}"/>
              </a:ext>
            </a:extLst>
          </p:cNvPr>
          <p:cNvSpPr txBox="1"/>
          <p:nvPr/>
        </p:nvSpPr>
        <p:spPr>
          <a:xfrm>
            <a:off x="4432300" y="2597150"/>
            <a:ext cx="1663700" cy="646331"/>
          </a:xfrm>
          <a:prstGeom prst="rect">
            <a:avLst/>
          </a:prstGeom>
          <a:noFill/>
        </p:spPr>
        <p:txBody>
          <a:bodyPr wrap="square" rtlCol="0">
            <a:spAutoFit/>
          </a:bodyPr>
          <a:lstStyle/>
          <a:p>
            <a:r>
              <a:rPr lang="en-US" dirty="0"/>
              <a:t>1</a:t>
            </a:r>
            <a:r>
              <a:rPr lang="en-US" baseline="30000" dirty="0"/>
              <a:t>st</a:t>
            </a:r>
            <a:r>
              <a:rPr lang="en-US" dirty="0"/>
              <a:t> surveillance</a:t>
            </a:r>
          </a:p>
        </p:txBody>
      </p:sp>
      <p:cxnSp>
        <p:nvCxnSpPr>
          <p:cNvPr id="7" name="Straight Connector 6">
            <a:extLst>
              <a:ext uri="{FF2B5EF4-FFF2-40B4-BE49-F238E27FC236}">
                <a16:creationId xmlns:a16="http://schemas.microsoft.com/office/drawing/2014/main" id="{5A9E24E0-1182-E3F9-A725-C2EDB119A2B8}"/>
              </a:ext>
            </a:extLst>
          </p:cNvPr>
          <p:cNvCxnSpPr/>
          <p:nvPr/>
        </p:nvCxnSpPr>
        <p:spPr>
          <a:xfrm>
            <a:off x="7461250" y="2101850"/>
            <a:ext cx="0" cy="30480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33E8EFF0-8E15-CFEF-5749-CDDBF5A69A54}"/>
              </a:ext>
            </a:extLst>
          </p:cNvPr>
          <p:cNvSpPr txBox="1"/>
          <p:nvPr/>
        </p:nvSpPr>
        <p:spPr>
          <a:xfrm>
            <a:off x="6915150" y="2514601"/>
            <a:ext cx="1663700" cy="646331"/>
          </a:xfrm>
          <a:prstGeom prst="rect">
            <a:avLst/>
          </a:prstGeom>
          <a:noFill/>
        </p:spPr>
        <p:txBody>
          <a:bodyPr wrap="square" rtlCol="0">
            <a:spAutoFit/>
          </a:bodyPr>
          <a:lstStyle/>
          <a:p>
            <a:r>
              <a:rPr lang="en-US" dirty="0"/>
              <a:t>2</a:t>
            </a:r>
            <a:r>
              <a:rPr lang="en-US" baseline="30000" dirty="0"/>
              <a:t>nd</a:t>
            </a:r>
            <a:endParaRPr lang="en-US" dirty="0"/>
          </a:p>
          <a:p>
            <a:r>
              <a:rPr lang="en-US" dirty="0"/>
              <a:t>surveillance</a:t>
            </a:r>
          </a:p>
        </p:txBody>
      </p:sp>
      <p:sp>
        <p:nvSpPr>
          <p:cNvPr id="9" name="Isosceles Triangle 8">
            <a:extLst>
              <a:ext uri="{FF2B5EF4-FFF2-40B4-BE49-F238E27FC236}">
                <a16:creationId xmlns:a16="http://schemas.microsoft.com/office/drawing/2014/main" id="{B5080F05-AA46-EB25-7319-7F3158E5DC3B}"/>
              </a:ext>
            </a:extLst>
          </p:cNvPr>
          <p:cNvSpPr/>
          <p:nvPr/>
        </p:nvSpPr>
        <p:spPr>
          <a:xfrm>
            <a:off x="2393950" y="2190751"/>
            <a:ext cx="196849" cy="215898"/>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4F3D4270-2274-8940-3673-F3A90AC76C36}"/>
              </a:ext>
            </a:extLst>
          </p:cNvPr>
          <p:cNvSpPr/>
          <p:nvPr/>
        </p:nvSpPr>
        <p:spPr>
          <a:xfrm>
            <a:off x="2827337" y="2190751"/>
            <a:ext cx="196849" cy="215898"/>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2D91FD85-C6E5-CEA8-0BE5-2BAE36146CC1}"/>
              </a:ext>
            </a:extLst>
          </p:cNvPr>
          <p:cNvSpPr/>
          <p:nvPr/>
        </p:nvSpPr>
        <p:spPr>
          <a:xfrm>
            <a:off x="3397249" y="2197101"/>
            <a:ext cx="196849" cy="215898"/>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85E0B10-0D2F-34EB-B64F-9857CA78C743}"/>
              </a:ext>
            </a:extLst>
          </p:cNvPr>
          <p:cNvSpPr/>
          <p:nvPr/>
        </p:nvSpPr>
        <p:spPr>
          <a:xfrm>
            <a:off x="6191249" y="2209799"/>
            <a:ext cx="130176" cy="152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678764-BE6D-06EF-73C2-9E95EC04467E}"/>
              </a:ext>
            </a:extLst>
          </p:cNvPr>
          <p:cNvSpPr/>
          <p:nvPr/>
        </p:nvSpPr>
        <p:spPr>
          <a:xfrm>
            <a:off x="4446587" y="2209799"/>
            <a:ext cx="130176" cy="152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D50C075-450B-0510-11F4-DA577E041386}"/>
              </a:ext>
            </a:extLst>
          </p:cNvPr>
          <p:cNvSpPr/>
          <p:nvPr/>
        </p:nvSpPr>
        <p:spPr>
          <a:xfrm>
            <a:off x="1868487" y="1511300"/>
            <a:ext cx="3033698" cy="1473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542AE42-AB69-1619-44DC-7E1509D5DA94}"/>
              </a:ext>
            </a:extLst>
          </p:cNvPr>
          <p:cNvSpPr txBox="1"/>
          <p:nvPr/>
        </p:nvSpPr>
        <p:spPr>
          <a:xfrm>
            <a:off x="2178050" y="3295473"/>
            <a:ext cx="6769100" cy="1200329"/>
          </a:xfrm>
          <a:prstGeom prst="rect">
            <a:avLst/>
          </a:prstGeom>
          <a:noFill/>
        </p:spPr>
        <p:txBody>
          <a:bodyPr wrap="square">
            <a:spAutoFit/>
          </a:bodyPr>
          <a:lstStyle/>
          <a:p>
            <a:pPr marL="342900" indent="-342900">
              <a:buAutoNum type="arabicParenR"/>
            </a:pPr>
            <a:r>
              <a:rPr lang="en-US" dirty="0" err="1"/>
              <a:t>infec</a:t>
            </a:r>
            <a:r>
              <a:rPr lang="en-US" dirty="0"/>
              <a:t> only (no vaccine), </a:t>
            </a:r>
          </a:p>
          <a:p>
            <a:pPr marL="342900" indent="-342900">
              <a:buAutoNum type="arabicParenR"/>
            </a:pPr>
            <a:r>
              <a:rPr lang="en-US" dirty="0"/>
              <a:t>Primary vaccines (1and2) + Infection, </a:t>
            </a:r>
          </a:p>
          <a:p>
            <a:pPr marL="342900" indent="-342900">
              <a:buAutoNum type="arabicParenR"/>
            </a:pPr>
            <a:r>
              <a:rPr lang="en-US" dirty="0"/>
              <a:t>Primary vaccines (1and2) + 3rd booster+ Infection,</a:t>
            </a:r>
          </a:p>
          <a:p>
            <a:pPr marL="342900" indent="-342900">
              <a:buAutoNum type="arabicParenR"/>
            </a:pPr>
            <a:r>
              <a:rPr lang="en-US" dirty="0"/>
              <a:t>Primary vaccines (1and2) + 3rd and 4th booster+ Infection</a:t>
            </a:r>
          </a:p>
        </p:txBody>
      </p:sp>
      <p:sp>
        <p:nvSpPr>
          <p:cNvPr id="17" name="Isosceles Triangle 16">
            <a:extLst>
              <a:ext uri="{FF2B5EF4-FFF2-40B4-BE49-F238E27FC236}">
                <a16:creationId xmlns:a16="http://schemas.microsoft.com/office/drawing/2014/main" id="{E0488B34-D633-3F66-42E4-CA6022E6D2E6}"/>
              </a:ext>
            </a:extLst>
          </p:cNvPr>
          <p:cNvSpPr/>
          <p:nvPr/>
        </p:nvSpPr>
        <p:spPr>
          <a:xfrm>
            <a:off x="3906834" y="2190751"/>
            <a:ext cx="196849" cy="215898"/>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5496FE1-2EBB-85FF-3A3E-A48ACA53012F}"/>
              </a:ext>
            </a:extLst>
          </p:cNvPr>
          <p:cNvSpPr txBox="1"/>
          <p:nvPr/>
        </p:nvSpPr>
        <p:spPr>
          <a:xfrm>
            <a:off x="2178050" y="4746535"/>
            <a:ext cx="6769100" cy="923330"/>
          </a:xfrm>
          <a:prstGeom prst="rect">
            <a:avLst/>
          </a:prstGeom>
          <a:noFill/>
        </p:spPr>
        <p:txBody>
          <a:bodyPr wrap="square">
            <a:spAutoFit/>
          </a:bodyPr>
          <a:lstStyle/>
          <a:p>
            <a:pPr marL="342900" indent="-342900">
              <a:buAutoNum type="arabicParenR"/>
            </a:pPr>
            <a:r>
              <a:rPr lang="en-US" dirty="0"/>
              <a:t>Primary vaccines (1and2), </a:t>
            </a:r>
          </a:p>
          <a:p>
            <a:pPr marL="342900" indent="-342900">
              <a:buAutoNum type="arabicParenR"/>
            </a:pPr>
            <a:r>
              <a:rPr lang="en-US" dirty="0"/>
              <a:t>Primary vaccines (1and2) + 3rd booster,</a:t>
            </a:r>
          </a:p>
          <a:p>
            <a:pPr marL="342900" indent="-342900">
              <a:buAutoNum type="arabicParenR"/>
            </a:pPr>
            <a:r>
              <a:rPr lang="en-US" dirty="0"/>
              <a:t>Primary vaccines (1and2) + 3rd and 4th booster</a:t>
            </a:r>
          </a:p>
        </p:txBody>
      </p:sp>
    </p:spTree>
    <p:extLst>
      <p:ext uri="{BB962C8B-B14F-4D97-AF65-F5344CB8AC3E}">
        <p14:creationId xmlns:p14="http://schemas.microsoft.com/office/powerpoint/2010/main" val="220686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72DB-5B4B-EAB3-4564-E3F23979B87D}"/>
              </a:ext>
            </a:extLst>
          </p:cNvPr>
          <p:cNvSpPr>
            <a:spLocks noGrp="1"/>
          </p:cNvSpPr>
          <p:nvPr>
            <p:ph type="title"/>
          </p:nvPr>
        </p:nvSpPr>
        <p:spPr>
          <a:xfrm>
            <a:off x="838200" y="365125"/>
            <a:ext cx="10515600" cy="784225"/>
          </a:xfrm>
        </p:spPr>
        <p:txBody>
          <a:bodyPr>
            <a:normAutofit/>
          </a:bodyPr>
          <a:lstStyle/>
          <a:p>
            <a:r>
              <a:rPr lang="en-US" sz="3200" dirty="0"/>
              <a:t>Background</a:t>
            </a:r>
          </a:p>
        </p:txBody>
      </p:sp>
      <p:sp>
        <p:nvSpPr>
          <p:cNvPr id="3" name="Content Placeholder 2">
            <a:extLst>
              <a:ext uri="{FF2B5EF4-FFF2-40B4-BE49-F238E27FC236}">
                <a16:creationId xmlns:a16="http://schemas.microsoft.com/office/drawing/2014/main" id="{5BAB4588-A754-165A-A29C-654AD2E20CFE}"/>
              </a:ext>
            </a:extLst>
          </p:cNvPr>
          <p:cNvSpPr>
            <a:spLocks noGrp="1"/>
          </p:cNvSpPr>
          <p:nvPr>
            <p:ph idx="1"/>
          </p:nvPr>
        </p:nvSpPr>
        <p:spPr>
          <a:xfrm>
            <a:off x="530225" y="1149350"/>
            <a:ext cx="11131550" cy="5435600"/>
          </a:xfrm>
        </p:spPr>
        <p:txBody>
          <a:bodyPr>
            <a:noAutofit/>
          </a:bodyPr>
          <a:lstStyle/>
          <a:p>
            <a:pPr marL="74295" marR="238125" indent="359410" algn="just" eaLnBrk="0" hangingPunct="0">
              <a:lnSpc>
                <a:spcPct val="105000"/>
              </a:lnSpc>
              <a:spcBef>
                <a:spcPts val="370"/>
              </a:spcBef>
              <a:spcAft>
                <a:spcPts val="0"/>
              </a:spcAft>
            </a:pPr>
            <a:r>
              <a:rPr lang="en-US" sz="11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Natural SARS-CoV-2 infection and vaccination against COVID-19 both contribute to building the population’s immunity. </a:t>
            </a:r>
          </a:p>
          <a:p>
            <a:pPr marL="74295" marR="238125" indent="359410" algn="just" eaLnBrk="0" hangingPunct="0">
              <a:lnSpc>
                <a:spcPct val="105000"/>
              </a:lnSpc>
              <a:spcBef>
                <a:spcPts val="370"/>
              </a:spcBef>
              <a:spcAft>
                <a:spcPts val="0"/>
              </a:spcAft>
            </a:pPr>
            <a:endParaRPr lang="en-US" sz="11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endParaRPr>
          </a:p>
          <a:p>
            <a:pPr marL="74295" marR="238125" indent="359410" algn="just" eaLnBrk="0" hangingPunct="0">
              <a:lnSpc>
                <a:spcPct val="105000"/>
              </a:lnSpc>
              <a:spcBef>
                <a:spcPts val="370"/>
              </a:spcBef>
              <a:spcAft>
                <a:spcPts val="0"/>
              </a:spcAft>
            </a:pPr>
            <a:r>
              <a:rPr lang="en-US" sz="1100" dirty="0">
                <a:effectLst/>
                <a:latin typeface="Arial" panose="020B0604020202020204" pitchFamily="34" charset="0"/>
                <a:ea typeface="Malgun Gothic" panose="020B0503020000020004" pitchFamily="34" charset="-127"/>
                <a:cs typeface="Arial" panose="020B0604020202020204" pitchFamily="34" charset="0"/>
              </a:rPr>
              <a:t>However, estimating the magnitude and durability of this protection in the population has become a challenge because of the surge in the omicron (B.1.1.529) variant, which has resulted in many individuals with hybrid immunity (immunity developed through a combination of SARS-CoV-2 infection and vaccination), varying rates and timings of past infection and vaccination, multiple types of vaccination and numbers of doses, and variants of concern that can escape pre-existing immunity.3,4 </a:t>
            </a:r>
          </a:p>
          <a:p>
            <a:pPr marL="74295" marR="238125" indent="359410" algn="just" eaLnBrk="0" hangingPunct="0">
              <a:lnSpc>
                <a:spcPct val="105000"/>
              </a:lnSpc>
              <a:spcBef>
                <a:spcPts val="370"/>
              </a:spcBef>
              <a:spcAft>
                <a:spcPts val="0"/>
              </a:spcAft>
            </a:pPr>
            <a:endParaRPr lang="en-US" sz="1100" dirty="0">
              <a:solidFill>
                <a:srgbClr val="000000"/>
              </a:solidFill>
              <a:effectLst/>
              <a:highlight>
                <a:srgbClr val="00FFFF"/>
              </a:highlight>
              <a:latin typeface="Arial" panose="020B0604020202020204" pitchFamily="34" charset="0"/>
              <a:ea typeface="Malgun Gothic" panose="020B0503020000020004" pitchFamily="34" charset="-127"/>
              <a:cs typeface="Arial" panose="020B0604020202020204" pitchFamily="34" charset="0"/>
            </a:endParaRPr>
          </a:p>
          <a:p>
            <a:pPr marL="74295" marR="238125" indent="359410" algn="just" eaLnBrk="0" hangingPunct="0">
              <a:lnSpc>
                <a:spcPct val="105000"/>
              </a:lnSpc>
              <a:spcBef>
                <a:spcPts val="370"/>
              </a:spcBef>
              <a:spcAft>
                <a:spcPts val="0"/>
              </a:spcAft>
            </a:pPr>
            <a:r>
              <a:rPr lang="en-US" sz="1100" dirty="0">
                <a:solidFill>
                  <a:srgbClr val="000000"/>
                </a:solidFill>
                <a:effectLst/>
                <a:highlight>
                  <a:srgbClr val="00FFFF"/>
                </a:highlight>
                <a:latin typeface="Arial" panose="020B0604020202020204" pitchFamily="34" charset="0"/>
                <a:ea typeface="Malgun Gothic" panose="020B0503020000020004" pitchFamily="34" charset="-127"/>
                <a:cs typeface="Arial" panose="020B0604020202020204" pitchFamily="34" charset="0"/>
              </a:rPr>
              <a:t>Severe previous studies of COVID-19 vaccines have shown waning immunity over time (after 2 doses), as measured by primarily decreasing antibody titers and vaccine effectiveness (breakthrough infections) [</a:t>
            </a:r>
            <a:r>
              <a:rPr lang="en-US" sz="1100" dirty="0">
                <a:solidFill>
                  <a:srgbClr val="0000FF"/>
                </a:solidFill>
                <a:effectLst/>
                <a:highlight>
                  <a:srgbClr val="00FFFF"/>
                </a:highlight>
                <a:latin typeface="Arial" panose="020B0604020202020204" pitchFamily="34" charset="0"/>
                <a:ea typeface="Malgun Gothic" panose="020B0503020000020004" pitchFamily="34" charset="-127"/>
                <a:cs typeface="Arial" panose="020B0604020202020204" pitchFamily="34" charset="0"/>
              </a:rPr>
              <a:t>9</a:t>
            </a:r>
            <a:r>
              <a:rPr lang="en-US" sz="1100" dirty="0">
                <a:solidFill>
                  <a:srgbClr val="000000"/>
                </a:solidFill>
                <a:effectLst/>
                <a:highlight>
                  <a:srgbClr val="00FFFF"/>
                </a:highlight>
                <a:latin typeface="Arial" panose="020B0604020202020204" pitchFamily="34" charset="0"/>
                <a:ea typeface="Malgun Gothic" panose="020B0503020000020004" pitchFamily="34" charset="-127"/>
                <a:cs typeface="Arial" panose="020B0604020202020204" pitchFamily="34" charset="0"/>
              </a:rPr>
              <a:t>, </a:t>
            </a:r>
            <a:r>
              <a:rPr lang="en-US" sz="1100" dirty="0">
                <a:solidFill>
                  <a:srgbClr val="0000FF"/>
                </a:solidFill>
                <a:effectLst/>
                <a:highlight>
                  <a:srgbClr val="00FFFF"/>
                </a:highlight>
                <a:latin typeface="Arial" panose="020B0604020202020204" pitchFamily="34" charset="0"/>
                <a:ea typeface="Malgun Gothic" panose="020B0503020000020004" pitchFamily="34" charset="-127"/>
                <a:cs typeface="Arial" panose="020B0604020202020204" pitchFamily="34" charset="0"/>
              </a:rPr>
              <a:t>10</a:t>
            </a:r>
            <a:r>
              <a:rPr lang="en-US" sz="1100" dirty="0">
                <a:solidFill>
                  <a:srgbClr val="000000"/>
                </a:solidFill>
                <a:effectLst/>
                <a:highlight>
                  <a:srgbClr val="00FFFF"/>
                </a:highlight>
                <a:latin typeface="Arial" panose="020B0604020202020204" pitchFamily="34" charset="0"/>
                <a:ea typeface="Malgun Gothic" panose="020B0503020000020004" pitchFamily="34" charset="-127"/>
                <a:cs typeface="Arial" panose="020B0604020202020204" pitchFamily="34" charset="0"/>
              </a:rPr>
              <a:t>].</a:t>
            </a:r>
            <a:r>
              <a:rPr lang="en-US" sz="1100" dirty="0">
                <a:solidFill>
                  <a:srgbClr val="000000"/>
                </a:solidFill>
                <a:effectLst/>
                <a:highlight>
                  <a:srgbClr val="00FF00"/>
                </a:highlight>
                <a:latin typeface="Arial" panose="020B0604020202020204" pitchFamily="34" charset="0"/>
                <a:ea typeface="Malgun Gothic" panose="020B0503020000020004" pitchFamily="34" charset="-127"/>
                <a:cs typeface="Arial" panose="020B0604020202020204" pitchFamily="34" charset="0"/>
              </a:rPr>
              <a:t> </a:t>
            </a:r>
            <a:r>
              <a:rPr lang="en-US" sz="1100" dirty="0">
                <a:effectLst/>
                <a:latin typeface="Arial" panose="020B0604020202020204" pitchFamily="34" charset="0"/>
                <a:ea typeface="Malgun Gothic" panose="020B0503020000020004" pitchFamily="34" charset="-127"/>
                <a:cs typeface="Arial" panose="020B0604020202020204" pitchFamily="34" charset="0"/>
              </a:rPr>
              <a:t>Systematic reviews of SARS-CoV-2 vaccine effectiveness studies have provided clarity on the durability of protection by immune status (hybrid vs. previous infection alone) [ref], and </a:t>
            </a:r>
            <a:r>
              <a:rPr lang="en-US" sz="1100" dirty="0">
                <a:solidFill>
                  <a:srgbClr val="000000"/>
                </a:solidFill>
                <a:effectLst/>
                <a:highlight>
                  <a:srgbClr val="00FFFF"/>
                </a:highlight>
                <a:latin typeface="Calibri" panose="020F0502020204030204" pitchFamily="34" charset="0"/>
                <a:ea typeface="Malgun Gothic" panose="020B0503020000020004" pitchFamily="34" charset="-127"/>
              </a:rPr>
              <a:t>different combinations of the number of doses and type of vaccine </a:t>
            </a:r>
            <a:r>
              <a:rPr lang="en-US" sz="1100" dirty="0">
                <a:effectLst/>
                <a:latin typeface="Arial" panose="020B0604020202020204" pitchFamily="34" charset="0"/>
                <a:ea typeface="Malgun Gothic" panose="020B0503020000020004" pitchFamily="34" charset="-127"/>
                <a:cs typeface="Arial" panose="020B0604020202020204" pitchFamily="34" charset="0"/>
              </a:rPr>
              <a:t>(vaccines vs. unvaccinated). </a:t>
            </a:r>
            <a:r>
              <a:rPr lang="en-US" sz="1100" dirty="0">
                <a:highlight>
                  <a:srgbClr val="00FF00"/>
                </a:highlight>
                <a:latin typeface="Arial" panose="020B0604020202020204" pitchFamily="34" charset="0"/>
                <a:ea typeface="Malgun Gothic" panose="020B0503020000020004" pitchFamily="34" charset="-127"/>
                <a:cs typeface="Arial" panose="020B0604020202020204" pitchFamily="34" charset="0"/>
              </a:rPr>
              <a:t>Previous infection was found to provide higher protection against reinfection and more sustained protection against hospital admission or severe disease than vaccination alone</a:t>
            </a:r>
            <a:r>
              <a:rPr lang="en-US" sz="1100" dirty="0">
                <a:latin typeface="Arial" panose="020B0604020202020204" pitchFamily="34" charset="0"/>
                <a:ea typeface="Malgun Gothic" panose="020B0503020000020004" pitchFamily="34" charset="-127"/>
                <a:cs typeface="Arial" panose="020B0604020202020204" pitchFamily="34" charset="0"/>
              </a:rPr>
              <a:t>. </a:t>
            </a:r>
            <a:r>
              <a:rPr lang="en-US" sz="1100" dirty="0">
                <a:highlight>
                  <a:srgbClr val="00FF00"/>
                </a:highlight>
                <a:latin typeface="Arial" panose="020B0604020202020204" pitchFamily="34" charset="0"/>
                <a:ea typeface="Malgun Gothic" panose="020B0503020000020004" pitchFamily="34" charset="-127"/>
                <a:cs typeface="Arial" panose="020B0604020202020204" pitchFamily="34" charset="0"/>
              </a:rPr>
              <a:t>However, individuals with hybrid immunity had the highest magnitude and durability of protection against all outcomes, </a:t>
            </a:r>
            <a:r>
              <a:rPr lang="en-US" sz="1100" dirty="0" err="1">
                <a:highlight>
                  <a:srgbClr val="00FF00"/>
                </a:highlight>
                <a:latin typeface="Arial" panose="020B0604020202020204" pitchFamily="34" charset="0"/>
                <a:ea typeface="Malgun Gothic" panose="020B0503020000020004" pitchFamily="34" charset="-127"/>
                <a:cs typeface="Arial" panose="020B0604020202020204" pitchFamily="34" charset="0"/>
              </a:rPr>
              <a:t>emphasising</a:t>
            </a:r>
            <a:r>
              <a:rPr lang="en-US" sz="1100" dirty="0">
                <a:highlight>
                  <a:srgbClr val="00FF00"/>
                </a:highlight>
                <a:latin typeface="Arial" panose="020B0604020202020204" pitchFamily="34" charset="0"/>
                <a:ea typeface="Malgun Gothic" panose="020B0503020000020004" pitchFamily="34" charset="-127"/>
                <a:cs typeface="Arial" panose="020B0604020202020204" pitchFamily="34" charset="0"/>
              </a:rPr>
              <a:t> the importance of providing vaccination to previously infected individuals</a:t>
            </a:r>
            <a:r>
              <a:rPr lang="en-US" sz="1100" dirty="0">
                <a:latin typeface="Arial" panose="020B0604020202020204" pitchFamily="34" charset="0"/>
                <a:ea typeface="Malgun Gothic" panose="020B0503020000020004" pitchFamily="34" charset="-127"/>
                <a:cs typeface="Arial" panose="020B0604020202020204" pitchFamily="34" charset="0"/>
              </a:rPr>
              <a:t>.</a:t>
            </a:r>
            <a:endParaRPr lang="en-US" sz="1100" dirty="0">
              <a:effectLst/>
              <a:latin typeface="Arial" panose="020B0604020202020204" pitchFamily="34" charset="0"/>
              <a:ea typeface="Malgun Gothic" panose="020B0503020000020004" pitchFamily="34" charset="-127"/>
              <a:cs typeface="Arial" panose="020B0604020202020204" pitchFamily="34" charset="0"/>
            </a:endParaRPr>
          </a:p>
          <a:p>
            <a:pPr marL="74295" marR="238125" indent="359410" algn="just" eaLnBrk="0" hangingPunct="0">
              <a:lnSpc>
                <a:spcPct val="105000"/>
              </a:lnSpc>
              <a:spcBef>
                <a:spcPts val="370"/>
              </a:spcBef>
              <a:spcAft>
                <a:spcPts val="0"/>
              </a:spcAft>
            </a:pPr>
            <a:endParaRPr lang="en-US" sz="1100" dirty="0">
              <a:latin typeface="Arial" panose="020B0604020202020204" pitchFamily="34" charset="0"/>
              <a:ea typeface="Malgun Gothic" panose="020B0503020000020004" pitchFamily="34" charset="-127"/>
              <a:cs typeface="Arial" panose="020B0604020202020204" pitchFamily="34" charset="0"/>
            </a:endParaRPr>
          </a:p>
          <a:p>
            <a:pPr marL="74295" marR="238125" indent="359410" algn="just" eaLnBrk="0" hangingPunct="0">
              <a:lnSpc>
                <a:spcPct val="105000"/>
              </a:lnSpc>
              <a:spcBef>
                <a:spcPts val="370"/>
              </a:spcBef>
              <a:spcAft>
                <a:spcPts val="0"/>
              </a:spcAft>
            </a:pPr>
            <a:r>
              <a:rPr lang="en-US" sz="1100" dirty="0">
                <a:solidFill>
                  <a:srgbClr val="000000"/>
                </a:solidFill>
                <a:effectLst/>
                <a:highlight>
                  <a:srgbClr val="00FF00"/>
                </a:highlight>
                <a:latin typeface="Arial" panose="020B0604020202020204" pitchFamily="34" charset="0"/>
                <a:ea typeface="Malgun Gothic" panose="020B0503020000020004" pitchFamily="34" charset="-127"/>
                <a:cs typeface="Arial" panose="020B0604020202020204" pitchFamily="34" charset="0"/>
              </a:rPr>
              <a:t>Yet, most </a:t>
            </a:r>
            <a:r>
              <a:rPr lang="en-US" sz="1100" dirty="0" err="1">
                <a:solidFill>
                  <a:srgbClr val="000000"/>
                </a:solidFill>
                <a:effectLst/>
                <a:highlight>
                  <a:srgbClr val="00FF00"/>
                </a:highlight>
                <a:latin typeface="Arial" panose="020B0604020202020204" pitchFamily="34" charset="0"/>
                <a:ea typeface="Malgun Gothic" panose="020B0503020000020004" pitchFamily="34" charset="-127"/>
                <a:cs typeface="Arial" panose="020B0604020202020204" pitchFamily="34" charset="0"/>
              </a:rPr>
              <a:t>seroepidemiological</a:t>
            </a:r>
            <a:r>
              <a:rPr lang="en-US" sz="1100" dirty="0">
                <a:solidFill>
                  <a:srgbClr val="000000"/>
                </a:solidFill>
                <a:effectLst/>
                <a:highlight>
                  <a:srgbClr val="00FF00"/>
                </a:highlight>
                <a:latin typeface="Arial" panose="020B0604020202020204" pitchFamily="34" charset="0"/>
                <a:ea typeface="Malgun Gothic" panose="020B0503020000020004" pitchFamily="34" charset="-127"/>
                <a:cs typeface="Arial" panose="020B0604020202020204" pitchFamily="34" charset="0"/>
              </a:rPr>
              <a:t> studies conducted after the COVID-19 vaccine administration began have focused on specific groups (e.g., healthcare workers) [1, 2]. The age-specific</a:t>
            </a:r>
            <a:r>
              <a:rPr lang="en-US" sz="11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a:t>
            </a:r>
            <a:r>
              <a:rPr lang="en-US" sz="1100" dirty="0">
                <a:solidFill>
                  <a:srgbClr val="000000"/>
                </a:solidFill>
                <a:effectLst/>
                <a:highlight>
                  <a:srgbClr val="00FF00"/>
                </a:highlight>
                <a:latin typeface="Arial" panose="020B0604020202020204" pitchFamily="34" charset="0"/>
                <a:ea typeface="Malgun Gothic" panose="020B0503020000020004" pitchFamily="34" charset="-127"/>
                <a:cs typeface="Arial" panose="020B0604020202020204" pitchFamily="34" charset="0"/>
              </a:rPr>
              <a:t>durability</a:t>
            </a:r>
            <a:r>
              <a:rPr lang="en-US" sz="11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of antibody responses after infection and/or vaccination is less well explored within the general population [</a:t>
            </a:r>
            <a:r>
              <a:rPr lang="en-US" sz="1100" dirty="0">
                <a:solidFill>
                  <a:srgbClr val="0000FF"/>
                </a:solidFill>
                <a:effectLst/>
                <a:latin typeface="Arial" panose="020B0604020202020204" pitchFamily="34" charset="0"/>
                <a:ea typeface="Malgun Gothic" panose="020B0503020000020004" pitchFamily="34" charset="-127"/>
                <a:cs typeface="Arial" panose="020B0604020202020204" pitchFamily="34" charset="0"/>
              </a:rPr>
              <a:t>8</a:t>
            </a:r>
            <a:r>
              <a:rPr lang="en-US" sz="11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a:t>
            </a:r>
            <a:r>
              <a:rPr lang="en-US" sz="1100" dirty="0">
                <a:solidFill>
                  <a:srgbClr val="000000"/>
                </a:solidFill>
                <a:effectLst/>
                <a:highlight>
                  <a:srgbClr val="00FFFF"/>
                </a:highlight>
                <a:latin typeface="Arial" panose="020B0604020202020204" pitchFamily="34" charset="0"/>
                <a:ea typeface="Malgun Gothic" panose="020B0503020000020004" pitchFamily="34" charset="-127"/>
                <a:cs typeface="Arial" panose="020B0604020202020204" pitchFamily="34" charset="0"/>
              </a:rPr>
              <a:t>.</a:t>
            </a:r>
            <a:r>
              <a:rPr lang="en-US" sz="11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11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a:t>
            </a: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p>
            <a:pPr marL="74295" marR="238125" indent="359410" algn="just" eaLnBrk="0" hangingPunct="0">
              <a:lnSpc>
                <a:spcPct val="105000"/>
              </a:lnSpc>
              <a:spcBef>
                <a:spcPts val="370"/>
              </a:spcBef>
              <a:spcAft>
                <a:spcPts val="0"/>
              </a:spcAft>
            </a:pPr>
            <a:r>
              <a:rPr lang="en-US" sz="1100"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In South Korea, with high vaccination, the majority of the population is hybrid and vaccine-induced immunity. In this study, we directly compared age-specific trends of anti-S levels and the relative breakthrough infection events in the nationwide community-based cohort, which enables large-scale population follow-up with repeated testing of antibodies over time in a population with detailed demographic and clinical characterization and long-term</a:t>
            </a:r>
            <a:r>
              <a:rPr lang="en-US" sz="1100" dirty="0">
                <a:effectLst/>
                <a:latin typeface="Arial" panose="020B0604020202020204" pitchFamily="34" charset="0"/>
                <a:ea typeface="Times New Roman" panose="02020603050405020304" pitchFamily="18" charset="0"/>
                <a:cs typeface="Arial" panose="020B0604020202020204" pitchFamily="34" charset="0"/>
              </a:rPr>
              <a:t> follow-up. </a:t>
            </a:r>
          </a:p>
          <a:p>
            <a:pPr marL="74295" marR="238125" indent="359410" algn="just" eaLnBrk="0" hangingPunct="0">
              <a:lnSpc>
                <a:spcPct val="105000"/>
              </a:lnSpc>
              <a:spcBef>
                <a:spcPts val="370"/>
              </a:spcBef>
              <a:spcAft>
                <a:spcPts val="0"/>
              </a:spcAft>
            </a:pPr>
            <a:endParaRPr lang="en-US" sz="1100" dirty="0">
              <a:effectLst/>
              <a:latin typeface="Arial" panose="020B0604020202020204" pitchFamily="34" charset="0"/>
              <a:ea typeface="Times New Roman" panose="02020603050405020304" pitchFamily="18" charset="0"/>
              <a:cs typeface="Arial" panose="020B0604020202020204" pitchFamily="34" charset="0"/>
            </a:endParaRPr>
          </a:p>
          <a:p>
            <a:pPr marL="74295" marR="238125" indent="0" algn="just" eaLnBrk="0" hangingPunct="0">
              <a:lnSpc>
                <a:spcPct val="105000"/>
              </a:lnSpc>
              <a:spcBef>
                <a:spcPts val="370"/>
              </a:spcBef>
              <a:spcAft>
                <a:spcPts val="0"/>
              </a:spcAft>
              <a:buNone/>
            </a:pPr>
            <a:r>
              <a:rPr lang="en-US" sz="1100" b="1" u="sng" dirty="0">
                <a:effectLst/>
                <a:latin typeface="Arial" panose="020B0604020202020204" pitchFamily="34" charset="0"/>
                <a:ea typeface="Times New Roman" panose="02020603050405020304" pitchFamily="18" charset="0"/>
                <a:cs typeface="Arial" panose="020B0604020202020204" pitchFamily="34" charset="0"/>
              </a:rPr>
              <a:t>Objectives : Comparison of S ab waning and breakthrough infections risks across age subgroups between hybrid and vaccine groups against </a:t>
            </a:r>
            <a:r>
              <a:rPr lang="en-US" sz="1100" b="1" u="sng" dirty="0" err="1">
                <a:effectLst/>
                <a:latin typeface="Arial" panose="020B0604020202020204" pitchFamily="34" charset="0"/>
                <a:ea typeface="Times New Roman" panose="02020603050405020304" pitchFamily="18" charset="0"/>
                <a:cs typeface="Arial" panose="020B0604020202020204" pitchFamily="34" charset="0"/>
              </a:rPr>
              <a:t>Omicro</a:t>
            </a:r>
            <a:r>
              <a:rPr lang="en-US" sz="1100" b="1" u="sng" dirty="0">
                <a:effectLst/>
                <a:latin typeface="Arial" panose="020B0604020202020204" pitchFamily="34" charset="0"/>
                <a:ea typeface="Times New Roman" panose="02020603050405020304" pitchFamily="18" charset="0"/>
                <a:cs typeface="Arial" panose="020B0604020202020204" pitchFamily="34" charset="0"/>
              </a:rPr>
              <a:t> variants</a:t>
            </a:r>
          </a:p>
          <a:p>
            <a:pPr marL="360045" marR="238125" indent="-285750" algn="just" eaLnBrk="0" hangingPunct="0">
              <a:lnSpc>
                <a:spcPct val="105000"/>
              </a:lnSpc>
              <a:spcBef>
                <a:spcPts val="370"/>
              </a:spcBef>
            </a:pPr>
            <a:r>
              <a:rPr lang="en-US" sz="1100" dirty="0">
                <a:effectLst/>
                <a:latin typeface="Arial" panose="020B0604020202020204" pitchFamily="34" charset="0"/>
                <a:ea typeface="Times New Roman" panose="02020603050405020304" pitchFamily="18" charset="0"/>
                <a:cs typeface="Arial" panose="020B0604020202020204" pitchFamily="34" charset="0"/>
              </a:rPr>
              <a:t>First, how does anti-S waning</a:t>
            </a:r>
            <a:r>
              <a:rPr lang="en-US" sz="1100" dirty="0">
                <a:effectLst/>
                <a:latin typeface="Arial" panose="020B0604020202020204" pitchFamily="34" charset="0"/>
                <a:ea typeface="Malgun Gothic" panose="020B0503020000020004" pitchFamily="34" charset="-127"/>
                <a:cs typeface="Arial" panose="020B0604020202020204" pitchFamily="34" charset="0"/>
              </a:rPr>
              <a:t> </a:t>
            </a:r>
            <a:r>
              <a:rPr lang="en-US" sz="1100" dirty="0">
                <a:effectLst/>
                <a:latin typeface="Arial" panose="020B0604020202020204" pitchFamily="34" charset="0"/>
                <a:ea typeface="Times New Roman" panose="02020603050405020304" pitchFamily="18" charset="0"/>
                <a:cs typeface="Arial" panose="020B0604020202020204" pitchFamily="34" charset="0"/>
              </a:rPr>
              <a:t>vary after the </a:t>
            </a:r>
            <a:r>
              <a:rPr lang="en-US" sz="1100" dirty="0">
                <a:effectLst/>
                <a:latin typeface="Arial" panose="020B0604020202020204" pitchFamily="34" charset="0"/>
                <a:ea typeface="Malgun Gothic" panose="020B0503020000020004" pitchFamily="34" charset="-127"/>
                <a:cs typeface="Arial" panose="020B0604020202020204" pitchFamily="34" charset="0"/>
              </a:rPr>
              <a:t>last immunological events</a:t>
            </a:r>
            <a:r>
              <a:rPr lang="en-US" sz="1100" dirty="0">
                <a:effectLst/>
                <a:latin typeface="Arial" panose="020B0604020202020204" pitchFamily="34" charset="0"/>
                <a:ea typeface="Times New Roman" panose="02020603050405020304" pitchFamily="18" charset="0"/>
                <a:cs typeface="Arial" panose="020B0604020202020204" pitchFamily="34" charset="0"/>
              </a:rPr>
              <a:t> </a:t>
            </a:r>
            <a:r>
              <a:rPr lang="en-US" sz="1100" dirty="0">
                <a:effectLst/>
                <a:latin typeface="Arial" panose="020B0604020202020204" pitchFamily="34" charset="0"/>
                <a:ea typeface="Malgun Gothic" panose="020B0503020000020004" pitchFamily="34" charset="-127"/>
                <a:cs typeface="Arial" panose="020B0604020202020204" pitchFamily="34" charset="0"/>
              </a:rPr>
              <a:t>across age groups between hybrid and vaccine groups.</a:t>
            </a:r>
          </a:p>
          <a:p>
            <a:pPr marL="360045" marR="238125" indent="-285750" algn="just" eaLnBrk="0" hangingPunct="0">
              <a:lnSpc>
                <a:spcPct val="105000"/>
              </a:lnSpc>
              <a:spcBef>
                <a:spcPts val="370"/>
              </a:spcBef>
            </a:pPr>
            <a:r>
              <a:rPr lang="en-US" sz="1100" dirty="0">
                <a:effectLst/>
                <a:latin typeface="Arial" panose="020B0604020202020204" pitchFamily="34" charset="0"/>
                <a:ea typeface="Times New Roman" panose="02020603050405020304" pitchFamily="18" charset="0"/>
                <a:cs typeface="Arial" panose="020B0604020202020204" pitchFamily="34" charset="0"/>
              </a:rPr>
              <a:t>Second, what is the total protective effect of anti-S level on risk of</a:t>
            </a:r>
            <a:r>
              <a:rPr lang="en-US" sz="1100" dirty="0">
                <a:effectLst/>
                <a:latin typeface="Arial" panose="020B0604020202020204" pitchFamily="34" charset="0"/>
                <a:ea typeface="Malgun Gothic" panose="020B0503020000020004" pitchFamily="34" charset="-127"/>
                <a:cs typeface="Arial" panose="020B0604020202020204" pitchFamily="34" charset="0"/>
              </a:rPr>
              <a:t> </a:t>
            </a:r>
            <a:r>
              <a:rPr lang="en-US" sz="1100" dirty="0">
                <a:effectLst/>
                <a:latin typeface="Arial" panose="020B0604020202020204" pitchFamily="34" charset="0"/>
                <a:ea typeface="Times New Roman" panose="02020603050405020304" pitchFamily="18" charset="0"/>
                <a:cs typeface="Arial" panose="020B0604020202020204" pitchFamily="34" charset="0"/>
              </a:rPr>
              <a:t>SARS-CoV-2 infection </a:t>
            </a:r>
            <a:r>
              <a:rPr lang="en-US" sz="1100" dirty="0">
                <a:effectLst/>
                <a:latin typeface="Arial" panose="020B0604020202020204" pitchFamily="34" charset="0"/>
                <a:ea typeface="Malgun Gothic" panose="020B0503020000020004" pitchFamily="34" charset="-127"/>
                <a:cs typeface="Arial" panose="020B0604020202020204" pitchFamily="34" charset="0"/>
              </a:rPr>
              <a:t>against omicron variants</a:t>
            </a:r>
            <a:r>
              <a:rPr lang="en-US" sz="1100" dirty="0">
                <a:effectLst/>
                <a:latin typeface="Arial" panose="020B0604020202020204" pitchFamily="34" charset="0"/>
                <a:ea typeface="Times New Roman" panose="02020603050405020304" pitchFamily="18" charset="0"/>
                <a:cs typeface="Arial" panose="020B0604020202020204" pitchFamily="34" charset="0"/>
              </a:rPr>
              <a:t> in </a:t>
            </a:r>
            <a:r>
              <a:rPr lang="en-US" sz="1100" dirty="0">
                <a:effectLst/>
                <a:latin typeface="Arial" panose="020B0604020202020204" pitchFamily="34" charset="0"/>
                <a:ea typeface="Malgun Gothic" panose="020B0503020000020004" pitchFamily="34" charset="-127"/>
                <a:cs typeface="Arial" panose="020B0604020202020204" pitchFamily="34" charset="0"/>
              </a:rPr>
              <a:t>South Korea. </a:t>
            </a:r>
          </a:p>
          <a:p>
            <a:pPr marL="360045" marR="238125" indent="-285750" algn="just" eaLnBrk="0" hangingPunct="0">
              <a:lnSpc>
                <a:spcPct val="105000"/>
              </a:lnSpc>
              <a:spcBef>
                <a:spcPts val="370"/>
              </a:spcBef>
            </a:pPr>
            <a:r>
              <a:rPr lang="en-US" sz="1100" dirty="0">
                <a:effectLst/>
                <a:latin typeface="Arial" panose="020B0604020202020204" pitchFamily="34" charset="0"/>
                <a:ea typeface="Times New Roman" panose="02020603050405020304" pitchFamily="18" charset="0"/>
                <a:cs typeface="Arial" panose="020B0604020202020204" pitchFamily="34" charset="0"/>
              </a:rPr>
              <a:t>Third, </a:t>
            </a:r>
            <a:r>
              <a:rPr lang="en-US" sz="1100" dirty="0">
                <a:effectLst/>
                <a:latin typeface="Arial" panose="020B0604020202020204" pitchFamily="34" charset="0"/>
                <a:ea typeface="Malgun Gothic" panose="020B0503020000020004" pitchFamily="34" charset="-127"/>
                <a:cs typeface="Arial" panose="020B0604020202020204" pitchFamily="34" charset="0"/>
              </a:rPr>
              <a:t>what are the risk factors and risk probability across age groups between hybrid and vaccine groups</a:t>
            </a:r>
            <a:r>
              <a:rPr lang="en-US" sz="1100" dirty="0">
                <a:effectLst/>
                <a:latin typeface="Arial" panose="020B0604020202020204" pitchFamily="34" charset="0"/>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243224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F9A7-EA7F-654F-0451-49BCF5466C9E}"/>
              </a:ext>
            </a:extLst>
          </p:cNvPr>
          <p:cNvSpPr>
            <a:spLocks noGrp="1"/>
          </p:cNvSpPr>
          <p:nvPr>
            <p:ph type="title"/>
          </p:nvPr>
        </p:nvSpPr>
        <p:spPr/>
        <p:txBody>
          <a:bodyPr/>
          <a:lstStyle/>
          <a:p>
            <a:r>
              <a:rPr lang="en-US" dirty="0"/>
              <a:t>Flow chart</a:t>
            </a:r>
          </a:p>
        </p:txBody>
      </p:sp>
      <p:pic>
        <p:nvPicPr>
          <p:cNvPr id="30" name="Picture 29">
            <a:extLst>
              <a:ext uri="{FF2B5EF4-FFF2-40B4-BE49-F238E27FC236}">
                <a16:creationId xmlns:a16="http://schemas.microsoft.com/office/drawing/2014/main" id="{4FCC2443-3251-5C55-BCC4-A07A7D004980}"/>
              </a:ext>
            </a:extLst>
          </p:cNvPr>
          <p:cNvPicPr>
            <a:picLocks noChangeAspect="1"/>
          </p:cNvPicPr>
          <p:nvPr/>
        </p:nvPicPr>
        <p:blipFill>
          <a:blip r:embed="rId2"/>
          <a:stretch>
            <a:fillRect/>
          </a:stretch>
        </p:blipFill>
        <p:spPr>
          <a:xfrm>
            <a:off x="959675" y="1690688"/>
            <a:ext cx="10272650" cy="4639458"/>
          </a:xfrm>
          <a:prstGeom prst="rect">
            <a:avLst/>
          </a:prstGeom>
        </p:spPr>
      </p:pic>
    </p:spTree>
    <p:extLst>
      <p:ext uri="{BB962C8B-B14F-4D97-AF65-F5344CB8AC3E}">
        <p14:creationId xmlns:p14="http://schemas.microsoft.com/office/powerpoint/2010/main" val="103829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C574-C55A-E112-9FEF-E9DD1E6B5AB2}"/>
              </a:ext>
            </a:extLst>
          </p:cNvPr>
          <p:cNvSpPr>
            <a:spLocks noGrp="1"/>
          </p:cNvSpPr>
          <p:nvPr>
            <p:ph type="title"/>
          </p:nvPr>
        </p:nvSpPr>
        <p:spPr/>
        <p:txBody>
          <a:bodyPr/>
          <a:lstStyle/>
          <a:p>
            <a:r>
              <a:rPr lang="en-US" dirty="0"/>
              <a:t>Table</a:t>
            </a:r>
          </a:p>
        </p:txBody>
      </p:sp>
      <p:pic>
        <p:nvPicPr>
          <p:cNvPr id="6" name="Picture 5">
            <a:extLst>
              <a:ext uri="{FF2B5EF4-FFF2-40B4-BE49-F238E27FC236}">
                <a16:creationId xmlns:a16="http://schemas.microsoft.com/office/drawing/2014/main" id="{B6E9F4D7-08E9-2E66-2FE2-15CAED92A16A}"/>
              </a:ext>
            </a:extLst>
          </p:cNvPr>
          <p:cNvPicPr>
            <a:picLocks noChangeAspect="1"/>
          </p:cNvPicPr>
          <p:nvPr/>
        </p:nvPicPr>
        <p:blipFill>
          <a:blip r:embed="rId2"/>
          <a:stretch>
            <a:fillRect/>
          </a:stretch>
        </p:blipFill>
        <p:spPr>
          <a:xfrm>
            <a:off x="1762052" y="1690688"/>
            <a:ext cx="8667895" cy="4375781"/>
          </a:xfrm>
          <a:prstGeom prst="rect">
            <a:avLst/>
          </a:prstGeom>
        </p:spPr>
      </p:pic>
    </p:spTree>
    <p:extLst>
      <p:ext uri="{BB962C8B-B14F-4D97-AF65-F5344CB8AC3E}">
        <p14:creationId xmlns:p14="http://schemas.microsoft.com/office/powerpoint/2010/main" val="180079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6D53-2CE3-5AF8-18DF-06E544AF30BB}"/>
              </a:ext>
            </a:extLst>
          </p:cNvPr>
          <p:cNvSpPr>
            <a:spLocks noGrp="1"/>
          </p:cNvSpPr>
          <p:nvPr>
            <p:ph type="title"/>
          </p:nvPr>
        </p:nvSpPr>
        <p:spPr/>
        <p:txBody>
          <a:bodyPr/>
          <a:lstStyle/>
          <a:p>
            <a:r>
              <a:rPr lang="en-US" dirty="0"/>
              <a:t>S antibody</a:t>
            </a:r>
          </a:p>
        </p:txBody>
      </p:sp>
      <p:pic>
        <p:nvPicPr>
          <p:cNvPr id="4" name="Picture 3">
            <a:extLst>
              <a:ext uri="{FF2B5EF4-FFF2-40B4-BE49-F238E27FC236}">
                <a16:creationId xmlns:a16="http://schemas.microsoft.com/office/drawing/2014/main" id="{88637ADC-A23C-F38C-A175-75BA0E9B2F10}"/>
              </a:ext>
            </a:extLst>
          </p:cNvPr>
          <p:cNvPicPr>
            <a:picLocks noChangeAspect="1"/>
          </p:cNvPicPr>
          <p:nvPr/>
        </p:nvPicPr>
        <p:blipFill>
          <a:blip r:embed="rId2"/>
          <a:stretch>
            <a:fillRect/>
          </a:stretch>
        </p:blipFill>
        <p:spPr>
          <a:xfrm>
            <a:off x="528221" y="1588768"/>
            <a:ext cx="11135557" cy="4454223"/>
          </a:xfrm>
          <a:prstGeom prst="rect">
            <a:avLst/>
          </a:prstGeom>
        </p:spPr>
      </p:pic>
    </p:spTree>
    <p:extLst>
      <p:ext uri="{BB962C8B-B14F-4D97-AF65-F5344CB8AC3E}">
        <p14:creationId xmlns:p14="http://schemas.microsoft.com/office/powerpoint/2010/main" val="384496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54DA-8BB0-9E33-1816-EE18CD50C462}"/>
              </a:ext>
            </a:extLst>
          </p:cNvPr>
          <p:cNvSpPr>
            <a:spLocks noGrp="1"/>
          </p:cNvSpPr>
          <p:nvPr>
            <p:ph type="title"/>
          </p:nvPr>
        </p:nvSpPr>
        <p:spPr/>
        <p:txBody>
          <a:bodyPr/>
          <a:lstStyle/>
          <a:p>
            <a:r>
              <a:rPr lang="en-US" dirty="0"/>
              <a:t>Survival curve</a:t>
            </a:r>
          </a:p>
        </p:txBody>
      </p:sp>
      <p:pic>
        <p:nvPicPr>
          <p:cNvPr id="5" name="Picture 4">
            <a:extLst>
              <a:ext uri="{FF2B5EF4-FFF2-40B4-BE49-F238E27FC236}">
                <a16:creationId xmlns:a16="http://schemas.microsoft.com/office/drawing/2014/main" id="{5A23964B-BD48-9C4E-47EF-B41A6A71D7CA}"/>
              </a:ext>
            </a:extLst>
          </p:cNvPr>
          <p:cNvPicPr>
            <a:picLocks noChangeAspect="1"/>
          </p:cNvPicPr>
          <p:nvPr/>
        </p:nvPicPr>
        <p:blipFill rotWithShape="1">
          <a:blip r:embed="rId2"/>
          <a:srcRect l="1980" r="5883" b="9685"/>
          <a:stretch/>
        </p:blipFill>
        <p:spPr>
          <a:xfrm>
            <a:off x="2858609" y="1318670"/>
            <a:ext cx="7279690" cy="5363903"/>
          </a:xfrm>
          <a:prstGeom prst="rect">
            <a:avLst/>
          </a:prstGeom>
        </p:spPr>
      </p:pic>
    </p:spTree>
    <p:extLst>
      <p:ext uri="{BB962C8B-B14F-4D97-AF65-F5344CB8AC3E}">
        <p14:creationId xmlns:p14="http://schemas.microsoft.com/office/powerpoint/2010/main" val="420708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516C-2B0B-A795-457E-7BED6F406A5D}"/>
              </a:ext>
            </a:extLst>
          </p:cNvPr>
          <p:cNvSpPr>
            <a:spLocks noGrp="1"/>
          </p:cNvSpPr>
          <p:nvPr>
            <p:ph type="title"/>
          </p:nvPr>
        </p:nvSpPr>
        <p:spPr/>
        <p:txBody>
          <a:bodyPr/>
          <a:lstStyle/>
          <a:p>
            <a:r>
              <a:rPr lang="en-US" dirty="0"/>
              <a:t>Odds ratio</a:t>
            </a:r>
          </a:p>
        </p:txBody>
      </p:sp>
      <p:pic>
        <p:nvPicPr>
          <p:cNvPr id="5" name="Picture 4">
            <a:extLst>
              <a:ext uri="{FF2B5EF4-FFF2-40B4-BE49-F238E27FC236}">
                <a16:creationId xmlns:a16="http://schemas.microsoft.com/office/drawing/2014/main" id="{ECA82A99-7EE9-3BF8-1A0C-4B8882A45FE6}"/>
              </a:ext>
            </a:extLst>
          </p:cNvPr>
          <p:cNvPicPr>
            <a:picLocks noChangeAspect="1"/>
          </p:cNvPicPr>
          <p:nvPr/>
        </p:nvPicPr>
        <p:blipFill>
          <a:blip r:embed="rId2"/>
          <a:stretch>
            <a:fillRect/>
          </a:stretch>
        </p:blipFill>
        <p:spPr>
          <a:xfrm>
            <a:off x="487325" y="1690688"/>
            <a:ext cx="11217349" cy="4940742"/>
          </a:xfrm>
          <a:prstGeom prst="rect">
            <a:avLst/>
          </a:prstGeom>
        </p:spPr>
      </p:pic>
    </p:spTree>
    <p:extLst>
      <p:ext uri="{BB962C8B-B14F-4D97-AF65-F5344CB8AC3E}">
        <p14:creationId xmlns:p14="http://schemas.microsoft.com/office/powerpoint/2010/main" val="389909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59BA-C881-8B53-0E0E-B186BD92929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E0F4C520-4F81-993F-4FB1-3AE04F46D60E}"/>
              </a:ext>
            </a:extLst>
          </p:cNvPr>
          <p:cNvPicPr>
            <a:picLocks noChangeAspect="1"/>
          </p:cNvPicPr>
          <p:nvPr/>
        </p:nvPicPr>
        <p:blipFill>
          <a:blip r:embed="rId2"/>
          <a:stretch>
            <a:fillRect/>
          </a:stretch>
        </p:blipFill>
        <p:spPr>
          <a:xfrm>
            <a:off x="838200" y="1478036"/>
            <a:ext cx="10902779" cy="4802187"/>
          </a:xfrm>
          <a:prstGeom prst="rect">
            <a:avLst/>
          </a:prstGeom>
        </p:spPr>
      </p:pic>
    </p:spTree>
    <p:extLst>
      <p:ext uri="{BB962C8B-B14F-4D97-AF65-F5344CB8AC3E}">
        <p14:creationId xmlns:p14="http://schemas.microsoft.com/office/powerpoint/2010/main" val="1632032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666F-0CE1-4FB5-042D-62F30C6019D1}"/>
              </a:ext>
            </a:extLst>
          </p:cNvPr>
          <p:cNvSpPr>
            <a:spLocks noGrp="1"/>
          </p:cNvSpPr>
          <p:nvPr>
            <p:ph type="title"/>
          </p:nvPr>
        </p:nvSpPr>
        <p:spPr/>
        <p:txBody>
          <a:bodyPr/>
          <a:lstStyle/>
          <a:p>
            <a:r>
              <a:rPr lang="en-US" dirty="0"/>
              <a:t>Logistic regression </a:t>
            </a:r>
          </a:p>
        </p:txBody>
      </p:sp>
      <p:pic>
        <p:nvPicPr>
          <p:cNvPr id="5" name="Picture 4">
            <a:extLst>
              <a:ext uri="{FF2B5EF4-FFF2-40B4-BE49-F238E27FC236}">
                <a16:creationId xmlns:a16="http://schemas.microsoft.com/office/drawing/2014/main" id="{80D4E1BE-A512-BE7A-C600-EE1E4F03EFF0}"/>
              </a:ext>
            </a:extLst>
          </p:cNvPr>
          <p:cNvPicPr>
            <a:picLocks noChangeAspect="1"/>
          </p:cNvPicPr>
          <p:nvPr/>
        </p:nvPicPr>
        <p:blipFill>
          <a:blip r:embed="rId2"/>
          <a:stretch>
            <a:fillRect/>
          </a:stretch>
        </p:blipFill>
        <p:spPr>
          <a:xfrm>
            <a:off x="427075" y="1690688"/>
            <a:ext cx="11509465" cy="4603786"/>
          </a:xfrm>
          <a:prstGeom prst="rect">
            <a:avLst/>
          </a:prstGeom>
        </p:spPr>
      </p:pic>
    </p:spTree>
    <p:extLst>
      <p:ext uri="{BB962C8B-B14F-4D97-AF65-F5344CB8AC3E}">
        <p14:creationId xmlns:p14="http://schemas.microsoft.com/office/powerpoint/2010/main" val="1855905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472</TotalTime>
  <Words>2671</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AvenirLTStd-Medium</vt:lpstr>
      <vt:lpstr>MyriadPro-Bold</vt:lpstr>
      <vt:lpstr>MyriadPro-Regular</vt:lpstr>
      <vt:lpstr>ScalaLancetPro</vt:lpstr>
      <vt:lpstr>WarnockPro-Regular</vt:lpstr>
      <vt:lpstr>Aptos</vt:lpstr>
      <vt:lpstr>Aptos Display</vt:lpstr>
      <vt:lpstr>Arial</vt:lpstr>
      <vt:lpstr>Calibri</vt:lpstr>
      <vt:lpstr>Times New Roman</vt:lpstr>
      <vt:lpstr>Office Theme</vt:lpstr>
      <vt:lpstr>Protective effectiveness of SARS-CoV-2 infection risk (across age groups) between  hybrid and vaccine induced immunity  against the omicron variant </vt:lpstr>
      <vt:lpstr>Background</vt:lpstr>
      <vt:lpstr>Flow chart</vt:lpstr>
      <vt:lpstr>Table</vt:lpstr>
      <vt:lpstr>S antibody</vt:lpstr>
      <vt:lpstr>Survival curve</vt:lpstr>
      <vt:lpstr>Odds ratio</vt:lpstr>
      <vt:lpstr>PowerPoint Presentation</vt:lpstr>
      <vt:lpstr>Logistic regression </vt:lpstr>
      <vt:lpstr>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Youngji Jo</dc:creator>
  <cp:lastModifiedBy>Youngji Jo</cp:lastModifiedBy>
  <cp:revision>46</cp:revision>
  <dcterms:created xsi:type="dcterms:W3CDTF">2024-07-08T12:57:24Z</dcterms:created>
  <dcterms:modified xsi:type="dcterms:W3CDTF">2024-07-10T14:16:56Z</dcterms:modified>
</cp:coreProperties>
</file>