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57" r:id="rId2"/>
    <p:sldId id="361" r:id="rId3"/>
    <p:sldId id="359" r:id="rId4"/>
    <p:sldId id="3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6"/>
    <p:restoredTop sz="94676"/>
  </p:normalViewPr>
  <p:slideViewPr>
    <p:cSldViewPr snapToGrid="0">
      <p:cViewPr varScale="1">
        <p:scale>
          <a:sx n="97" d="100"/>
          <a:sy n="97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DE83-8F54-7649-8463-A26FB449EE30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6F5B8-5BFE-CA43-97BE-87B1C76AF5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0575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6F5B8-5BFE-CA43-97BE-87B1C76AF52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239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3EE86-F3E9-9D98-A28E-B7C30B376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8F18D2-9828-4D50-39B1-7C1EDB12A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F034D-D04A-E474-B1F9-C2CBDF01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A40EA-8D96-FF49-44BC-264A048B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7AA1DF-42F0-675C-3B97-3AEB21A0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513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06731-9F8B-9AC9-3EAB-674BBE1D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BFF98-8A3A-545D-4F4C-0828C6AD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DB85D-44B7-F39B-A1A9-349F7BDA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A0DEC-24DE-D4DF-30D7-C581300BF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DE158-343C-7CBB-0BD9-E2DBCA84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361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82490-6438-D046-3869-0EA684485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5E2969-38E5-E38A-AEF7-2F4FC534D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C3AB1-C226-BEA2-5A72-86A8283E6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BA4099-238A-4EF2-6FDC-F70C19FB6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29975-F4A1-B821-42E5-DC241AB3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394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FC632-2AAF-577C-6914-542C2F5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D921F-65E6-8465-0CC4-92A74A89B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7D94C5-99D5-99CA-022A-EC3D9D6A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8D9EC-F6CE-411F-5BD5-E7046CD2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0B57D-310B-E169-ADBE-0C3F37E8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523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FD649-1FCE-D2D6-0E3F-6497B3D8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46A2E-DBFC-E83B-CED4-1AA97690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23603-6ECD-EB2F-886B-E8B72042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CC34F-14FC-7A86-6381-1CF5CE3A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0DB18-390C-25AA-FA91-FF168A86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012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1FDDC-96B1-FB11-46FD-5BEB6C41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6D7B0-1439-9A62-FAAE-405285EBA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120847-402A-E05C-3B5B-5A4C2EDC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23766A-7740-4AB2-0B6D-A1D6F5BB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607D3E-6902-E0F6-B035-B2777343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C0CA11-EFC2-30D7-10DF-D10D1926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95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56F17-CA55-D65E-FAD3-E7808331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13B716-82C9-6DD5-8A57-07B40B71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30ED0A-2F5D-E132-34C6-98388139D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9FBB9-8E4C-D2E9-ECCE-7B14C175C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08BB1F-B6B9-1EBB-23E0-9AB00A613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FAC883-596F-9474-D073-622C4E65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8FC5B9-E148-39DA-AF71-6274C2F59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C405D-27A2-A295-5124-9E59FFE1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646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EE5CC-B125-6E67-F494-6AB9FBDB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C81B1B-423D-20FD-A526-2C333360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C526A0-5DA6-6C69-AEAB-B76E4C46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9ED239-2378-1CB6-5162-9FE6A7DA3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69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FF1457-425C-0A74-FF9A-F6B1DA03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7F35FD-F359-97EB-9758-894D3CE7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9B2AF-16FD-7633-5554-7C06EB96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00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C62FF-715F-5002-0331-4E357B22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D7BDAB-7D88-7625-552D-A797F7B3C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ADA086-785B-0EE6-02FC-B7F5FADDF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7E62C8-03A9-CE67-50BB-D7538F45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307D6D-577B-2FCA-9277-2726A0BC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B43B2-9371-C646-4940-58B635B9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968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AEE32-5DEF-0E49-CA74-6489A4AFA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5D7EF3-3967-8417-26B6-18E02EB64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9686A4-DE73-2BDF-69BB-A287FE22D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34435E-B31F-B047-17BA-256310B7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ED0BE-2BEB-EF6B-F6AB-E05E4B6E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82A7D-5878-3DA7-7472-7D39BB9F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751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909716-F65C-A54D-BAC1-808AC96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BD0BF-C48E-5243-4858-EC3B6C005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C24DD-3455-058C-5157-B54EC2C7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24437-5F3A-FC4F-8329-BF04CF75A17A}" type="datetimeFigureOut">
              <a:rPr kumimoji="1" lang="zh-CN" altLang="en-US" smtClean="0"/>
              <a:t>2024/8/14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C42B5-540B-9A4F-94FF-D5B8456AB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A235D1-D6D0-F65F-6ED3-A73C02087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D36C3-9995-6940-B04A-5B4DE984E6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6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表, 折线图&#10;&#10;描述已自动生成">
            <a:extLst>
              <a:ext uri="{FF2B5EF4-FFF2-40B4-BE49-F238E27FC236}">
                <a16:creationId xmlns:a16="http://schemas.microsoft.com/office/drawing/2014/main" id="{ADEA07CD-591A-2C19-ECE2-A23FAE676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169" y="1581726"/>
            <a:ext cx="12341897" cy="40643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9870EE0-ED08-1E57-65DE-1474D34F22E4}"/>
              </a:ext>
            </a:extLst>
          </p:cNvPr>
          <p:cNvSpPr txBox="1"/>
          <p:nvPr/>
        </p:nvSpPr>
        <p:spPr>
          <a:xfrm>
            <a:off x="1814946" y="5292782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6D9BFE1-7ADD-2158-D624-12ECE904B428}"/>
              </a:ext>
            </a:extLst>
          </p:cNvPr>
          <p:cNvSpPr txBox="1"/>
          <p:nvPr/>
        </p:nvSpPr>
        <p:spPr>
          <a:xfrm>
            <a:off x="7366099" y="5313306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6DD261C-0F55-9805-4E44-AE914C1DCCE8}"/>
              </a:ext>
            </a:extLst>
          </p:cNvPr>
          <p:cNvSpPr txBox="1"/>
          <p:nvPr/>
        </p:nvSpPr>
        <p:spPr>
          <a:xfrm>
            <a:off x="815486" y="1679953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3AAB2F00-5F17-D3FA-153D-70CEAF494154}"/>
              </a:ext>
            </a:extLst>
          </p:cNvPr>
          <p:cNvCxnSpPr>
            <a:cxnSpLocks/>
          </p:cNvCxnSpPr>
          <p:nvPr/>
        </p:nvCxnSpPr>
        <p:spPr>
          <a:xfrm>
            <a:off x="3876394" y="2049285"/>
            <a:ext cx="0" cy="3000235"/>
          </a:xfrm>
          <a:prstGeom prst="line">
            <a:avLst/>
          </a:prstGeom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86E08181-53F7-CB19-5099-0A2EAC0B7967}"/>
              </a:ext>
            </a:extLst>
          </p:cNvPr>
          <p:cNvSpPr txBox="1"/>
          <p:nvPr/>
        </p:nvSpPr>
        <p:spPr>
          <a:xfrm>
            <a:off x="2376934" y="1681105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D3BEA947-4407-5EEB-E0AB-605AE2EED48A}"/>
              </a:ext>
            </a:extLst>
          </p:cNvPr>
          <p:cNvCxnSpPr>
            <a:cxnSpLocks/>
          </p:cNvCxnSpPr>
          <p:nvPr/>
        </p:nvCxnSpPr>
        <p:spPr>
          <a:xfrm>
            <a:off x="9578719" y="2049285"/>
            <a:ext cx="0" cy="3000235"/>
          </a:xfrm>
          <a:prstGeom prst="line">
            <a:avLst/>
          </a:prstGeom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7727859-F27B-7441-20F2-2F5572E043F6}"/>
              </a:ext>
            </a:extLst>
          </p:cNvPr>
          <p:cNvSpPr txBox="1"/>
          <p:nvPr/>
        </p:nvSpPr>
        <p:spPr>
          <a:xfrm>
            <a:off x="6031093" y="1675132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4FA7537-101E-DC83-C107-36EEB50D8205}"/>
              </a:ext>
            </a:extLst>
          </p:cNvPr>
          <p:cNvSpPr txBox="1"/>
          <p:nvPr/>
        </p:nvSpPr>
        <p:spPr>
          <a:xfrm>
            <a:off x="10185874" y="1675132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5B67730-9D1C-F057-91E6-D5A94D102598}"/>
              </a:ext>
            </a:extLst>
          </p:cNvPr>
          <p:cNvSpPr txBox="1"/>
          <p:nvPr/>
        </p:nvSpPr>
        <p:spPr>
          <a:xfrm>
            <a:off x="631142" y="3236607"/>
            <a:ext cx="140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Distancing in daily life for metropolitan area.</a:t>
            </a:r>
          </a:p>
          <a:p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1/3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DF4F667F-9CE8-5598-E3B6-B722683920B0}"/>
              </a:ext>
            </a:extLst>
          </p:cNvPr>
          <p:cNvCxnSpPr/>
          <p:nvPr/>
        </p:nvCxnSpPr>
        <p:spPr>
          <a:xfrm flipH="1">
            <a:off x="1943332" y="2743200"/>
            <a:ext cx="251228" cy="52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121EAA1-FDBB-7F40-9255-857A5245515C}"/>
              </a:ext>
            </a:extLst>
          </p:cNvPr>
          <p:cNvSpPr txBox="1"/>
          <p:nvPr/>
        </p:nvSpPr>
        <p:spPr>
          <a:xfrm>
            <a:off x="1943333" y="1967539"/>
            <a:ext cx="205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50+ indoor/100+ outdoor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non-face-to-face worship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facility occupancy</a:t>
            </a:r>
            <a:r>
              <a: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internal movement, avoid inter-city/province travel. </a:t>
            </a:r>
          </a:p>
          <a:p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2/3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ADF86F54-A091-9312-A06F-A699369CBBBA}"/>
              </a:ext>
            </a:extLst>
          </p:cNvPr>
          <p:cNvCxnSpPr>
            <a:cxnSpLocks/>
          </p:cNvCxnSpPr>
          <p:nvPr/>
        </p:nvCxnSpPr>
        <p:spPr>
          <a:xfrm flipV="1">
            <a:off x="2275334" y="3220720"/>
            <a:ext cx="0" cy="116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87DE672C-02E5-A6FF-D832-9E774155F2A0}"/>
              </a:ext>
            </a:extLst>
          </p:cNvPr>
          <p:cNvSpPr txBox="1"/>
          <p:nvPr/>
        </p:nvSpPr>
        <p:spPr>
          <a:xfrm>
            <a:off x="1103449" y="4378939"/>
            <a:ext cx="2689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take-out &amp; delivery allowed at restaurants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indoor learning and recreational spaces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non-face-to-face classes allowed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EF0A1A28-AB08-285B-7D1C-4ADBB7F69134}"/>
              </a:ext>
            </a:extLst>
          </p:cNvPr>
          <p:cNvCxnSpPr>
            <a:cxnSpLocks/>
          </p:cNvCxnSpPr>
          <p:nvPr/>
        </p:nvCxnSpPr>
        <p:spPr>
          <a:xfrm flipH="1">
            <a:off x="803080" y="3887002"/>
            <a:ext cx="176439" cy="43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072F4FCE-A222-1E7B-B2F0-F8117880F5C9}"/>
              </a:ext>
            </a:extLst>
          </p:cNvPr>
          <p:cNvCxnSpPr/>
          <p:nvPr/>
        </p:nvCxnSpPr>
        <p:spPr>
          <a:xfrm flipH="1">
            <a:off x="3185412" y="3693466"/>
            <a:ext cx="139337" cy="29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D03B2CF3-199B-0641-5298-25E7EB5EA6D2}"/>
              </a:ext>
            </a:extLst>
          </p:cNvPr>
          <p:cNvSpPr txBox="1"/>
          <p:nvPr/>
        </p:nvSpPr>
        <p:spPr>
          <a:xfrm>
            <a:off x="2801020" y="3438375"/>
            <a:ext cx="116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1/3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8ADCF13-100F-7880-FFCA-8E336DBFA0AE}"/>
              </a:ext>
            </a:extLst>
          </p:cNvPr>
          <p:cNvCxnSpPr/>
          <p:nvPr/>
        </p:nvCxnSpPr>
        <p:spPr>
          <a:xfrm>
            <a:off x="3756212" y="4103064"/>
            <a:ext cx="134470" cy="639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FB5A7C01-A580-2E90-B40A-08B40B2135D6}"/>
              </a:ext>
            </a:extLst>
          </p:cNvPr>
          <p:cNvSpPr txBox="1"/>
          <p:nvPr/>
        </p:nvSpPr>
        <p:spPr>
          <a:xfrm>
            <a:off x="3200559" y="3877430"/>
            <a:ext cx="156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500+ gathering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reformed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EECD871-25CF-61F2-71E6-1CB71ADCDE54}"/>
              </a:ext>
            </a:extLst>
          </p:cNvPr>
          <p:cNvSpPr txBox="1"/>
          <p:nvPr/>
        </p:nvSpPr>
        <p:spPr>
          <a:xfrm>
            <a:off x="4212050" y="4259236"/>
            <a:ext cx="200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restriction on number of users in major facilities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eating and drinking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E56193C-F600-2DDB-F471-28718FA960FF}"/>
              </a:ext>
            </a:extLst>
          </p:cNvPr>
          <p:cNvSpPr txBox="1"/>
          <p:nvPr/>
        </p:nvSpPr>
        <p:spPr>
          <a:xfrm>
            <a:off x="3297874" y="2818153"/>
            <a:ext cx="2362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gathering entertainment facilities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restriction on number of users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49AFB727-D673-33BD-A7A4-9FE28D375100}"/>
              </a:ext>
            </a:extLst>
          </p:cNvPr>
          <p:cNvCxnSpPr/>
          <p:nvPr/>
        </p:nvCxnSpPr>
        <p:spPr>
          <a:xfrm>
            <a:off x="4195482" y="3167383"/>
            <a:ext cx="0" cy="48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81DBF3C7-6112-C326-4762-61A0A7051931}"/>
              </a:ext>
            </a:extLst>
          </p:cNvPr>
          <p:cNvCxnSpPr>
            <a:cxnSpLocks/>
          </p:cNvCxnSpPr>
          <p:nvPr/>
        </p:nvCxnSpPr>
        <p:spPr>
          <a:xfrm>
            <a:off x="4574316" y="2634791"/>
            <a:ext cx="0" cy="306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4853630-FBF8-8E30-B4AE-10768B74D235}"/>
              </a:ext>
            </a:extLst>
          </p:cNvPr>
          <p:cNvSpPr txBox="1"/>
          <p:nvPr/>
        </p:nvSpPr>
        <p:spPr>
          <a:xfrm>
            <a:off x="3918094" y="2133240"/>
            <a:ext cx="2391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Cessation of theaters and stores after 21:00 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non-face-to-face principles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4/5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520FF8F-B2F8-404C-7ACD-13935DDB7555}"/>
              </a:ext>
            </a:extLst>
          </p:cNvPr>
          <p:cNvSpPr txBox="1"/>
          <p:nvPr/>
        </p:nvSpPr>
        <p:spPr>
          <a:xfrm>
            <a:off x="5822364" y="4532205"/>
            <a:ext cx="120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and maintain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92E3C6D4-7B09-E75D-9F23-83F193E84D41}"/>
              </a:ext>
            </a:extLst>
          </p:cNvPr>
          <p:cNvCxnSpPr>
            <a:cxnSpLocks/>
          </p:cNvCxnSpPr>
          <p:nvPr/>
        </p:nvCxnSpPr>
        <p:spPr>
          <a:xfrm flipV="1">
            <a:off x="6143364" y="3352255"/>
            <a:ext cx="0" cy="1260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FB8B6BA6-757D-B1C2-D856-5DDB16A3732C}"/>
              </a:ext>
            </a:extLst>
          </p:cNvPr>
          <p:cNvCxnSpPr/>
          <p:nvPr/>
        </p:nvCxnSpPr>
        <p:spPr>
          <a:xfrm flipV="1">
            <a:off x="9203676" y="3439817"/>
            <a:ext cx="0" cy="36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71576873-0BF3-25D8-A0A1-6E8D1BA53DE9}"/>
              </a:ext>
            </a:extLst>
          </p:cNvPr>
          <p:cNvSpPr txBox="1"/>
          <p:nvPr/>
        </p:nvSpPr>
        <p:spPr>
          <a:xfrm>
            <a:off x="7054268" y="3753828"/>
            <a:ext cx="265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 strengthen control measures in the metropolitan area.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of diagnostic tests.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preemptive tests for high-risk groups.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3F5EBF9-24AE-947F-2255-64926BE64220}"/>
              </a:ext>
            </a:extLst>
          </p:cNvPr>
          <p:cNvCxnSpPr>
            <a:cxnSpLocks/>
          </p:cNvCxnSpPr>
          <p:nvPr/>
        </p:nvCxnSpPr>
        <p:spPr>
          <a:xfrm flipH="1" flipV="1">
            <a:off x="9568022" y="2245313"/>
            <a:ext cx="348644" cy="104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9A17EA9D-4057-04F6-4B0A-772246A8DEF6}"/>
              </a:ext>
            </a:extLst>
          </p:cNvPr>
          <p:cNvSpPr txBox="1"/>
          <p:nvPr/>
        </p:nvSpPr>
        <p:spPr>
          <a:xfrm>
            <a:off x="9629940" y="3336220"/>
            <a:ext cx="22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private gatherings up to four people (until 18:00, after that, only 2 people are allowed)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events and gatherings, gatherings at entertainment facilities, operate public facilities until 22:00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reformed </a:t>
            </a:r>
            <a:r>
              <a:rPr kumimoji="1" lang="en-US" altLang="zh-CN" sz="1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4/4</a:t>
            </a:r>
          </a:p>
          <a:p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98E4E8C3-DB56-A4C0-A2D8-C6F68CFDAEE7}"/>
              </a:ext>
            </a:extLst>
          </p:cNvPr>
          <p:cNvCxnSpPr/>
          <p:nvPr/>
        </p:nvCxnSpPr>
        <p:spPr>
          <a:xfrm flipV="1">
            <a:off x="11475513" y="2151529"/>
            <a:ext cx="430306" cy="63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F2E4DD17-2621-5B5C-3A0E-554C36F1007E}"/>
              </a:ext>
            </a:extLst>
          </p:cNvPr>
          <p:cNvSpPr txBox="1"/>
          <p:nvPr/>
        </p:nvSpPr>
        <p:spPr>
          <a:xfrm>
            <a:off x="10641289" y="2780320"/>
            <a:ext cx="161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daily recovery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B873905D-AFB5-11EA-7033-6C6724A41E57}"/>
              </a:ext>
            </a:extLst>
          </p:cNvPr>
          <p:cNvCxnSpPr>
            <a:cxnSpLocks/>
          </p:cNvCxnSpPr>
          <p:nvPr/>
        </p:nvCxnSpPr>
        <p:spPr>
          <a:xfrm flipV="1">
            <a:off x="2615303" y="3236607"/>
            <a:ext cx="0" cy="517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C193578-25F9-CA34-3BAE-B9D40A14ABAA}"/>
              </a:ext>
            </a:extLst>
          </p:cNvPr>
          <p:cNvSpPr txBox="1"/>
          <p:nvPr/>
        </p:nvSpPr>
        <p:spPr>
          <a:xfrm>
            <a:off x="2071719" y="3507735"/>
            <a:ext cx="12888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allowed after 9:00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Luft indoor gathering ban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2/3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518C55EE-31C1-37C8-4DBE-4C9AA631E489}"/>
              </a:ext>
            </a:extLst>
          </p:cNvPr>
          <p:cNvCxnSpPr/>
          <p:nvPr/>
        </p:nvCxnSpPr>
        <p:spPr>
          <a:xfrm flipH="1" flipV="1">
            <a:off x="4032699" y="4387612"/>
            <a:ext cx="202797" cy="354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0FA5FF45-46ED-790A-329B-374B8F5BE70E}"/>
              </a:ext>
            </a:extLst>
          </p:cNvPr>
          <p:cNvCxnSpPr/>
          <p:nvPr/>
        </p:nvCxnSpPr>
        <p:spPr>
          <a:xfrm flipV="1">
            <a:off x="5064369" y="2797820"/>
            <a:ext cx="0" cy="62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76DE99F-D246-77BF-D438-91BA6BC68CD3}"/>
              </a:ext>
            </a:extLst>
          </p:cNvPr>
          <p:cNvSpPr txBox="1"/>
          <p:nvPr/>
        </p:nvSpPr>
        <p:spPr>
          <a:xfrm>
            <a:off x="4341503" y="3338821"/>
            <a:ext cx="171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the quarantine measures during the New Year holidays, prohibit gathering of 5 or more people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D2D55E-4563-86D4-A25A-37DE8210FF4F}"/>
              </a:ext>
            </a:extLst>
          </p:cNvPr>
          <p:cNvSpPr txBox="1"/>
          <p:nvPr/>
        </p:nvSpPr>
        <p:spPr>
          <a:xfrm>
            <a:off x="4403324" y="443883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Blue line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533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内容占位符 44" descr="图表, 折线图&#10;&#10;描述已自动生成">
            <a:extLst>
              <a:ext uri="{FF2B5EF4-FFF2-40B4-BE49-F238E27FC236}">
                <a16:creationId xmlns:a16="http://schemas.microsoft.com/office/drawing/2014/main" id="{31AD5A7E-7AF4-3B68-3CA5-6C6D01F86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3" y="1357645"/>
            <a:ext cx="13169564" cy="406439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2182B5-E3E4-57B0-2E99-267C9698821A}"/>
              </a:ext>
            </a:extLst>
          </p:cNvPr>
          <p:cNvSpPr txBox="1"/>
          <p:nvPr/>
        </p:nvSpPr>
        <p:spPr>
          <a:xfrm>
            <a:off x="2205564" y="4928799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59DD7E-E2B7-D126-9934-2246F205E5BB}"/>
              </a:ext>
            </a:extLst>
          </p:cNvPr>
          <p:cNvSpPr txBox="1"/>
          <p:nvPr/>
        </p:nvSpPr>
        <p:spPr>
          <a:xfrm>
            <a:off x="7756717" y="4949323"/>
            <a:ext cx="126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27F5BF-0738-4668-C3CB-625E2E639236}"/>
              </a:ext>
            </a:extLst>
          </p:cNvPr>
          <p:cNvSpPr txBox="1"/>
          <p:nvPr/>
        </p:nvSpPr>
        <p:spPr>
          <a:xfrm>
            <a:off x="1206104" y="1679955"/>
            <a:ext cx="9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C3EC3D-FB51-C4F0-EC65-9F9C94D7A73D}"/>
              </a:ext>
            </a:extLst>
          </p:cNvPr>
          <p:cNvCxnSpPr>
            <a:cxnSpLocks/>
          </p:cNvCxnSpPr>
          <p:nvPr/>
        </p:nvCxnSpPr>
        <p:spPr>
          <a:xfrm>
            <a:off x="4375940" y="1923155"/>
            <a:ext cx="9012" cy="2679984"/>
          </a:xfrm>
          <a:prstGeom prst="line">
            <a:avLst/>
          </a:prstGeom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CD547BC-9CAB-4965-8C50-69F4DFC318BA}"/>
              </a:ext>
            </a:extLst>
          </p:cNvPr>
          <p:cNvSpPr txBox="1"/>
          <p:nvPr/>
        </p:nvSpPr>
        <p:spPr>
          <a:xfrm>
            <a:off x="2767552" y="1681107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CE60DBED-021B-9B6F-A632-153B682EF39A}"/>
              </a:ext>
            </a:extLst>
          </p:cNvPr>
          <p:cNvCxnSpPr>
            <a:cxnSpLocks/>
          </p:cNvCxnSpPr>
          <p:nvPr/>
        </p:nvCxnSpPr>
        <p:spPr>
          <a:xfrm>
            <a:off x="10279129" y="1923155"/>
            <a:ext cx="37387" cy="2725701"/>
          </a:xfrm>
          <a:prstGeom prst="line">
            <a:avLst/>
          </a:prstGeom>
          <a:ln w="19050" cap="flat" cmpd="sng" algn="ctr">
            <a:solidFill>
              <a:schemeClr val="accent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2768DFC-268E-DDF8-C025-3D39939CBB06}"/>
              </a:ext>
            </a:extLst>
          </p:cNvPr>
          <p:cNvSpPr txBox="1"/>
          <p:nvPr/>
        </p:nvSpPr>
        <p:spPr>
          <a:xfrm>
            <a:off x="6421711" y="1675134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59235A-2C82-2A02-4F64-32554AF07CDB}"/>
              </a:ext>
            </a:extLst>
          </p:cNvPr>
          <p:cNvSpPr txBox="1"/>
          <p:nvPr/>
        </p:nvSpPr>
        <p:spPr>
          <a:xfrm>
            <a:off x="10576492" y="1675134"/>
            <a:ext cx="1087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1"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wave 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7F4856-AB48-B3E7-5F4F-3F94AFFC8980}"/>
              </a:ext>
            </a:extLst>
          </p:cNvPr>
          <p:cNvSpPr txBox="1"/>
          <p:nvPr/>
        </p:nvSpPr>
        <p:spPr>
          <a:xfrm>
            <a:off x="1021760" y="2872624"/>
            <a:ext cx="1406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Distancing in daily life for metropolitan area.</a:t>
            </a:r>
          </a:p>
          <a:p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1/3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7BF71063-C690-E52D-0A9F-BB534DD3BFFB}"/>
              </a:ext>
            </a:extLst>
          </p:cNvPr>
          <p:cNvCxnSpPr/>
          <p:nvPr/>
        </p:nvCxnSpPr>
        <p:spPr>
          <a:xfrm flipH="1">
            <a:off x="2351706" y="2467996"/>
            <a:ext cx="251228" cy="528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BD6A5B4-3C6A-93F4-C5FA-98CD1F3A11C8}"/>
              </a:ext>
            </a:extLst>
          </p:cNvPr>
          <p:cNvSpPr txBox="1"/>
          <p:nvPr/>
        </p:nvSpPr>
        <p:spPr>
          <a:xfrm>
            <a:off x="2333951" y="1923155"/>
            <a:ext cx="205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50+ indoor/100+ outdoor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non-face-to-face worship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facility occupancy</a:t>
            </a:r>
            <a:r>
              <a:rPr kumimoji="1"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internal movement, avoid inter-city/province travel. </a:t>
            </a:r>
          </a:p>
          <a:p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2/3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1CFB051-F3D8-905E-4444-B2AE9ECC14AC}"/>
              </a:ext>
            </a:extLst>
          </p:cNvPr>
          <p:cNvCxnSpPr>
            <a:cxnSpLocks/>
          </p:cNvCxnSpPr>
          <p:nvPr/>
        </p:nvCxnSpPr>
        <p:spPr>
          <a:xfrm flipV="1">
            <a:off x="2665952" y="3016536"/>
            <a:ext cx="0" cy="116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9579989-3008-10C2-2B50-06FC8D4E12D2}"/>
              </a:ext>
            </a:extLst>
          </p:cNvPr>
          <p:cNvSpPr txBox="1"/>
          <p:nvPr/>
        </p:nvSpPr>
        <p:spPr>
          <a:xfrm>
            <a:off x="1494067" y="4094858"/>
            <a:ext cx="26898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take-out &amp; delivery allowed at restaurants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indoor learning and recreational spaces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non-face-to-face classes allowed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1614FAC-1BE4-2E0F-D5DF-A8FFB796BEBC}"/>
              </a:ext>
            </a:extLst>
          </p:cNvPr>
          <p:cNvCxnSpPr>
            <a:cxnSpLocks/>
          </p:cNvCxnSpPr>
          <p:nvPr/>
        </p:nvCxnSpPr>
        <p:spPr>
          <a:xfrm flipH="1">
            <a:off x="1193698" y="3523019"/>
            <a:ext cx="176439" cy="432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27D5F58-CC4C-D9D4-9AB9-70E08F02EDA1}"/>
              </a:ext>
            </a:extLst>
          </p:cNvPr>
          <p:cNvCxnSpPr/>
          <p:nvPr/>
        </p:nvCxnSpPr>
        <p:spPr>
          <a:xfrm flipH="1">
            <a:off x="3620420" y="3214070"/>
            <a:ext cx="139337" cy="298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44B5E27-6DEE-93D1-BC06-3A5D825D9A2E}"/>
              </a:ext>
            </a:extLst>
          </p:cNvPr>
          <p:cNvSpPr txBox="1"/>
          <p:nvPr/>
        </p:nvSpPr>
        <p:spPr>
          <a:xfrm>
            <a:off x="3191638" y="3074392"/>
            <a:ext cx="1165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1/3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837114A-C60D-FB6C-BF32-BC2EACA107C8}"/>
              </a:ext>
            </a:extLst>
          </p:cNvPr>
          <p:cNvCxnSpPr>
            <a:cxnSpLocks/>
          </p:cNvCxnSpPr>
          <p:nvPr/>
        </p:nvCxnSpPr>
        <p:spPr>
          <a:xfrm>
            <a:off x="4261501" y="3869502"/>
            <a:ext cx="126230" cy="466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94CECBD-62B7-5FA7-5A39-8DF50630D296}"/>
              </a:ext>
            </a:extLst>
          </p:cNvPr>
          <p:cNvSpPr txBox="1"/>
          <p:nvPr/>
        </p:nvSpPr>
        <p:spPr>
          <a:xfrm>
            <a:off x="3592305" y="3488332"/>
            <a:ext cx="1567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500+ gathering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reformed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1/5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9D9044E-C18E-D602-3507-DF56B0A0F1FE}"/>
              </a:ext>
            </a:extLst>
          </p:cNvPr>
          <p:cNvSpPr txBox="1"/>
          <p:nvPr/>
        </p:nvSpPr>
        <p:spPr>
          <a:xfrm>
            <a:off x="4602668" y="3895253"/>
            <a:ext cx="200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restriction on number of users in major facilities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eating and drinking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964F0F-DADD-1941-6513-DD763339358E}"/>
              </a:ext>
            </a:extLst>
          </p:cNvPr>
          <p:cNvSpPr txBox="1"/>
          <p:nvPr/>
        </p:nvSpPr>
        <p:spPr>
          <a:xfrm>
            <a:off x="3688492" y="2454170"/>
            <a:ext cx="23624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gathering entertainment facilities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restriction on number of users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46D1E38-9B8F-0609-7C17-2606B72AB959}"/>
              </a:ext>
            </a:extLst>
          </p:cNvPr>
          <p:cNvCxnSpPr/>
          <p:nvPr/>
        </p:nvCxnSpPr>
        <p:spPr>
          <a:xfrm>
            <a:off x="4714907" y="2874733"/>
            <a:ext cx="0" cy="48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161BD688-031B-ED08-034A-742EBB055016}"/>
              </a:ext>
            </a:extLst>
          </p:cNvPr>
          <p:cNvCxnSpPr>
            <a:cxnSpLocks/>
          </p:cNvCxnSpPr>
          <p:nvPr/>
        </p:nvCxnSpPr>
        <p:spPr>
          <a:xfrm>
            <a:off x="5035956" y="2430986"/>
            <a:ext cx="0" cy="384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27CCAA5-A89F-55E7-EFC1-8AE15F735F30}"/>
              </a:ext>
            </a:extLst>
          </p:cNvPr>
          <p:cNvSpPr txBox="1"/>
          <p:nvPr/>
        </p:nvSpPr>
        <p:spPr>
          <a:xfrm>
            <a:off x="4387731" y="1910810"/>
            <a:ext cx="2391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Cessation of theaters and stores after 21:00 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non-face-to-face principles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to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4/5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270D7BD-7C15-9B69-7C98-50C094E7D530}"/>
              </a:ext>
            </a:extLst>
          </p:cNvPr>
          <p:cNvSpPr txBox="1"/>
          <p:nvPr/>
        </p:nvSpPr>
        <p:spPr>
          <a:xfrm>
            <a:off x="6265519" y="4039430"/>
            <a:ext cx="120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Downgrade and maintain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3/5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88A6C441-EC09-9553-3349-BCD45C3BCA17}"/>
              </a:ext>
            </a:extLst>
          </p:cNvPr>
          <p:cNvCxnSpPr>
            <a:cxnSpLocks/>
          </p:cNvCxnSpPr>
          <p:nvPr/>
        </p:nvCxnSpPr>
        <p:spPr>
          <a:xfrm flipV="1">
            <a:off x="6680505" y="3057925"/>
            <a:ext cx="0" cy="1036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7B708CF-68AA-3185-94A2-2C6503458D21}"/>
              </a:ext>
            </a:extLst>
          </p:cNvPr>
          <p:cNvCxnSpPr/>
          <p:nvPr/>
        </p:nvCxnSpPr>
        <p:spPr>
          <a:xfrm flipV="1">
            <a:off x="9931646" y="3205262"/>
            <a:ext cx="0" cy="36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DF9851F1-A385-8B00-0BDF-426D38973DF6}"/>
              </a:ext>
            </a:extLst>
          </p:cNvPr>
          <p:cNvSpPr txBox="1"/>
          <p:nvPr/>
        </p:nvSpPr>
        <p:spPr>
          <a:xfrm>
            <a:off x="7627499" y="3486232"/>
            <a:ext cx="2651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Announce strengthen control measures in the metropolitan area.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of diagnostic tests.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preemptive tests for high-risk groups.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0576DF3-FF31-FB50-9A97-1406EBC4BAB8}"/>
              </a:ext>
            </a:extLst>
          </p:cNvPr>
          <p:cNvCxnSpPr>
            <a:cxnSpLocks/>
          </p:cNvCxnSpPr>
          <p:nvPr/>
        </p:nvCxnSpPr>
        <p:spPr>
          <a:xfrm flipH="1" flipV="1">
            <a:off x="10326300" y="2179019"/>
            <a:ext cx="348644" cy="1049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5E1F3D9B-71A7-C625-5CAA-03C0D91334DA}"/>
              </a:ext>
            </a:extLst>
          </p:cNvPr>
          <p:cNvSpPr txBox="1"/>
          <p:nvPr/>
        </p:nvSpPr>
        <p:spPr>
          <a:xfrm>
            <a:off x="10218207" y="3161616"/>
            <a:ext cx="22339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private gatherings up to four people (until 18:00, after that, only 2 people are allowed)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Prohibit events and gatherings, gatherings at entertainment facilities, operate public facilities until 22:00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reformed </a:t>
            </a:r>
            <a:r>
              <a:rPr kumimoji="1" lang="en-US" altLang="zh-CN" sz="1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4/4</a:t>
            </a:r>
          </a:p>
          <a:p>
            <a:endParaRPr kumimoji="1" lang="zh-CN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E886BAFD-471C-DD50-CEDA-CA36B8BF3E23}"/>
              </a:ext>
            </a:extLst>
          </p:cNvPr>
          <p:cNvCxnSpPr/>
          <p:nvPr/>
        </p:nvCxnSpPr>
        <p:spPr>
          <a:xfrm flipV="1">
            <a:off x="12360366" y="2098089"/>
            <a:ext cx="430306" cy="63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427C72D-A8DF-924B-7765-F8536ABAB3D0}"/>
              </a:ext>
            </a:extLst>
          </p:cNvPr>
          <p:cNvSpPr txBox="1"/>
          <p:nvPr/>
        </p:nvSpPr>
        <p:spPr>
          <a:xfrm>
            <a:off x="11317037" y="2603002"/>
            <a:ext cx="1610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daily recovery</a:t>
            </a:r>
            <a:endParaRPr kumimoji="1"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5265CAF9-2CE0-23E0-B153-EF00C7F29B02}"/>
              </a:ext>
            </a:extLst>
          </p:cNvPr>
          <p:cNvCxnSpPr>
            <a:cxnSpLocks/>
          </p:cNvCxnSpPr>
          <p:nvPr/>
        </p:nvCxnSpPr>
        <p:spPr>
          <a:xfrm flipV="1">
            <a:off x="3005921" y="3023544"/>
            <a:ext cx="0" cy="5172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1F3AF31B-F4CA-A457-B73F-58786DE5FC3E}"/>
              </a:ext>
            </a:extLst>
          </p:cNvPr>
          <p:cNvSpPr txBox="1"/>
          <p:nvPr/>
        </p:nvSpPr>
        <p:spPr>
          <a:xfrm>
            <a:off x="2485622" y="3332344"/>
            <a:ext cx="128885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Restaurants allowed after 9:00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Luft indoor gathering ban</a:t>
            </a:r>
          </a:p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kumimoji="1" lang="en-US" altLang="zh-CN" sz="10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2/3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5A62350-4DA9-E8E6-5944-EE1B4D0F49FD}"/>
              </a:ext>
            </a:extLst>
          </p:cNvPr>
          <p:cNvCxnSpPr/>
          <p:nvPr/>
        </p:nvCxnSpPr>
        <p:spPr>
          <a:xfrm flipH="1" flipV="1">
            <a:off x="4512110" y="4116360"/>
            <a:ext cx="202797" cy="354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D5AB82E9-DDFA-C3CE-0806-E89F2DF1E121}"/>
              </a:ext>
            </a:extLst>
          </p:cNvPr>
          <p:cNvCxnSpPr/>
          <p:nvPr/>
        </p:nvCxnSpPr>
        <p:spPr>
          <a:xfrm flipV="1">
            <a:off x="5650296" y="2653971"/>
            <a:ext cx="0" cy="62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4D9E921-FA89-3075-22D0-A9F90E24326F}"/>
              </a:ext>
            </a:extLst>
          </p:cNvPr>
          <p:cNvSpPr txBox="1"/>
          <p:nvPr/>
        </p:nvSpPr>
        <p:spPr>
          <a:xfrm>
            <a:off x="4943982" y="3161616"/>
            <a:ext cx="1713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the quarantine measures during the New Year holidays, prohibit gathering of 5 or more people</a:t>
            </a:r>
            <a:endParaRPr kumimoji="1" lang="zh-CN" altLang="en-US" sz="1000" b="1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9DE425CC-A820-6CEF-9225-ABB49B940313}"/>
              </a:ext>
            </a:extLst>
          </p:cNvPr>
          <p:cNvSpPr txBox="1"/>
          <p:nvPr/>
        </p:nvSpPr>
        <p:spPr>
          <a:xfrm>
            <a:off x="4403324" y="443883"/>
            <a:ext cx="150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Red line</a:t>
            </a:r>
            <a:endParaRPr kumimoji="1" lang="zh-CN" altLang="en-US" dirty="0"/>
          </a:p>
        </p:txBody>
      </p:sp>
      <p:pic>
        <p:nvPicPr>
          <p:cNvPr id="26" name="图片 25" descr="图表, 折线图&#10;&#10;描述已自动生成">
            <a:extLst>
              <a:ext uri="{FF2B5EF4-FFF2-40B4-BE49-F238E27FC236}">
                <a16:creationId xmlns:a16="http://schemas.microsoft.com/office/drawing/2014/main" id="{EF55A596-D000-27B4-7C24-7D0FCE0E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648"/>
            <a:ext cx="13169563" cy="40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1521D6B7-0E3A-F321-17E6-23FC5B0008AD}"/>
              </a:ext>
            </a:extLst>
          </p:cNvPr>
          <p:cNvSpPr txBox="1"/>
          <p:nvPr/>
        </p:nvSpPr>
        <p:spPr>
          <a:xfrm>
            <a:off x="4403324" y="443883"/>
            <a:ext cx="1500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Purple</a:t>
            </a:r>
          </a:p>
          <a:p>
            <a:endParaRPr kumimoji="1" lang="zh-CN" altLang="en-US" dirty="0"/>
          </a:p>
        </p:txBody>
      </p:sp>
      <p:pic>
        <p:nvPicPr>
          <p:cNvPr id="14" name="图片 13" descr="图表, 折线图&#10;&#10;描述已自动生成">
            <a:extLst>
              <a:ext uri="{FF2B5EF4-FFF2-40B4-BE49-F238E27FC236}">
                <a16:creationId xmlns:a16="http://schemas.microsoft.com/office/drawing/2014/main" id="{A97D96A9-516D-B312-E95F-0668C7008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648"/>
            <a:ext cx="13169563" cy="406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7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3895</TotalTime>
  <Words>444</Words>
  <Application>Microsoft Macintosh PowerPoint</Application>
  <PresentationFormat>宽屏</PresentationFormat>
  <Paragraphs>82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Hu, Zeyu</dc:creator>
  <cp:lastModifiedBy>Hu, Zeyu</cp:lastModifiedBy>
  <cp:revision>6</cp:revision>
  <dcterms:created xsi:type="dcterms:W3CDTF">2024-07-31T01:56:43Z</dcterms:created>
  <dcterms:modified xsi:type="dcterms:W3CDTF">2024-08-14T20:00:08Z</dcterms:modified>
</cp:coreProperties>
</file>