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68" r:id="rId6"/>
    <p:sldId id="273" r:id="rId7"/>
    <p:sldId id="269" r:id="rId8"/>
    <p:sldId id="274" r:id="rId9"/>
    <p:sldId id="270" r:id="rId10"/>
    <p:sldId id="275" r:id="rId11"/>
    <p:sldId id="271" r:id="rId12"/>
    <p:sldId id="276" r:id="rId13"/>
    <p:sldId id="277" r:id="rId14"/>
    <p:sldId id="278" r:id="rId15"/>
    <p:sldId id="279" r:id="rId16"/>
    <p:sldId id="280" r:id="rId17"/>
    <p:sldId id="281" r:id="rId18"/>
    <p:sldId id="282" r:id="rId19"/>
    <p:sldId id="283" r:id="rId20"/>
    <p:sldId id="284" r:id="rId21"/>
    <p:sldId id="285" r:id="rId22"/>
    <p:sldId id="286" r:id="rId23"/>
    <p:sldId id="259" r:id="rId24"/>
    <p:sldId id="287" r:id="rId25"/>
    <p:sldId id="260" r:id="rId26"/>
    <p:sldId id="261" r:id="rId27"/>
    <p:sldId id="288" r:id="rId28"/>
    <p:sldId id="289" r:id="rId29"/>
    <p:sldId id="290" r:id="rId30"/>
    <p:sldId id="291" r:id="rId31"/>
    <p:sldId id="292" r:id="rId32"/>
    <p:sldId id="293" r:id="rId33"/>
    <p:sldId id="296" r:id="rId34"/>
    <p:sldId id="262" r:id="rId35"/>
    <p:sldId id="263" r:id="rId36"/>
    <p:sldId id="264" r:id="rId37"/>
    <p:sldId id="297" r:id="rId38"/>
    <p:sldId id="298" r:id="rId39"/>
    <p:sldId id="299" r:id="rId40"/>
    <p:sldId id="300" r:id="rId41"/>
    <p:sldId id="301" r:id="rId42"/>
    <p:sldId id="302" r:id="rId43"/>
    <p:sldId id="303" r:id="rId44"/>
    <p:sldId id="304" r:id="rId45"/>
    <p:sldId id="305" r:id="rId46"/>
    <p:sldId id="306" r:id="rId47"/>
    <p:sldId id="265" r:id="rId48"/>
    <p:sldId id="294" r:id="rId49"/>
    <p:sldId id="295" r:id="rId50"/>
    <p:sldId id="26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ieeexplore.ieee.org/document/9552669" TargetMode="External"/><Relationship Id="rId2" Type="http://schemas.openxmlformats.org/officeDocument/2006/relationships/hyperlink" Target="https://ieeexplore.ieee.org/document/9513285" TargetMode="External"/><Relationship Id="rId1" Type="http://schemas.openxmlformats.org/officeDocument/2006/relationships/slideLayout" Target="../slideLayouts/slideLayout2.xml"/><Relationship Id="rId5" Type="http://schemas.openxmlformats.org/officeDocument/2006/relationships/hyperlink" Target="https://ieeexplore.ieee.org/document/10057402" TargetMode="External"/><Relationship Id="rId4" Type="http://schemas.openxmlformats.org/officeDocument/2006/relationships/hyperlink" Target="https://ieeexplore.ieee.org/document/9916253"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ieeexplore.ieee.org/document/9319853" TargetMode="External"/><Relationship Id="rId2" Type="http://schemas.openxmlformats.org/officeDocument/2006/relationships/hyperlink" Target="https://ieeexplore.ieee.org/document/9612220" TargetMode="External"/><Relationship Id="rId1" Type="http://schemas.openxmlformats.org/officeDocument/2006/relationships/slideLayout" Target="../slideLayouts/slideLayout2.xml"/><Relationship Id="rId4" Type="http://schemas.openxmlformats.org/officeDocument/2006/relationships/hyperlink" Target="https://ieeexplore.ieee.org/document/9895417"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ieeexplore.ieee.org/document/9858115" TargetMode="External"/><Relationship Id="rId2" Type="http://schemas.openxmlformats.org/officeDocument/2006/relationships/hyperlink" Target="https://ieeexplore.ieee.org/document/994596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t>AI/ML-Powered Framework for Enhanced Network Intrusion Detection using Non-IOC Methods.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Number:CCS_G04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87672841"/>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20211CCS0006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Varun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20211CCS0008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Deepak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20211CCS0046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Chinmaya GP</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20211CCS0094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Darshan 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Dr. Shanthi S</a:t>
            </a:r>
          </a:p>
          <a:p>
            <a:pPr algn="l"/>
            <a:r>
              <a:rPr lang="en-GB" sz="1700" dirty="0"/>
              <a:t>Associate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 University Project-II</a:t>
            </a:r>
          </a:p>
          <a:p>
            <a:r>
              <a:rPr lang="en-GB" dirty="0"/>
              <a:t>Final 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B3AD-F7BE-B0BA-018C-7ADBEE2AC93A}"/>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56863FA9-618B-269F-FBE7-BDF20804F67A}"/>
              </a:ext>
            </a:extLst>
          </p:cNvPr>
          <p:cNvSpPr>
            <a:spLocks noGrp="1"/>
          </p:cNvSpPr>
          <p:nvPr>
            <p:ph idx="1"/>
          </p:nvPr>
        </p:nvSpPr>
        <p:spPr/>
        <p:txBody>
          <a:bodyPr/>
          <a:lstStyle/>
          <a:p>
            <a:pPr algn="just"/>
            <a:r>
              <a:rPr lang="en-US" sz="1800" b="1" dirty="0">
                <a:effectLst/>
              </a:rPr>
              <a:t>Advantage:</a:t>
            </a:r>
            <a:r>
              <a:rPr lang="en-US" sz="1800" dirty="0">
                <a:effectLst/>
              </a:rPr>
              <a:t> Enhanced accuracy with Decision Tree Twin Support Vector Machine and improved scalability through hierarchical clustering.</a:t>
            </a:r>
          </a:p>
          <a:p>
            <a:pPr algn="just"/>
            <a:endParaRPr lang="en-IN" sz="1800" dirty="0"/>
          </a:p>
          <a:p>
            <a:pPr algn="just"/>
            <a:r>
              <a:rPr lang="en-US" sz="1800" b="1" dirty="0">
                <a:effectLst/>
              </a:rPr>
              <a:t>Disadvantage:</a:t>
            </a:r>
            <a:r>
              <a:rPr lang="en-US" sz="1800" dirty="0">
                <a:effectLst/>
              </a:rPr>
              <a:t> Training complexity due to the combination of decision tree and support vector machine components.</a:t>
            </a:r>
          </a:p>
          <a:p>
            <a:endParaRPr lang="en-IN" dirty="0"/>
          </a:p>
        </p:txBody>
      </p:sp>
    </p:spTree>
    <p:extLst>
      <p:ext uri="{BB962C8B-B14F-4D97-AF65-F5344CB8AC3E}">
        <p14:creationId xmlns:p14="http://schemas.microsoft.com/office/powerpoint/2010/main" val="393133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0E85-D8B4-DACF-184A-40BB4C921A13}"/>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4BD822CF-52C7-E6C4-9285-FF12F2D577F1}"/>
              </a:ext>
            </a:extLst>
          </p:cNvPr>
          <p:cNvSpPr>
            <a:spLocks noGrp="1"/>
          </p:cNvSpPr>
          <p:nvPr>
            <p:ph idx="1"/>
          </p:nvPr>
        </p:nvSpPr>
        <p:spPr/>
        <p:txBody>
          <a:bodyPr>
            <a:normAutofit/>
          </a:bodyPr>
          <a:lstStyle/>
          <a:p>
            <a:r>
              <a:rPr lang="en-US" sz="1800" b="1" dirty="0">
                <a:effectLst/>
              </a:rPr>
              <a:t>Title5 :Network Intrusion Detection Based on Extended RBF Neural Network With Offline Reinforcement Learning. (IEEE)</a:t>
            </a:r>
          </a:p>
          <a:p>
            <a:endParaRPr lang="en-US" sz="1800" b="1" dirty="0"/>
          </a:p>
          <a:p>
            <a:pPr algn="just"/>
            <a:r>
              <a:rPr lang="en-US" sz="1800" b="0" i="0" dirty="0">
                <a:solidFill>
                  <a:srgbClr val="333333"/>
                </a:solidFill>
                <a:effectLst/>
              </a:rPr>
              <a:t>This work extends the classic radial basis function (RBF) neural network by including it as a policy network in an offline reinforcement learning algorithm. With this approach, all parameters of the radial basis functions (along with the network weights) are learned end-to-end by gradient descent without external optimization. </a:t>
            </a:r>
          </a:p>
          <a:p>
            <a:pPr algn="just"/>
            <a:endParaRPr lang="en-US" sz="1800" dirty="0">
              <a:solidFill>
                <a:srgbClr val="333333"/>
              </a:solidFill>
            </a:endParaRPr>
          </a:p>
          <a:p>
            <a:pPr algn="just"/>
            <a:r>
              <a:rPr lang="en-US" sz="1800" dirty="0">
                <a:solidFill>
                  <a:srgbClr val="333333"/>
                </a:solidFill>
              </a:rPr>
              <a:t>It </a:t>
            </a:r>
            <a:r>
              <a:rPr lang="en-US" sz="1800" b="0" i="0" dirty="0">
                <a:solidFill>
                  <a:srgbClr val="333333"/>
                </a:solidFill>
                <a:effectLst/>
              </a:rPr>
              <a:t>further explores how additional dense hidden-layers, and the number of radial basis kernels influence the results. This novel approach is applied to five prominent intrusion detection datasets (NSL-KDD, UNSW-NB15, AWID, CICIDS2017 and CICDDOS2019) achieving better performance metrics than alternative state-of-the-art models</a:t>
            </a:r>
            <a:endParaRPr lang="en-US" sz="1800" b="1" dirty="0">
              <a:effectLst/>
            </a:endParaRPr>
          </a:p>
          <a:p>
            <a:pPr algn="just"/>
            <a:endParaRPr lang="en-US" sz="1800" b="1" dirty="0"/>
          </a:p>
          <a:p>
            <a:endParaRPr lang="en-US" sz="1800" dirty="0">
              <a:effectLst/>
            </a:endParaRPr>
          </a:p>
          <a:p>
            <a:endParaRPr lang="en-IN" sz="1800" b="1" dirty="0"/>
          </a:p>
        </p:txBody>
      </p:sp>
    </p:spTree>
    <p:extLst>
      <p:ext uri="{BB962C8B-B14F-4D97-AF65-F5344CB8AC3E}">
        <p14:creationId xmlns:p14="http://schemas.microsoft.com/office/powerpoint/2010/main" val="34788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CFBC-CA96-4D56-9B05-D368BA606D44}"/>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FDDD8C88-F9B9-0C39-D53B-5512424CC0FE}"/>
              </a:ext>
            </a:extLst>
          </p:cNvPr>
          <p:cNvSpPr>
            <a:spLocks noGrp="1"/>
          </p:cNvSpPr>
          <p:nvPr>
            <p:ph idx="1"/>
          </p:nvPr>
        </p:nvSpPr>
        <p:spPr/>
        <p:txBody>
          <a:bodyPr/>
          <a:lstStyle/>
          <a:p>
            <a:pPr algn="just"/>
            <a:r>
              <a:rPr lang="en-US" sz="1800" b="1" dirty="0">
                <a:effectLst/>
              </a:rPr>
              <a:t>Advantage:</a:t>
            </a:r>
            <a:r>
              <a:rPr lang="en-US" sz="1800" dirty="0">
                <a:effectLst/>
              </a:rPr>
              <a:t> Adaptability to evolving intrusion patterns through offline reinforcement learning in an Extended RBF Neural Network.</a:t>
            </a:r>
          </a:p>
          <a:p>
            <a:pPr algn="just"/>
            <a:endParaRPr lang="en-IN" sz="1800" dirty="0"/>
          </a:p>
          <a:p>
            <a:pPr algn="just"/>
            <a:r>
              <a:rPr lang="en-US" sz="1800" b="1" dirty="0">
                <a:effectLst/>
              </a:rPr>
              <a:t>Disadvantage:</a:t>
            </a:r>
            <a:r>
              <a:rPr lang="en-US" sz="1800" dirty="0">
                <a:effectLst/>
              </a:rPr>
              <a:t> Initial training overhead and potential resource-intensive offline learning phase.</a:t>
            </a:r>
          </a:p>
          <a:p>
            <a:endParaRPr lang="en-IN" dirty="0"/>
          </a:p>
        </p:txBody>
      </p:sp>
    </p:spTree>
    <p:extLst>
      <p:ext uri="{BB962C8B-B14F-4D97-AF65-F5344CB8AC3E}">
        <p14:creationId xmlns:p14="http://schemas.microsoft.com/office/powerpoint/2010/main" val="4079931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C1BB-7E32-DC02-9FD0-C18DD000390D}"/>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51319A24-A2F0-BF6C-CC64-F20B557747A5}"/>
              </a:ext>
            </a:extLst>
          </p:cNvPr>
          <p:cNvSpPr>
            <a:spLocks noGrp="1"/>
          </p:cNvSpPr>
          <p:nvPr>
            <p:ph idx="1"/>
          </p:nvPr>
        </p:nvSpPr>
        <p:spPr/>
        <p:txBody>
          <a:bodyPr/>
          <a:lstStyle/>
          <a:p>
            <a:pPr algn="just"/>
            <a:r>
              <a:rPr lang="en-US" sz="1800" b="1" dirty="0">
                <a:effectLst/>
              </a:rPr>
              <a:t>Title6 :Deep Belief Network Integrating Improved Kernel-Based Extreme Learning Machine for Network Intrusion Detection. (IEEE)</a:t>
            </a:r>
          </a:p>
          <a:p>
            <a:pPr algn="just"/>
            <a:endParaRPr lang="en-US" sz="1800" dirty="0"/>
          </a:p>
          <a:p>
            <a:pPr algn="just"/>
            <a:r>
              <a:rPr lang="en-US" sz="1800" dirty="0">
                <a:solidFill>
                  <a:srgbClr val="333333"/>
                </a:solidFill>
              </a:rPr>
              <a:t>This paper </a:t>
            </a:r>
            <a:r>
              <a:rPr lang="en-US" sz="1800" b="0" i="0" dirty="0">
                <a:solidFill>
                  <a:srgbClr val="333333"/>
                </a:solidFill>
                <a:effectLst/>
              </a:rPr>
              <a:t>uses the Kernel-based Extreme Learning Machine (KELM) with the supervised learning ability to replace the BP algorithm in DBN in a bid to ameliorate the situation. Considering the problem of poor classification performance usually caused by randomly initializing kernel parameters with KELM, an enhanced grey wolf optimizer (EGWO) is designed to optimize the parameters of KELM</a:t>
            </a:r>
            <a:r>
              <a:rPr lang="en-US" b="0" i="0" dirty="0">
                <a:solidFill>
                  <a:srgbClr val="333333"/>
                </a:solidFill>
                <a:effectLst/>
                <a:latin typeface="HelveticaNeue Regular"/>
              </a:rPr>
              <a:t>.</a:t>
            </a:r>
            <a:endParaRPr lang="en-US" sz="2400" dirty="0">
              <a:effectLst/>
            </a:endParaRPr>
          </a:p>
          <a:p>
            <a:endParaRPr lang="en-IN" dirty="0"/>
          </a:p>
        </p:txBody>
      </p:sp>
    </p:spTree>
    <p:extLst>
      <p:ext uri="{BB962C8B-B14F-4D97-AF65-F5344CB8AC3E}">
        <p14:creationId xmlns:p14="http://schemas.microsoft.com/office/powerpoint/2010/main" val="37368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FC56-EFEE-3DCD-9329-AE7D4D00A3D0}"/>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979629F8-9259-D527-F91F-1A13C2AB0A32}"/>
              </a:ext>
            </a:extLst>
          </p:cNvPr>
          <p:cNvSpPr>
            <a:spLocks noGrp="1"/>
          </p:cNvSpPr>
          <p:nvPr>
            <p:ph idx="1"/>
          </p:nvPr>
        </p:nvSpPr>
        <p:spPr/>
        <p:txBody>
          <a:bodyPr/>
          <a:lstStyle/>
          <a:p>
            <a:pPr algn="just"/>
            <a:r>
              <a:rPr lang="en-US" sz="1800" b="1" dirty="0">
                <a:effectLst/>
              </a:rPr>
              <a:t>Advantage:</a:t>
            </a:r>
            <a:r>
              <a:rPr lang="en-US" sz="1800" dirty="0">
                <a:effectLst/>
              </a:rPr>
              <a:t> Achieves high accuracy through the integration of Deep Belief Network and Improved Kernel-Based Extreme Learning Machine.</a:t>
            </a:r>
          </a:p>
          <a:p>
            <a:pPr algn="just"/>
            <a:endParaRPr lang="en-US" sz="1800" dirty="0">
              <a:effectLst/>
            </a:endParaRPr>
          </a:p>
          <a:p>
            <a:pPr algn="just"/>
            <a:r>
              <a:rPr lang="en-US" sz="1800" b="1" dirty="0">
                <a:effectLst/>
              </a:rPr>
              <a:t>Disadvantage:</a:t>
            </a:r>
            <a:r>
              <a:rPr lang="en-US" sz="1800" dirty="0">
                <a:effectLst/>
              </a:rPr>
              <a:t> May require extensive computational resources, limiting deployment in resource-constrained environments.</a:t>
            </a:r>
          </a:p>
          <a:p>
            <a:endParaRPr lang="en-IN" dirty="0"/>
          </a:p>
        </p:txBody>
      </p:sp>
    </p:spTree>
    <p:extLst>
      <p:ext uri="{BB962C8B-B14F-4D97-AF65-F5344CB8AC3E}">
        <p14:creationId xmlns:p14="http://schemas.microsoft.com/office/powerpoint/2010/main" val="286947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5CA5-D533-A012-1B84-2360DA0B974E}"/>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DC357681-97B2-0EE6-D578-83C82A9A6752}"/>
              </a:ext>
            </a:extLst>
          </p:cNvPr>
          <p:cNvSpPr>
            <a:spLocks noGrp="1"/>
          </p:cNvSpPr>
          <p:nvPr>
            <p:ph idx="1"/>
          </p:nvPr>
        </p:nvSpPr>
        <p:spPr/>
        <p:txBody>
          <a:bodyPr/>
          <a:lstStyle/>
          <a:p>
            <a:pPr algn="just"/>
            <a:r>
              <a:rPr lang="en-US" sz="1800" b="1" dirty="0">
                <a:effectLst/>
              </a:rPr>
              <a:t>Title7: A Binarized Neural Network Approach to Accelerate in-Vehicle Network Intrusion Detection. (IEEE)</a:t>
            </a:r>
          </a:p>
          <a:p>
            <a:pPr algn="just"/>
            <a:endParaRPr lang="en-US" sz="1800" b="1" dirty="0"/>
          </a:p>
          <a:p>
            <a:pPr algn="just"/>
            <a:r>
              <a:rPr lang="en-US" sz="1800" dirty="0">
                <a:solidFill>
                  <a:srgbClr val="333333"/>
                </a:solidFill>
              </a:rPr>
              <a:t>This paper</a:t>
            </a:r>
            <a:r>
              <a:rPr lang="en-US" sz="1800" b="0" i="0" dirty="0">
                <a:solidFill>
                  <a:srgbClr val="333333"/>
                </a:solidFill>
                <a:effectLst/>
              </a:rPr>
              <a:t> propose a new IDS system using Binarized Neural Network (BNN). Compared to full-precision counterparts, BNNs can offer faster detection, smaller memory cost, and lower energy consumption.</a:t>
            </a:r>
          </a:p>
          <a:p>
            <a:pPr algn="just"/>
            <a:endParaRPr lang="en-US" sz="1800" dirty="0">
              <a:solidFill>
                <a:srgbClr val="333333"/>
              </a:solidFill>
            </a:endParaRPr>
          </a:p>
          <a:p>
            <a:pPr algn="just"/>
            <a:r>
              <a:rPr lang="en-US" sz="1800" b="0" i="0" dirty="0">
                <a:solidFill>
                  <a:srgbClr val="333333"/>
                </a:solidFill>
                <a:effectLst/>
              </a:rPr>
              <a:t>The proposed IDS is based on a BNN model that suits CAN traffic messages and takes advantage of sequential features of messages rather than each individual message. </a:t>
            </a:r>
            <a:r>
              <a:rPr lang="en-US" sz="1800" dirty="0">
                <a:solidFill>
                  <a:srgbClr val="333333"/>
                </a:solidFill>
              </a:rPr>
              <a:t>This paper</a:t>
            </a:r>
            <a:r>
              <a:rPr lang="en-US" sz="1800" b="0" i="0" dirty="0">
                <a:solidFill>
                  <a:srgbClr val="333333"/>
                </a:solidFill>
                <a:effectLst/>
              </a:rPr>
              <a:t> also explore various design choices for BNN, including increasing network width and depth, to improve accuracy as BNNs typically sacrifice accuracy</a:t>
            </a:r>
            <a:r>
              <a:rPr lang="en-US" sz="1400" b="0" i="0" dirty="0">
                <a:solidFill>
                  <a:srgbClr val="333333"/>
                </a:solidFill>
                <a:effectLst/>
                <a:latin typeface="HelveticaNeue Regular"/>
              </a:rPr>
              <a:t>.</a:t>
            </a:r>
            <a:endParaRPr lang="en-US" sz="1800" b="0" i="0" dirty="0">
              <a:solidFill>
                <a:srgbClr val="333333"/>
              </a:solidFill>
              <a:effectLst/>
            </a:endParaRPr>
          </a:p>
        </p:txBody>
      </p:sp>
    </p:spTree>
    <p:extLst>
      <p:ext uri="{BB962C8B-B14F-4D97-AF65-F5344CB8AC3E}">
        <p14:creationId xmlns:p14="http://schemas.microsoft.com/office/powerpoint/2010/main" val="47487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5C8B-EF0C-7112-D425-C2E2506D08F3}"/>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E0A215F9-3384-CB1C-250A-DD5D7D1D6C12}"/>
              </a:ext>
            </a:extLst>
          </p:cNvPr>
          <p:cNvSpPr>
            <a:spLocks noGrp="1"/>
          </p:cNvSpPr>
          <p:nvPr>
            <p:ph idx="1"/>
          </p:nvPr>
        </p:nvSpPr>
        <p:spPr/>
        <p:txBody>
          <a:bodyPr/>
          <a:lstStyle/>
          <a:p>
            <a:pPr algn="just"/>
            <a:r>
              <a:rPr lang="en-US" sz="1800" b="1" dirty="0">
                <a:effectLst/>
              </a:rPr>
              <a:t>Advantage:</a:t>
            </a:r>
            <a:r>
              <a:rPr lang="en-US" sz="1800" dirty="0">
                <a:effectLst/>
              </a:rPr>
              <a:t> Accelerates intrusion detection in in-vehicle networks by utilizing a binarized neural network, reducing computational overhead.</a:t>
            </a:r>
          </a:p>
          <a:p>
            <a:pPr algn="just"/>
            <a:endParaRPr lang="en-IN" sz="1800" dirty="0"/>
          </a:p>
          <a:p>
            <a:pPr algn="just"/>
            <a:r>
              <a:rPr lang="en-US" sz="1800" b="1" dirty="0">
                <a:effectLst/>
              </a:rPr>
              <a:t>Disadvantage:</a:t>
            </a:r>
            <a:r>
              <a:rPr lang="en-US" sz="1800" dirty="0">
                <a:effectLst/>
              </a:rPr>
              <a:t> Potential loss of precision due to binarization, impacting the detection accuracy in certain scenarios.</a:t>
            </a:r>
          </a:p>
          <a:p>
            <a:endParaRPr lang="en-IN" dirty="0"/>
          </a:p>
        </p:txBody>
      </p:sp>
    </p:spTree>
    <p:extLst>
      <p:ext uri="{BB962C8B-B14F-4D97-AF65-F5344CB8AC3E}">
        <p14:creationId xmlns:p14="http://schemas.microsoft.com/office/powerpoint/2010/main" val="380326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B42D-6271-DE75-407B-98B0279794A5}"/>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CD511F8A-89F9-AA98-ABBD-05DEA0FAA695}"/>
              </a:ext>
            </a:extLst>
          </p:cNvPr>
          <p:cNvSpPr>
            <a:spLocks noGrp="1"/>
          </p:cNvSpPr>
          <p:nvPr>
            <p:ph idx="1"/>
          </p:nvPr>
        </p:nvSpPr>
        <p:spPr/>
        <p:txBody>
          <a:bodyPr/>
          <a:lstStyle/>
          <a:p>
            <a:pPr algn="just"/>
            <a:r>
              <a:rPr lang="en-US" sz="1800" b="1" dirty="0">
                <a:effectLst/>
              </a:rPr>
              <a:t>Title8 :Network Intrusion Detection Method Based on Hybrid Improved Residual Network Blocks and Bidirectional Gated Recurrent Units. (IEEE)</a:t>
            </a:r>
          </a:p>
          <a:p>
            <a:pPr algn="just"/>
            <a:endParaRPr lang="en-US" sz="1800" b="1" dirty="0"/>
          </a:p>
          <a:p>
            <a:pPr algn="just"/>
            <a:r>
              <a:rPr lang="en-US" sz="1800" dirty="0">
                <a:solidFill>
                  <a:srgbClr val="333333"/>
                </a:solidFill>
              </a:rPr>
              <a:t>T</a:t>
            </a:r>
            <a:r>
              <a:rPr lang="en-US" sz="1800" b="0" i="0" dirty="0">
                <a:solidFill>
                  <a:srgbClr val="333333"/>
                </a:solidFill>
                <a:effectLst/>
              </a:rPr>
              <a:t>his paper proposes a hybrid network classifier consisting of improved residual network blocks and bidirectional gated recurrent units. </a:t>
            </a:r>
          </a:p>
          <a:p>
            <a:pPr algn="just"/>
            <a:endParaRPr lang="en-US" sz="1800" dirty="0">
              <a:solidFill>
                <a:srgbClr val="333333"/>
              </a:solidFill>
            </a:endParaRPr>
          </a:p>
          <a:p>
            <a:pPr algn="just"/>
            <a:r>
              <a:rPr lang="en-US" sz="1800" b="0" i="0" dirty="0">
                <a:solidFill>
                  <a:srgbClr val="333333"/>
                </a:solidFill>
                <a:effectLst/>
              </a:rPr>
              <a:t>Before inputting the classification network, the feature dimensionality of the network data is first reduced using an improved autoencoder, and then the processed network data is detected using the constructed hybrid network classifier.</a:t>
            </a:r>
            <a:endParaRPr lang="en-US" sz="1800" b="1" dirty="0">
              <a:effectLst/>
            </a:endParaRPr>
          </a:p>
          <a:p>
            <a:endParaRPr lang="en-IN" dirty="0"/>
          </a:p>
        </p:txBody>
      </p:sp>
    </p:spTree>
    <p:extLst>
      <p:ext uri="{BB962C8B-B14F-4D97-AF65-F5344CB8AC3E}">
        <p14:creationId xmlns:p14="http://schemas.microsoft.com/office/powerpoint/2010/main" val="160061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6C3C-6C8E-665F-C147-BE8CE2619639}"/>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7C8174D4-7093-7697-8159-B0264F5BF66E}"/>
              </a:ext>
            </a:extLst>
          </p:cNvPr>
          <p:cNvSpPr>
            <a:spLocks noGrp="1"/>
          </p:cNvSpPr>
          <p:nvPr>
            <p:ph idx="1"/>
          </p:nvPr>
        </p:nvSpPr>
        <p:spPr/>
        <p:txBody>
          <a:bodyPr/>
          <a:lstStyle/>
          <a:p>
            <a:pPr algn="just"/>
            <a:r>
              <a:rPr lang="en-US" sz="1800" b="1" dirty="0">
                <a:effectLst/>
              </a:rPr>
              <a:t>Advantage:</a:t>
            </a:r>
            <a:r>
              <a:rPr lang="en-US" sz="1800" dirty="0">
                <a:effectLst/>
              </a:rPr>
              <a:t> Improved detection accuracy by combining hybrid improved residual network blocks with bidirectional gated recurrent units.</a:t>
            </a:r>
          </a:p>
          <a:p>
            <a:pPr algn="just"/>
            <a:endParaRPr lang="en-IN" sz="1800" dirty="0"/>
          </a:p>
          <a:p>
            <a:pPr algn="just"/>
            <a:r>
              <a:rPr lang="en-US" sz="1800" b="1" dirty="0">
                <a:effectLst/>
              </a:rPr>
              <a:t>Disadvantage:</a:t>
            </a:r>
            <a:r>
              <a:rPr lang="en-US" sz="1800" dirty="0">
                <a:effectLst/>
              </a:rPr>
              <a:t> Increased complexity in model architecture, requiring careful tuning and potentially higher computational costs.</a:t>
            </a:r>
          </a:p>
          <a:p>
            <a:endParaRPr lang="en-IN" dirty="0"/>
          </a:p>
        </p:txBody>
      </p:sp>
    </p:spTree>
    <p:extLst>
      <p:ext uri="{BB962C8B-B14F-4D97-AF65-F5344CB8AC3E}">
        <p14:creationId xmlns:p14="http://schemas.microsoft.com/office/powerpoint/2010/main" val="88774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D418-48A3-B868-7294-0AB47A504F1A}"/>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4C6D4742-BE77-26E1-03C7-B9B54D1F941B}"/>
              </a:ext>
            </a:extLst>
          </p:cNvPr>
          <p:cNvSpPr>
            <a:spLocks noGrp="1"/>
          </p:cNvSpPr>
          <p:nvPr>
            <p:ph idx="1"/>
          </p:nvPr>
        </p:nvSpPr>
        <p:spPr/>
        <p:txBody>
          <a:bodyPr/>
          <a:lstStyle/>
          <a:p>
            <a:pPr algn="just"/>
            <a:r>
              <a:rPr lang="en-US" sz="1800" b="1" dirty="0">
                <a:effectLst/>
              </a:rPr>
              <a:t>Title9 :Early Detection of Network Intrusions Using a GAN-Based One-Class Classifier. (IEEE)</a:t>
            </a:r>
          </a:p>
          <a:p>
            <a:endParaRPr lang="en-IN" dirty="0"/>
          </a:p>
          <a:p>
            <a:pPr algn="just"/>
            <a:r>
              <a:rPr lang="en-US" sz="1800" dirty="0">
                <a:solidFill>
                  <a:srgbClr val="333333"/>
                </a:solidFill>
              </a:rPr>
              <a:t>T</a:t>
            </a:r>
            <a:r>
              <a:rPr lang="en-US" sz="1800" b="0" i="0" dirty="0">
                <a:solidFill>
                  <a:srgbClr val="333333"/>
                </a:solidFill>
                <a:effectLst/>
              </a:rPr>
              <a:t>he proposed method uses packet data for features to determine if packets are malicious traffic. Such an approach inevitably increases the probability of falsely detecting normal packets as an intrusion or an intrusion as normal traffic for the initial session. </a:t>
            </a:r>
          </a:p>
          <a:p>
            <a:pPr algn="just"/>
            <a:endParaRPr lang="en-US" sz="1800" dirty="0">
              <a:solidFill>
                <a:srgbClr val="333333"/>
              </a:solidFill>
            </a:endParaRPr>
          </a:p>
          <a:p>
            <a:pPr algn="just"/>
            <a:r>
              <a:rPr lang="en-US" sz="1800" b="0" i="0" dirty="0">
                <a:solidFill>
                  <a:srgbClr val="333333"/>
                </a:solidFill>
                <a:effectLst/>
              </a:rPr>
              <a:t>As a solution, the proposed method learns the patterns of packets that are unhelpful in order to classify network intrusions and benign sessions. To this end, a new training dataset for Generative Adversarial Network (GAN) is created using misclassified data from an original training dataset by the LSTM-DNN model trained using the original one.</a:t>
            </a:r>
            <a:endParaRPr lang="en-IN" sz="1800" dirty="0"/>
          </a:p>
        </p:txBody>
      </p:sp>
    </p:spTree>
    <p:extLst>
      <p:ext uri="{BB962C8B-B14F-4D97-AF65-F5344CB8AC3E}">
        <p14:creationId xmlns:p14="http://schemas.microsoft.com/office/powerpoint/2010/main" val="338132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algn="just"/>
            <a:r>
              <a:rPr lang="en-US" sz="1800" dirty="0"/>
              <a:t>The security of critical information infrastructure depends on the ability to detect and mitigate threats before they cause significant harm.</a:t>
            </a:r>
          </a:p>
          <a:p>
            <a:pPr algn="just"/>
            <a:endParaRPr lang="en-US" sz="1800" dirty="0"/>
          </a:p>
          <a:p>
            <a:pPr algn="just"/>
            <a:r>
              <a:rPr lang="en-US" sz="1800" dirty="0"/>
              <a:t>Traditional intrusion detection systems primarily rely on Indicators of Compromise (</a:t>
            </a:r>
            <a:r>
              <a:rPr lang="en-US" sz="1800" dirty="0" err="1"/>
              <a:t>IoCs</a:t>
            </a:r>
            <a:r>
              <a:rPr lang="en-US" sz="1800" dirty="0"/>
              <a:t>) to identify security breaches, which limits their effectiveness against unknown or evolving threats.</a:t>
            </a:r>
          </a:p>
          <a:p>
            <a:pPr algn="just"/>
            <a:endParaRPr lang="en-US" sz="1800" dirty="0"/>
          </a:p>
          <a:p>
            <a:pPr algn="just"/>
            <a:r>
              <a:rPr lang="en-US" sz="1800" dirty="0"/>
              <a:t>This project aims to develop an AI/ML-based intrusion detection system that leverages machine learning algorithms to detect network compromises without relying on predefined </a:t>
            </a:r>
            <a:r>
              <a:rPr lang="en-US" sz="1800" dirty="0" err="1"/>
              <a:t>IoCs</a:t>
            </a:r>
            <a:r>
              <a:rPr lang="en-US" sz="1800" dirty="0"/>
              <a:t>.</a:t>
            </a:r>
          </a:p>
          <a:p>
            <a:pPr algn="just"/>
            <a:endParaRPr lang="en-US" sz="1800" dirty="0"/>
          </a:p>
          <a:p>
            <a:pPr algn="just"/>
            <a:r>
              <a:rPr lang="en-US" sz="1800" dirty="0"/>
              <a:t>By analyzing network behavior and identifying anomalies, the proposed system can detect various cyberattacks, including blackhole, gray hole, flooding, and scheduling attacks</a:t>
            </a:r>
            <a:endParaRPr lang="en-IN" sz="1800" dirty="0"/>
          </a:p>
          <a:p>
            <a:endParaRPr lang="en-US" sz="1800" dirty="0"/>
          </a:p>
          <a:p>
            <a:endParaRPr lang="en-GB" sz="18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C2EE-E211-AC3A-8827-8E7F6BCB964C}"/>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1A2FF8AD-AE62-C5DB-F180-5FFF128FC658}"/>
              </a:ext>
            </a:extLst>
          </p:cNvPr>
          <p:cNvSpPr>
            <a:spLocks noGrp="1"/>
          </p:cNvSpPr>
          <p:nvPr>
            <p:ph idx="1"/>
          </p:nvPr>
        </p:nvSpPr>
        <p:spPr/>
        <p:txBody>
          <a:bodyPr>
            <a:normAutofit/>
          </a:bodyPr>
          <a:lstStyle/>
          <a:p>
            <a:pPr algn="just"/>
            <a:r>
              <a:rPr lang="en-US" sz="1800" b="1" dirty="0">
                <a:effectLst/>
              </a:rPr>
              <a:t>Advantage:</a:t>
            </a:r>
            <a:r>
              <a:rPr lang="en-US" sz="1800" dirty="0">
                <a:effectLst/>
              </a:rPr>
              <a:t> Achieves early detection through a Generative Adversarial Network (GAN)-based one-class classifier, capturing subtle anomalies.</a:t>
            </a:r>
          </a:p>
          <a:p>
            <a:pPr algn="just"/>
            <a:endParaRPr lang="en-IN" sz="1800" dirty="0"/>
          </a:p>
          <a:p>
            <a:pPr algn="just"/>
            <a:r>
              <a:rPr lang="en-US" sz="1800" b="1" dirty="0">
                <a:effectLst/>
              </a:rPr>
              <a:t>Disadvantage:</a:t>
            </a:r>
            <a:r>
              <a:rPr lang="en-US" sz="1800" dirty="0">
                <a:effectLst/>
              </a:rPr>
              <a:t> Sensitivity to training data quality; may require extensive labeled data for effective training</a:t>
            </a:r>
            <a:endParaRPr lang="en-IN" sz="1800" dirty="0"/>
          </a:p>
        </p:txBody>
      </p:sp>
    </p:spTree>
    <p:extLst>
      <p:ext uri="{BB962C8B-B14F-4D97-AF65-F5344CB8AC3E}">
        <p14:creationId xmlns:p14="http://schemas.microsoft.com/office/powerpoint/2010/main" val="359343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8599-BF00-419B-AABB-059EAB400FDE}"/>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5A195FF6-CCF8-4B53-0698-DF7AB1636C54}"/>
              </a:ext>
            </a:extLst>
          </p:cNvPr>
          <p:cNvSpPr>
            <a:spLocks noGrp="1"/>
          </p:cNvSpPr>
          <p:nvPr>
            <p:ph idx="1"/>
          </p:nvPr>
        </p:nvSpPr>
        <p:spPr/>
        <p:txBody>
          <a:bodyPr/>
          <a:lstStyle/>
          <a:p>
            <a:pPr algn="just"/>
            <a:r>
              <a:rPr lang="en-US" sz="1800" b="1" dirty="0">
                <a:effectLst/>
              </a:rPr>
              <a:t>Title10 :Flexible and Robust Real-Time Intrusion Detection Systems to Network Dynamics. (IEEE)</a:t>
            </a:r>
          </a:p>
          <a:p>
            <a:pPr algn="just"/>
            <a:endParaRPr lang="en-US" sz="1800" b="1" dirty="0"/>
          </a:p>
          <a:p>
            <a:pPr algn="just"/>
            <a:r>
              <a:rPr lang="en-US" sz="1800" i="0" dirty="0">
                <a:solidFill>
                  <a:srgbClr val="333333"/>
                </a:solidFill>
                <a:effectLst/>
              </a:rPr>
              <a:t>This paper proposes a new flexible and robust NIDS based on Recurrent Neural Network (RNN) with a multi-classifier to generate a detection model in real time. </a:t>
            </a:r>
          </a:p>
          <a:p>
            <a:pPr algn="just"/>
            <a:endParaRPr lang="en-US" sz="1800" dirty="0">
              <a:solidFill>
                <a:srgbClr val="333333"/>
              </a:solidFill>
            </a:endParaRPr>
          </a:p>
          <a:p>
            <a:pPr algn="just"/>
            <a:r>
              <a:rPr lang="en-US" sz="1800" i="0" dirty="0">
                <a:solidFill>
                  <a:srgbClr val="333333"/>
                </a:solidFill>
                <a:effectLst/>
              </a:rPr>
              <a:t>The proposed system adaptively and intelligently adjusts the generated model with given system parameters that can be used as security parameters to defend against the attacker’s obfuscation techniques in real time</a:t>
            </a:r>
            <a:endParaRPr lang="en-US" sz="1800" dirty="0">
              <a:effectLst/>
            </a:endParaRPr>
          </a:p>
          <a:p>
            <a:endParaRPr lang="en-IN" dirty="0"/>
          </a:p>
        </p:txBody>
      </p:sp>
    </p:spTree>
    <p:extLst>
      <p:ext uri="{BB962C8B-B14F-4D97-AF65-F5344CB8AC3E}">
        <p14:creationId xmlns:p14="http://schemas.microsoft.com/office/powerpoint/2010/main" val="336306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0789-ABE8-7957-0CC5-C602296ACBE3}"/>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C53C8E60-8A80-A1B8-40B9-A6A1D49E4BE9}"/>
              </a:ext>
            </a:extLst>
          </p:cNvPr>
          <p:cNvSpPr>
            <a:spLocks noGrp="1"/>
          </p:cNvSpPr>
          <p:nvPr>
            <p:ph idx="1"/>
          </p:nvPr>
        </p:nvSpPr>
        <p:spPr/>
        <p:txBody>
          <a:bodyPr/>
          <a:lstStyle/>
          <a:p>
            <a:pPr algn="just"/>
            <a:r>
              <a:rPr lang="en-US" sz="1800" b="1" dirty="0">
                <a:effectLst/>
              </a:rPr>
              <a:t>Advantage:</a:t>
            </a:r>
            <a:r>
              <a:rPr lang="en-US" sz="1800" dirty="0">
                <a:effectLst/>
              </a:rPr>
              <a:t> Offers flexibility and robustness in real-time intrusion detection by adapting to dynamic network behaviors.</a:t>
            </a:r>
          </a:p>
          <a:p>
            <a:pPr algn="just"/>
            <a:endParaRPr lang="en-IN" sz="1800" dirty="0"/>
          </a:p>
          <a:p>
            <a:pPr algn="just"/>
            <a:r>
              <a:rPr lang="en-US" sz="1800" b="1" dirty="0">
                <a:effectLst/>
              </a:rPr>
              <a:t>Disadvantage:</a:t>
            </a:r>
            <a:r>
              <a:rPr lang="en-US" sz="1800" dirty="0">
                <a:effectLst/>
              </a:rPr>
              <a:t> Implementation complexity may increase, and continuous adaptation may pose challenges in certain network conditions</a:t>
            </a:r>
            <a:r>
              <a:rPr lang="en-US" sz="2400" dirty="0">
                <a:effectLst/>
              </a:rPr>
              <a:t>.</a:t>
            </a:r>
          </a:p>
          <a:p>
            <a:endParaRPr lang="en-IN" dirty="0"/>
          </a:p>
        </p:txBody>
      </p:sp>
    </p:spTree>
    <p:extLst>
      <p:ext uri="{BB962C8B-B14F-4D97-AF65-F5344CB8AC3E}">
        <p14:creationId xmlns:p14="http://schemas.microsoft.com/office/powerpoint/2010/main" val="2536198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algn="just"/>
            <a:r>
              <a:rPr lang="en-IN" sz="1800" kern="100" dirty="0">
                <a:effectLst/>
                <a:cs typeface="Times New Roman" panose="02020603050405020304" pitchFamily="18" charset="0"/>
              </a:rPr>
              <a:t>The proposed system leverages machine learning algorithms to detect network intrusions without relying on predefined Indicators of Compromise (</a:t>
            </a:r>
            <a:r>
              <a:rPr lang="en-IN" sz="1800" kern="100" dirty="0" err="1">
                <a:effectLst/>
                <a:cs typeface="Times New Roman" panose="02020603050405020304" pitchFamily="18" charset="0"/>
              </a:rPr>
              <a:t>IoCs</a:t>
            </a:r>
            <a:r>
              <a:rPr lang="en-IN" sz="1800" kern="100" dirty="0">
                <a:effectLst/>
                <a:cs typeface="Times New Roman" panose="02020603050405020304" pitchFamily="18" charset="0"/>
              </a:rPr>
              <a:t>). </a:t>
            </a:r>
          </a:p>
          <a:p>
            <a:pPr algn="just"/>
            <a:endParaRPr lang="en-IN" sz="1800" kern="100" dirty="0">
              <a:cs typeface="Times New Roman" panose="02020603050405020304" pitchFamily="18" charset="0"/>
            </a:endParaRPr>
          </a:p>
          <a:p>
            <a:pPr algn="just"/>
            <a:r>
              <a:rPr lang="en-IN" sz="1800" kern="100" dirty="0">
                <a:effectLst/>
                <a:cs typeface="Times New Roman" panose="02020603050405020304" pitchFamily="18" charset="0"/>
              </a:rPr>
              <a:t>By </a:t>
            </a:r>
            <a:r>
              <a:rPr lang="en-IN" sz="1800" kern="100" dirty="0" err="1">
                <a:effectLst/>
                <a:cs typeface="Times New Roman" panose="02020603050405020304" pitchFamily="18" charset="0"/>
              </a:rPr>
              <a:t>analyzing</a:t>
            </a:r>
            <a:r>
              <a:rPr lang="en-IN" sz="1800" kern="100" dirty="0">
                <a:effectLst/>
                <a:cs typeface="Times New Roman" panose="02020603050405020304" pitchFamily="18" charset="0"/>
              </a:rPr>
              <a:t> network traffic patterns and </a:t>
            </a:r>
            <a:r>
              <a:rPr lang="en-IN" sz="1800" kern="100" dirty="0" err="1">
                <a:effectLst/>
                <a:cs typeface="Times New Roman" panose="02020603050405020304" pitchFamily="18" charset="0"/>
              </a:rPr>
              <a:t>behavioral</a:t>
            </a:r>
            <a:r>
              <a:rPr lang="en-IN" sz="1800" kern="100" dirty="0">
                <a:effectLst/>
                <a:cs typeface="Times New Roman" panose="02020603050405020304" pitchFamily="18" charset="0"/>
              </a:rPr>
              <a:t> anomalies, the system can accurately classify cyberattacks such as blackhole, </a:t>
            </a:r>
            <a:r>
              <a:rPr lang="en-IN" sz="1800" kern="100" dirty="0" err="1">
                <a:effectLst/>
                <a:cs typeface="Times New Roman" panose="02020603050405020304" pitchFamily="18" charset="0"/>
              </a:rPr>
              <a:t>gray</a:t>
            </a:r>
            <a:r>
              <a:rPr lang="en-IN" sz="1800" kern="100" dirty="0">
                <a:effectLst/>
                <a:cs typeface="Times New Roman" panose="02020603050405020304" pitchFamily="18" charset="0"/>
              </a:rPr>
              <a:t> hole, flooding, and scheduling attacks. </a:t>
            </a:r>
          </a:p>
          <a:p>
            <a:pPr algn="just"/>
            <a:endParaRPr lang="en-IN" sz="1800" kern="100" dirty="0">
              <a:cs typeface="Times New Roman" panose="02020603050405020304" pitchFamily="18" charset="0"/>
            </a:endParaRPr>
          </a:p>
          <a:p>
            <a:pPr algn="just"/>
            <a:r>
              <a:rPr lang="en-IN" sz="1800" kern="100" dirty="0">
                <a:effectLst/>
                <a:cs typeface="Times New Roman" panose="02020603050405020304" pitchFamily="18" charset="0"/>
              </a:rPr>
              <a:t>The implementation integrates multiple ML models, including Logistic Regression, k-Nearest </a:t>
            </a:r>
            <a:r>
              <a:rPr lang="en-IN" sz="1800" kern="100" dirty="0" err="1">
                <a:effectLst/>
                <a:cs typeface="Times New Roman" panose="02020603050405020304" pitchFamily="18" charset="0"/>
              </a:rPr>
              <a:t>Neighbors</a:t>
            </a:r>
            <a:r>
              <a:rPr lang="en-IN" sz="1800" kern="100" dirty="0">
                <a:effectLst/>
                <a:cs typeface="Times New Roman" panose="02020603050405020304" pitchFamily="18" charset="0"/>
              </a:rPr>
              <a:t>, Support Vector Classifier, Naïve Bayes, Decision Tree, Random Forest, Gradient Boosting, </a:t>
            </a:r>
            <a:r>
              <a:rPr lang="en-IN" sz="1800" kern="100" dirty="0" err="1">
                <a:effectLst/>
                <a:cs typeface="Times New Roman" panose="02020603050405020304" pitchFamily="18" charset="0"/>
              </a:rPr>
              <a:t>CatBoost</a:t>
            </a:r>
            <a:r>
              <a:rPr lang="en-IN" sz="1800" kern="100" dirty="0">
                <a:effectLst/>
                <a:cs typeface="Times New Roman" panose="02020603050405020304" pitchFamily="18" charset="0"/>
              </a:rPr>
              <a:t>, </a:t>
            </a:r>
            <a:r>
              <a:rPr lang="en-IN" sz="1800" kern="100" dirty="0" err="1">
                <a:effectLst/>
                <a:cs typeface="Times New Roman" panose="02020603050405020304" pitchFamily="18" charset="0"/>
              </a:rPr>
              <a:t>XGBoost</a:t>
            </a:r>
            <a:r>
              <a:rPr lang="en-IN" sz="1800" kern="100" dirty="0">
                <a:effectLst/>
                <a:cs typeface="Times New Roman" panose="02020603050405020304" pitchFamily="18" charset="0"/>
              </a:rPr>
              <a:t>, and Multilayer </a:t>
            </a:r>
            <a:r>
              <a:rPr lang="en-IN" sz="1800" kern="100" dirty="0" err="1">
                <a:effectLst/>
                <a:cs typeface="Times New Roman" panose="02020603050405020304" pitchFamily="18" charset="0"/>
              </a:rPr>
              <a:t>Perceptrons</a:t>
            </a:r>
            <a:r>
              <a:rPr lang="en-IN" sz="1800" kern="100" dirty="0">
                <a:effectLst/>
                <a:cs typeface="Times New Roman" panose="02020603050405020304" pitchFamily="18" charset="0"/>
              </a:rPr>
              <a:t>, to enhance detection accuracy and minimize false positives. </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22DE-0410-BB61-BE10-6E014A40687D}"/>
              </a:ext>
            </a:extLst>
          </p:cNvPr>
          <p:cNvSpPr>
            <a:spLocks noGrp="1"/>
          </p:cNvSpPr>
          <p:nvPr>
            <p:ph type="title"/>
          </p:nvPr>
        </p:nvSpPr>
        <p:spPr/>
        <p:txBody>
          <a:bodyPr/>
          <a:lstStyle/>
          <a:p>
            <a:r>
              <a:rPr lang="en-GB" dirty="0"/>
              <a:t>Proposed Method </a:t>
            </a:r>
            <a:r>
              <a:rPr lang="en-GB" sz="1600" dirty="0"/>
              <a:t>(</a:t>
            </a:r>
            <a:r>
              <a:rPr lang="en-GB" sz="1600" dirty="0" err="1"/>
              <a:t>Contd</a:t>
            </a:r>
            <a:r>
              <a:rPr lang="en-GB" sz="1600" dirty="0"/>
              <a:t>…)</a:t>
            </a:r>
            <a:endParaRPr lang="en-IN" sz="1600" dirty="0"/>
          </a:p>
        </p:txBody>
      </p:sp>
      <p:sp>
        <p:nvSpPr>
          <p:cNvPr id="3" name="Content Placeholder 2">
            <a:extLst>
              <a:ext uri="{FF2B5EF4-FFF2-40B4-BE49-F238E27FC236}">
                <a16:creationId xmlns:a16="http://schemas.microsoft.com/office/drawing/2014/main" id="{7F9FDD45-5C5E-F3D8-42E2-379C138FF5A0}"/>
              </a:ext>
            </a:extLst>
          </p:cNvPr>
          <p:cNvSpPr>
            <a:spLocks noGrp="1"/>
          </p:cNvSpPr>
          <p:nvPr>
            <p:ph idx="1"/>
          </p:nvPr>
        </p:nvSpPr>
        <p:spPr/>
        <p:txBody>
          <a:bodyPr/>
          <a:lstStyle/>
          <a:p>
            <a:pPr algn="just"/>
            <a:r>
              <a:rPr lang="en-IN" sz="1800" kern="100" dirty="0">
                <a:effectLst/>
                <a:cs typeface="Times New Roman" panose="02020603050405020304" pitchFamily="18" charset="0"/>
              </a:rPr>
              <a:t>Designed for adaptability, the system ensures robust detection across various computing devices, including systems, firewalls, routers, and networks. The approach emphasizes real-time monitoring, scalability, and automated reporting, enabling proactive security measures against evolving cyber threats.</a:t>
            </a:r>
          </a:p>
          <a:p>
            <a:endParaRPr lang="en-IN" dirty="0"/>
          </a:p>
        </p:txBody>
      </p:sp>
    </p:spTree>
    <p:extLst>
      <p:ext uri="{BB962C8B-B14F-4D97-AF65-F5344CB8AC3E}">
        <p14:creationId xmlns:p14="http://schemas.microsoft.com/office/powerpoint/2010/main" val="4251571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342900" lvl="0" indent="-342900" algn="just">
              <a:buFont typeface="+mj-lt"/>
              <a:buAutoNum type="arabicPeriod"/>
            </a:pPr>
            <a:r>
              <a:rPr lang="en-IN" sz="1800" kern="100" dirty="0">
                <a:effectLst/>
                <a:cs typeface="Times New Roman" panose="02020603050405020304" pitchFamily="18" charset="0"/>
              </a:rPr>
              <a:t>Develop a machine learning-based intrusion detection system for identifying network compromises without relying on predefined </a:t>
            </a:r>
            <a:r>
              <a:rPr lang="en-IN" sz="1800" kern="100" dirty="0" err="1">
                <a:effectLst/>
                <a:cs typeface="Times New Roman" panose="02020603050405020304" pitchFamily="18" charset="0"/>
              </a:rPr>
              <a:t>IoCs</a:t>
            </a:r>
            <a:r>
              <a:rPr lang="en-IN" sz="1800" kern="100" dirty="0">
                <a:effectLst/>
                <a:cs typeface="Times New Roman" panose="02020603050405020304" pitchFamily="18" charset="0"/>
              </a:rPr>
              <a:t>.</a:t>
            </a:r>
          </a:p>
          <a:p>
            <a:pPr lvl="0" algn="just">
              <a:buFont typeface="+mj-lt"/>
              <a:buAutoNum type="arabicPeriod"/>
            </a:pPr>
            <a:endParaRPr lang="en-IN" sz="1800" kern="100" dirty="0">
              <a:effectLst/>
              <a:cs typeface="Times New Roman" panose="02020603050405020304" pitchFamily="18" charset="0"/>
            </a:endParaRPr>
          </a:p>
          <a:p>
            <a:pPr marL="342900" lvl="0" indent="-342900" algn="just">
              <a:buFont typeface="+mj-lt"/>
              <a:buAutoNum type="arabicPeriod"/>
            </a:pPr>
            <a:r>
              <a:rPr lang="en-IN" sz="1800" kern="100" dirty="0">
                <a:effectLst/>
                <a:cs typeface="Times New Roman" panose="02020603050405020304" pitchFamily="18" charset="0"/>
              </a:rPr>
              <a:t>Implement and evaluate multiple ML algorithms to classify cyberattacks such as blackhole, </a:t>
            </a:r>
            <a:r>
              <a:rPr lang="en-IN" sz="1800" kern="100" dirty="0" err="1">
                <a:effectLst/>
                <a:cs typeface="Times New Roman" panose="02020603050405020304" pitchFamily="18" charset="0"/>
              </a:rPr>
              <a:t>gray</a:t>
            </a:r>
            <a:r>
              <a:rPr lang="en-IN" sz="1800" kern="100" dirty="0">
                <a:effectLst/>
                <a:cs typeface="Times New Roman" panose="02020603050405020304" pitchFamily="18" charset="0"/>
              </a:rPr>
              <a:t> hole, flooding, and scheduling attacks.</a:t>
            </a:r>
          </a:p>
          <a:p>
            <a:pPr lvl="0" algn="just">
              <a:buFont typeface="+mj-lt"/>
              <a:buAutoNum type="arabicPeriod"/>
            </a:pPr>
            <a:endParaRPr lang="en-IN" sz="1800" kern="100" dirty="0">
              <a:effectLst/>
              <a:cs typeface="Times New Roman" panose="02020603050405020304" pitchFamily="18" charset="0"/>
            </a:endParaRPr>
          </a:p>
          <a:p>
            <a:pPr marL="342900" lvl="0" indent="-342900" algn="just">
              <a:buFont typeface="+mj-lt"/>
              <a:buAutoNum type="arabicPeriod"/>
            </a:pPr>
            <a:r>
              <a:rPr lang="en-IN" sz="1800" kern="100" dirty="0">
                <a:effectLst/>
                <a:cs typeface="Times New Roman" panose="02020603050405020304" pitchFamily="18" charset="0"/>
              </a:rPr>
              <a:t>Ensure adaptability and scalability of the detection model across various devices, including systems, firewalls, routers, and networks.</a:t>
            </a:r>
          </a:p>
          <a:p>
            <a:pPr lvl="0" algn="just">
              <a:buFont typeface="+mj-lt"/>
              <a:buAutoNum type="arabicPeriod"/>
            </a:pPr>
            <a:endParaRPr lang="en-IN" sz="1800" kern="100" dirty="0">
              <a:effectLst/>
              <a:cs typeface="Times New Roman" panose="02020603050405020304" pitchFamily="18" charset="0"/>
            </a:endParaRPr>
          </a:p>
          <a:p>
            <a:pPr marL="342900" lvl="0" indent="-342900" algn="just">
              <a:spcAft>
                <a:spcPts val="800"/>
              </a:spcAft>
              <a:buFont typeface="+mj-lt"/>
              <a:buAutoNum type="arabicPeriod"/>
            </a:pPr>
            <a:r>
              <a:rPr lang="en-IN" sz="1800" kern="100" dirty="0">
                <a:effectLst/>
                <a:cs typeface="Times New Roman" panose="02020603050405020304" pitchFamily="18" charset="0"/>
              </a:rPr>
              <a:t>Minimize false positives while enhancing detection accuracy for proactive and real-time threat mitigation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pPr algn="just">
              <a:spcAft>
                <a:spcPts val="800"/>
              </a:spcAft>
            </a:pPr>
            <a:r>
              <a:rPr lang="en-IN" sz="1800" kern="100" dirty="0">
                <a:effectLst/>
                <a:cs typeface="Times New Roman" panose="02020603050405020304" pitchFamily="18" charset="0"/>
              </a:rPr>
              <a:t>The </a:t>
            </a:r>
            <a:r>
              <a:rPr lang="en-IN" sz="1800" b="1" kern="100" dirty="0">
                <a:effectLst/>
                <a:cs typeface="Times New Roman" panose="02020603050405020304" pitchFamily="18" charset="0"/>
              </a:rPr>
              <a:t>Non-IoC Based Network Intrusion Detection System using Machine Learning</a:t>
            </a:r>
            <a:r>
              <a:rPr lang="en-IN" sz="1800" kern="100" dirty="0">
                <a:effectLst/>
                <a:cs typeface="Times New Roman" panose="02020603050405020304" pitchFamily="18" charset="0"/>
              </a:rPr>
              <a:t> is divided into the following key modules:</a:t>
            </a:r>
          </a:p>
          <a:p>
            <a:pPr marL="0" indent="0" algn="just">
              <a:spcAft>
                <a:spcPts val="800"/>
              </a:spcAft>
              <a:buNone/>
            </a:pPr>
            <a:endParaRPr lang="en-IN" sz="1800" kern="100" dirty="0">
              <a:effectLst/>
              <a:cs typeface="Times New Roman" panose="02020603050405020304" pitchFamily="18" charset="0"/>
            </a:endParaRPr>
          </a:p>
          <a:p>
            <a:pPr algn="just">
              <a:spcAft>
                <a:spcPts val="800"/>
              </a:spcAft>
              <a:buAutoNum type="arabicPeriod"/>
            </a:pPr>
            <a:r>
              <a:rPr lang="en-IN" sz="1800" b="1" kern="100" dirty="0">
                <a:effectLst/>
                <a:cs typeface="Times New Roman" panose="02020603050405020304" pitchFamily="18" charset="0"/>
              </a:rPr>
              <a:t>Data Collection Module</a:t>
            </a:r>
          </a:p>
          <a:p>
            <a:pPr marL="0" indent="0" algn="just">
              <a:spcAft>
                <a:spcPts val="800"/>
              </a:spcAft>
              <a:buNone/>
            </a:pPr>
            <a:endParaRPr lang="en-IN" sz="1800" kern="100" dirty="0">
              <a:effectLst/>
              <a:cs typeface="Times New Roman" panose="02020603050405020304" pitchFamily="18" charset="0"/>
            </a:endParaRP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Captures real-time and historical network traffic data from various sources such as routers, firewalls, and network devices.</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Logs network packets, system logs, and traffic flow for further analysis.</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Ensures data integrity and minimizes missing values for effective feature extraction.</a:t>
            </a:r>
          </a:p>
          <a:p>
            <a:pPr algn="just"/>
            <a:endParaRPr lang="en-GB" dirty="0"/>
          </a:p>
        </p:txBody>
      </p:sp>
    </p:spTree>
    <p:extLst>
      <p:ext uri="{BB962C8B-B14F-4D97-AF65-F5344CB8AC3E}">
        <p14:creationId xmlns:p14="http://schemas.microsoft.com/office/powerpoint/2010/main" val="2314944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B029-642B-8D8C-6DB4-326F831C4F39}"/>
              </a:ext>
            </a:extLst>
          </p:cNvPr>
          <p:cNvSpPr>
            <a:spLocks noGrp="1"/>
          </p:cNvSpPr>
          <p:nvPr>
            <p:ph type="title"/>
          </p:nvPr>
        </p:nvSpPr>
        <p:spPr/>
        <p:txBody>
          <a:bodyPr/>
          <a:lstStyle/>
          <a:p>
            <a:r>
              <a:rPr lang="en-GB" dirty="0"/>
              <a:t>Methodology </a:t>
            </a:r>
            <a:r>
              <a:rPr lang="en-GB" sz="1600" dirty="0"/>
              <a:t>(</a:t>
            </a:r>
            <a:r>
              <a:rPr lang="en-GB" sz="1600" dirty="0" err="1"/>
              <a:t>Contd</a:t>
            </a:r>
            <a:r>
              <a:rPr lang="en-GB" sz="1600" dirty="0"/>
              <a:t>…)</a:t>
            </a:r>
            <a:endParaRPr lang="en-IN" sz="1600" dirty="0"/>
          </a:p>
        </p:txBody>
      </p:sp>
      <p:sp>
        <p:nvSpPr>
          <p:cNvPr id="3" name="Content Placeholder 2">
            <a:extLst>
              <a:ext uri="{FF2B5EF4-FFF2-40B4-BE49-F238E27FC236}">
                <a16:creationId xmlns:a16="http://schemas.microsoft.com/office/drawing/2014/main" id="{607179BA-D088-A38D-F5BB-887F58BDC62B}"/>
              </a:ext>
            </a:extLst>
          </p:cNvPr>
          <p:cNvSpPr>
            <a:spLocks noGrp="1"/>
          </p:cNvSpPr>
          <p:nvPr>
            <p:ph idx="1"/>
          </p:nvPr>
        </p:nvSpPr>
        <p:spPr/>
        <p:txBody>
          <a:bodyPr/>
          <a:lstStyle/>
          <a:p>
            <a:pPr marL="0" indent="0" algn="just">
              <a:spcAft>
                <a:spcPts val="800"/>
              </a:spcAft>
              <a:buNone/>
            </a:pPr>
            <a:r>
              <a:rPr lang="en-IN" sz="1800" b="1" kern="100" dirty="0">
                <a:effectLst/>
                <a:cs typeface="Times New Roman" panose="02020603050405020304" pitchFamily="18" charset="0"/>
              </a:rPr>
              <a:t>2. Data Preprocessing Module</a:t>
            </a:r>
          </a:p>
          <a:p>
            <a:pPr marL="0" indent="0" algn="just">
              <a:spcAft>
                <a:spcPts val="800"/>
              </a:spcAft>
              <a:buNone/>
            </a:pPr>
            <a:endParaRPr lang="en-IN" sz="1800" kern="100" dirty="0">
              <a:effectLst/>
              <a:cs typeface="Times New Roman" panose="02020603050405020304" pitchFamily="18" charset="0"/>
            </a:endParaRPr>
          </a:p>
          <a:p>
            <a:pPr marL="342900" lvl="0" indent="-342900" algn="just">
              <a:spcAft>
                <a:spcPts val="800"/>
              </a:spcAft>
              <a:buSzPts val="1000"/>
              <a:buFont typeface="+mj-lt"/>
              <a:buAutoNum type="alphaUcPeriod"/>
              <a:tabLst>
                <a:tab pos="457200" algn="l"/>
              </a:tabLst>
            </a:pPr>
            <a:r>
              <a:rPr lang="en-IN" sz="1800" b="1" kern="100" dirty="0">
                <a:effectLst/>
                <a:cs typeface="Times New Roman" panose="02020603050405020304" pitchFamily="18" charset="0"/>
              </a:rPr>
              <a:t>Data Cleaning:</a:t>
            </a:r>
            <a:r>
              <a:rPr lang="en-IN" sz="1800" kern="100" dirty="0">
                <a:effectLst/>
                <a:cs typeface="Times New Roman" panose="02020603050405020304" pitchFamily="18" charset="0"/>
              </a:rPr>
              <a:t> Removes noise, duplicate values, and irrelevant data.</a:t>
            </a:r>
          </a:p>
          <a:p>
            <a:pPr marL="342900" lvl="0" indent="-342900" algn="just">
              <a:spcAft>
                <a:spcPts val="800"/>
              </a:spcAft>
              <a:buSzPts val="1000"/>
              <a:buFont typeface="+mj-lt"/>
              <a:buAutoNum type="alphaUcPeriod"/>
              <a:tabLst>
                <a:tab pos="457200" algn="l"/>
              </a:tabLst>
            </a:pPr>
            <a:r>
              <a:rPr lang="en-IN" sz="1800" b="1" kern="100" dirty="0">
                <a:effectLst/>
                <a:cs typeface="Times New Roman" panose="02020603050405020304" pitchFamily="18" charset="0"/>
              </a:rPr>
              <a:t>Feature Engineering:</a:t>
            </a:r>
            <a:r>
              <a:rPr lang="en-IN" sz="1800" kern="100" dirty="0">
                <a:effectLst/>
                <a:cs typeface="Times New Roman" panose="02020603050405020304" pitchFamily="18" charset="0"/>
              </a:rPr>
              <a:t> Extracts meaningful features like packet size, source/destination IP, protocol type, and traffic flow patterns.</a:t>
            </a:r>
          </a:p>
          <a:p>
            <a:pPr marL="342900" lvl="0" indent="-342900" algn="just">
              <a:spcAft>
                <a:spcPts val="800"/>
              </a:spcAft>
              <a:buSzPts val="1000"/>
              <a:buFont typeface="+mj-lt"/>
              <a:buAutoNum type="alphaUcPeriod"/>
              <a:tabLst>
                <a:tab pos="457200" algn="l"/>
              </a:tabLst>
            </a:pPr>
            <a:r>
              <a:rPr lang="en-IN" sz="1800" b="1" kern="100" dirty="0">
                <a:effectLst/>
                <a:cs typeface="Times New Roman" panose="02020603050405020304" pitchFamily="18" charset="0"/>
              </a:rPr>
              <a:t>Data Normalization:</a:t>
            </a:r>
            <a:r>
              <a:rPr lang="en-IN" sz="1800" kern="100" dirty="0">
                <a:effectLst/>
                <a:cs typeface="Times New Roman" panose="02020603050405020304" pitchFamily="18" charset="0"/>
              </a:rPr>
              <a:t> Scales the extracted features to improve model efficiency and accuracy.</a:t>
            </a:r>
          </a:p>
          <a:p>
            <a:endParaRPr lang="en-IN" dirty="0"/>
          </a:p>
        </p:txBody>
      </p:sp>
    </p:spTree>
    <p:extLst>
      <p:ext uri="{BB962C8B-B14F-4D97-AF65-F5344CB8AC3E}">
        <p14:creationId xmlns:p14="http://schemas.microsoft.com/office/powerpoint/2010/main" val="1663599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0DB6-3B74-6D23-1B3E-C36DDBFDF5B8}"/>
              </a:ext>
            </a:extLst>
          </p:cNvPr>
          <p:cNvSpPr>
            <a:spLocks noGrp="1"/>
          </p:cNvSpPr>
          <p:nvPr>
            <p:ph type="title"/>
          </p:nvPr>
        </p:nvSpPr>
        <p:spPr/>
        <p:txBody>
          <a:bodyPr/>
          <a:lstStyle/>
          <a:p>
            <a:r>
              <a:rPr lang="en-GB" dirty="0"/>
              <a:t>Methodology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F592262C-7B33-AFF8-C108-71CD106C57C0}"/>
              </a:ext>
            </a:extLst>
          </p:cNvPr>
          <p:cNvSpPr>
            <a:spLocks noGrp="1"/>
          </p:cNvSpPr>
          <p:nvPr>
            <p:ph idx="1"/>
          </p:nvPr>
        </p:nvSpPr>
        <p:spPr/>
        <p:txBody>
          <a:bodyPr/>
          <a:lstStyle/>
          <a:p>
            <a:pPr marL="0" indent="0" algn="just">
              <a:spcAft>
                <a:spcPts val="800"/>
              </a:spcAft>
              <a:buNone/>
            </a:pPr>
            <a:r>
              <a:rPr lang="en-IN" sz="1800" b="1" kern="100" dirty="0">
                <a:effectLst/>
                <a:cs typeface="Times New Roman" panose="02020603050405020304" pitchFamily="18" charset="0"/>
              </a:rPr>
              <a:t>3. Machine Learning Model Training Module</a:t>
            </a:r>
          </a:p>
          <a:p>
            <a:pPr marL="0" indent="0" algn="just">
              <a:spcAft>
                <a:spcPts val="800"/>
              </a:spcAft>
              <a:buNone/>
            </a:pPr>
            <a:endParaRPr lang="en-IN" sz="1800" kern="100" dirty="0">
              <a:effectLst/>
              <a:cs typeface="Times New Roman" panose="02020603050405020304" pitchFamily="18" charset="0"/>
            </a:endParaRP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Implements and trains multiple ML models, including Logistic Regression, k-Nearest </a:t>
            </a:r>
            <a:r>
              <a:rPr lang="en-IN" sz="1800" kern="100" dirty="0" err="1">
                <a:effectLst/>
                <a:cs typeface="Times New Roman" panose="02020603050405020304" pitchFamily="18" charset="0"/>
              </a:rPr>
              <a:t>Neighbors</a:t>
            </a:r>
            <a:r>
              <a:rPr lang="en-IN" sz="1800" kern="100" dirty="0">
                <a:effectLst/>
                <a:cs typeface="Times New Roman" panose="02020603050405020304" pitchFamily="18" charset="0"/>
              </a:rPr>
              <a:t>, Support Vector Classifier, Naïve Bayes, Decision Tree, Random Forest, Gradient Boosting, </a:t>
            </a:r>
            <a:r>
              <a:rPr lang="en-IN" sz="1800" kern="100" dirty="0" err="1">
                <a:effectLst/>
                <a:cs typeface="Times New Roman" panose="02020603050405020304" pitchFamily="18" charset="0"/>
              </a:rPr>
              <a:t>CatBoost</a:t>
            </a:r>
            <a:r>
              <a:rPr lang="en-IN" sz="1800" kern="100" dirty="0">
                <a:effectLst/>
                <a:cs typeface="Times New Roman" panose="02020603050405020304" pitchFamily="18" charset="0"/>
              </a:rPr>
              <a:t>, </a:t>
            </a:r>
            <a:r>
              <a:rPr lang="en-IN" sz="1800" kern="100" dirty="0" err="1">
                <a:effectLst/>
                <a:cs typeface="Times New Roman" panose="02020603050405020304" pitchFamily="18" charset="0"/>
              </a:rPr>
              <a:t>XGBoost</a:t>
            </a:r>
            <a:r>
              <a:rPr lang="en-IN" sz="1800" kern="100" dirty="0">
                <a:effectLst/>
                <a:cs typeface="Times New Roman" panose="02020603050405020304" pitchFamily="18" charset="0"/>
              </a:rPr>
              <a:t>, and Multilayer Perceptron.</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Compares model performances to select the best one based on accuracy, precision, recall, and F1-score.</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Uses </a:t>
            </a:r>
            <a:r>
              <a:rPr lang="en-IN" sz="1800" kern="100" dirty="0" err="1">
                <a:effectLst/>
                <a:cs typeface="Times New Roman" panose="02020603050405020304" pitchFamily="18" charset="0"/>
              </a:rPr>
              <a:t>labeled</a:t>
            </a:r>
            <a:r>
              <a:rPr lang="en-IN" sz="1800" kern="100" dirty="0">
                <a:effectLst/>
                <a:cs typeface="Times New Roman" panose="02020603050405020304" pitchFamily="18" charset="0"/>
              </a:rPr>
              <a:t> data to train models for detecting attack types like </a:t>
            </a:r>
            <a:r>
              <a:rPr lang="en-IN" sz="1800" b="1" kern="100" dirty="0">
                <a:effectLst/>
                <a:cs typeface="Times New Roman" panose="02020603050405020304" pitchFamily="18" charset="0"/>
              </a:rPr>
              <a:t>blackhole, </a:t>
            </a:r>
            <a:r>
              <a:rPr lang="en-IN" sz="1800" b="1" kern="100" dirty="0" err="1">
                <a:effectLst/>
                <a:cs typeface="Times New Roman" panose="02020603050405020304" pitchFamily="18" charset="0"/>
              </a:rPr>
              <a:t>gray</a:t>
            </a:r>
            <a:r>
              <a:rPr lang="en-IN" sz="1800" b="1" kern="100" dirty="0">
                <a:effectLst/>
                <a:cs typeface="Times New Roman" panose="02020603050405020304" pitchFamily="18" charset="0"/>
              </a:rPr>
              <a:t> hole, flooding, and scheduling attacks</a:t>
            </a:r>
            <a:r>
              <a:rPr lang="en-IN" sz="1800" kern="100" dirty="0">
                <a:effectLst/>
                <a:cs typeface="Times New Roman" panose="02020603050405020304" pitchFamily="18" charset="0"/>
              </a:rPr>
              <a:t>.</a:t>
            </a:r>
          </a:p>
          <a:p>
            <a:endParaRPr lang="en-IN" dirty="0"/>
          </a:p>
        </p:txBody>
      </p:sp>
    </p:spTree>
    <p:extLst>
      <p:ext uri="{BB962C8B-B14F-4D97-AF65-F5344CB8AC3E}">
        <p14:creationId xmlns:p14="http://schemas.microsoft.com/office/powerpoint/2010/main" val="2577480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EF86-DCCA-6E69-21FE-AFB505315F40}"/>
              </a:ext>
            </a:extLst>
          </p:cNvPr>
          <p:cNvSpPr>
            <a:spLocks noGrp="1"/>
          </p:cNvSpPr>
          <p:nvPr>
            <p:ph type="title"/>
          </p:nvPr>
        </p:nvSpPr>
        <p:spPr/>
        <p:txBody>
          <a:bodyPr/>
          <a:lstStyle/>
          <a:p>
            <a:r>
              <a:rPr lang="en-GB" dirty="0"/>
              <a:t>Methodology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D6D4BEAF-8C1A-4F9B-79CA-AFAA42F272DF}"/>
              </a:ext>
            </a:extLst>
          </p:cNvPr>
          <p:cNvSpPr>
            <a:spLocks noGrp="1"/>
          </p:cNvSpPr>
          <p:nvPr>
            <p:ph idx="1"/>
          </p:nvPr>
        </p:nvSpPr>
        <p:spPr/>
        <p:txBody>
          <a:bodyPr/>
          <a:lstStyle/>
          <a:p>
            <a:pPr marL="0" indent="0" algn="just">
              <a:spcAft>
                <a:spcPts val="800"/>
              </a:spcAft>
              <a:buNone/>
            </a:pPr>
            <a:r>
              <a:rPr lang="en-IN" sz="1800" b="1" kern="100" dirty="0">
                <a:effectLst/>
                <a:cs typeface="Times New Roman" panose="02020603050405020304" pitchFamily="18" charset="0"/>
              </a:rPr>
              <a:t>4. Attack Classification Module</a:t>
            </a:r>
          </a:p>
          <a:p>
            <a:pPr marL="0" indent="0" algn="just">
              <a:spcAft>
                <a:spcPts val="800"/>
              </a:spcAft>
              <a:buNone/>
            </a:pPr>
            <a:endParaRPr lang="en-IN" sz="1800" kern="100" dirty="0">
              <a:effectLst/>
              <a:cs typeface="Times New Roman" panose="02020603050405020304" pitchFamily="18" charset="0"/>
            </a:endParaRP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Classifies detected intrusions based on learned patterns from ML models.</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Identifies attack types and categorizes them as </a:t>
            </a:r>
            <a:r>
              <a:rPr lang="en-IN" sz="1800" b="1" kern="100" dirty="0">
                <a:effectLst/>
                <a:cs typeface="Times New Roman" panose="02020603050405020304" pitchFamily="18" charset="0"/>
              </a:rPr>
              <a:t>blackhole, </a:t>
            </a:r>
            <a:r>
              <a:rPr lang="en-IN" sz="1800" b="1" kern="100" dirty="0" err="1">
                <a:effectLst/>
                <a:cs typeface="Times New Roman" panose="02020603050405020304" pitchFamily="18" charset="0"/>
              </a:rPr>
              <a:t>gray</a:t>
            </a:r>
            <a:r>
              <a:rPr lang="en-IN" sz="1800" b="1" kern="100" dirty="0">
                <a:effectLst/>
                <a:cs typeface="Times New Roman" panose="02020603050405020304" pitchFamily="18" charset="0"/>
              </a:rPr>
              <a:t> hole, flooding, or scheduling attacks</a:t>
            </a:r>
            <a:r>
              <a:rPr lang="en-IN" sz="1800" kern="100" dirty="0">
                <a:effectLst/>
                <a:cs typeface="Times New Roman" panose="02020603050405020304" pitchFamily="18" charset="0"/>
              </a:rPr>
              <a:t>.</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Continuously updates classification patterns based on new attack strategies.</a:t>
            </a:r>
          </a:p>
          <a:p>
            <a:endParaRPr lang="en-IN" dirty="0"/>
          </a:p>
        </p:txBody>
      </p:sp>
    </p:spTree>
    <p:extLst>
      <p:ext uri="{BB962C8B-B14F-4D97-AF65-F5344CB8AC3E}">
        <p14:creationId xmlns:p14="http://schemas.microsoft.com/office/powerpoint/2010/main" val="267420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algn="just"/>
            <a:r>
              <a:rPr lang="en-US" sz="1800" b="1" dirty="0">
                <a:effectLst/>
              </a:rPr>
              <a:t>Title1 :Method of Network Intrusion Discovery Based on Convolutional Long-Short Term Memory Network and Implementation in VSS. </a:t>
            </a:r>
            <a:r>
              <a:rPr lang="en-US" sz="1800" b="1" dirty="0"/>
              <a:t>(IEEE)</a:t>
            </a:r>
            <a:endParaRPr lang="en-US" sz="1800" b="1" dirty="0">
              <a:effectLst/>
            </a:endParaRPr>
          </a:p>
          <a:p>
            <a:pPr algn="just"/>
            <a:endParaRPr lang="en-US" sz="1800" b="1" i="0" dirty="0">
              <a:solidFill>
                <a:srgbClr val="333333"/>
              </a:solidFill>
              <a:effectLst/>
            </a:endParaRPr>
          </a:p>
          <a:p>
            <a:pPr algn="just"/>
            <a:r>
              <a:rPr lang="en-US" sz="1800" b="0" i="0" dirty="0">
                <a:solidFill>
                  <a:srgbClr val="333333"/>
                </a:solidFill>
                <a:effectLst/>
              </a:rPr>
              <a:t>This paper proposed an improved method of network intrusion discovery based on convolutional long-short term memory network. This method implements the convolution operation in deep learning into the network structure of long-short term memory and improves the accuracy of network intrusion discovery. </a:t>
            </a:r>
          </a:p>
          <a:p>
            <a:pPr algn="just"/>
            <a:endParaRPr lang="en-US" sz="1800" dirty="0">
              <a:solidFill>
                <a:srgbClr val="333333"/>
              </a:solidFill>
            </a:endParaRPr>
          </a:p>
          <a:p>
            <a:pPr algn="just"/>
            <a:r>
              <a:rPr lang="en-US" sz="1800" b="0" i="0" dirty="0">
                <a:solidFill>
                  <a:srgbClr val="333333"/>
                </a:solidFill>
                <a:effectLst/>
              </a:rPr>
              <a:t>In addition, </a:t>
            </a:r>
            <a:r>
              <a:rPr lang="en-US" sz="1800" dirty="0">
                <a:solidFill>
                  <a:srgbClr val="333333"/>
                </a:solidFill>
              </a:rPr>
              <a:t>this paper implemented </a:t>
            </a:r>
            <a:r>
              <a:rPr lang="en-US" sz="1800" b="0" i="0" dirty="0">
                <a:solidFill>
                  <a:srgbClr val="333333"/>
                </a:solidFill>
                <a:effectLst/>
              </a:rPr>
              <a:t>method to the network intrusion discovery scenarios of video surveillance system (VSS). The result shows that the proposed method has advantages in accuracy, recall, precision, and other similar methods.</a:t>
            </a:r>
            <a:endParaRPr lang="en-GB" sz="1800" dirty="0"/>
          </a:p>
        </p:txBody>
      </p:sp>
    </p:spTree>
    <p:extLst>
      <p:ext uri="{BB962C8B-B14F-4D97-AF65-F5344CB8AC3E}">
        <p14:creationId xmlns:p14="http://schemas.microsoft.com/office/powerpoint/2010/main" val="376771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9AE2-565D-51BB-50E2-338D84AF38A0}"/>
              </a:ext>
            </a:extLst>
          </p:cNvPr>
          <p:cNvSpPr>
            <a:spLocks noGrp="1"/>
          </p:cNvSpPr>
          <p:nvPr>
            <p:ph type="title"/>
          </p:nvPr>
        </p:nvSpPr>
        <p:spPr/>
        <p:txBody>
          <a:bodyPr/>
          <a:lstStyle/>
          <a:p>
            <a:r>
              <a:rPr lang="en-GB" dirty="0"/>
              <a:t>Methodology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BEE7A710-FAFD-D238-A777-B98E38FF79DE}"/>
              </a:ext>
            </a:extLst>
          </p:cNvPr>
          <p:cNvSpPr>
            <a:spLocks noGrp="1"/>
          </p:cNvSpPr>
          <p:nvPr>
            <p:ph idx="1"/>
          </p:nvPr>
        </p:nvSpPr>
        <p:spPr/>
        <p:txBody>
          <a:bodyPr/>
          <a:lstStyle/>
          <a:p>
            <a:pPr marL="0" indent="0" algn="just">
              <a:spcAft>
                <a:spcPts val="800"/>
              </a:spcAft>
              <a:buNone/>
            </a:pPr>
            <a:r>
              <a:rPr lang="en-IN" sz="1800" b="1" kern="100" dirty="0">
                <a:effectLst/>
                <a:cs typeface="Times New Roman" panose="02020603050405020304" pitchFamily="18" charset="0"/>
              </a:rPr>
              <a:t>5. Prediction &amp; Threat Detection Module</a:t>
            </a:r>
          </a:p>
          <a:p>
            <a:pPr marL="0" indent="0" algn="just">
              <a:spcAft>
                <a:spcPts val="800"/>
              </a:spcAft>
              <a:buNone/>
            </a:pPr>
            <a:endParaRPr lang="en-IN" sz="1800" kern="100" dirty="0">
              <a:effectLst/>
              <a:cs typeface="Times New Roman" panose="02020603050405020304" pitchFamily="18" charset="0"/>
            </a:endParaRP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Deploys trained ML models for real-time intrusion detection.</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Predicts whether network traffic is </a:t>
            </a:r>
            <a:r>
              <a:rPr lang="en-IN" sz="1800" b="1" kern="100" dirty="0">
                <a:effectLst/>
                <a:cs typeface="Times New Roman" panose="02020603050405020304" pitchFamily="18" charset="0"/>
              </a:rPr>
              <a:t>normal or an attack</a:t>
            </a:r>
            <a:r>
              <a:rPr lang="en-IN" sz="1800" kern="100" dirty="0">
                <a:effectLst/>
                <a:cs typeface="Times New Roman" panose="02020603050405020304" pitchFamily="18" charset="0"/>
              </a:rPr>
              <a:t> and classifies detected threats accordingly.</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Uses adaptive learning techniques to improve accuracy over time.</a:t>
            </a:r>
          </a:p>
          <a:p>
            <a:endParaRPr lang="en-IN" dirty="0"/>
          </a:p>
        </p:txBody>
      </p:sp>
    </p:spTree>
    <p:extLst>
      <p:ext uri="{BB962C8B-B14F-4D97-AF65-F5344CB8AC3E}">
        <p14:creationId xmlns:p14="http://schemas.microsoft.com/office/powerpoint/2010/main" val="1511989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3904-F9C7-538A-3858-6B4C8657C5B3}"/>
              </a:ext>
            </a:extLst>
          </p:cNvPr>
          <p:cNvSpPr>
            <a:spLocks noGrp="1"/>
          </p:cNvSpPr>
          <p:nvPr>
            <p:ph type="title"/>
          </p:nvPr>
        </p:nvSpPr>
        <p:spPr/>
        <p:txBody>
          <a:bodyPr/>
          <a:lstStyle/>
          <a:p>
            <a:r>
              <a:rPr lang="en-GB" dirty="0"/>
              <a:t>Methodology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1406C807-E02F-F371-484F-406D472F977C}"/>
              </a:ext>
            </a:extLst>
          </p:cNvPr>
          <p:cNvSpPr>
            <a:spLocks noGrp="1"/>
          </p:cNvSpPr>
          <p:nvPr>
            <p:ph idx="1"/>
          </p:nvPr>
        </p:nvSpPr>
        <p:spPr/>
        <p:txBody>
          <a:bodyPr/>
          <a:lstStyle/>
          <a:p>
            <a:pPr marL="0" indent="0" algn="just">
              <a:spcAft>
                <a:spcPts val="800"/>
              </a:spcAft>
              <a:buNone/>
            </a:pPr>
            <a:r>
              <a:rPr lang="en-IN" sz="1800" b="1" kern="100" dirty="0">
                <a:effectLst/>
                <a:cs typeface="Times New Roman" panose="02020603050405020304" pitchFamily="18" charset="0"/>
              </a:rPr>
              <a:t>6. Alert &amp; Reporting Module</a:t>
            </a:r>
          </a:p>
          <a:p>
            <a:pPr marL="0" indent="0" algn="just">
              <a:spcAft>
                <a:spcPts val="800"/>
              </a:spcAft>
              <a:buNone/>
            </a:pPr>
            <a:endParaRPr lang="en-IN" sz="1800" kern="100" dirty="0">
              <a:effectLst/>
              <a:cs typeface="Times New Roman" panose="02020603050405020304" pitchFamily="18" charset="0"/>
            </a:endParaRP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Generates real-time alerts when an intrusion is detected.</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Logs attack details, including timestamp, affected system, and attack type, for further investigation.</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Provides visualization dashboards to monitor network security and </a:t>
            </a:r>
            <a:r>
              <a:rPr lang="en-IN" sz="1800" kern="100" dirty="0" err="1">
                <a:effectLst/>
                <a:cs typeface="Times New Roman" panose="02020603050405020304" pitchFamily="18" charset="0"/>
              </a:rPr>
              <a:t>analyze</a:t>
            </a:r>
            <a:r>
              <a:rPr lang="en-IN" sz="1800" kern="100" dirty="0">
                <a:effectLst/>
                <a:cs typeface="Times New Roman" panose="02020603050405020304" pitchFamily="18" charset="0"/>
              </a:rPr>
              <a:t> past threats.</a:t>
            </a:r>
          </a:p>
          <a:p>
            <a:endParaRPr lang="en-IN" dirty="0"/>
          </a:p>
        </p:txBody>
      </p:sp>
    </p:spTree>
    <p:extLst>
      <p:ext uri="{BB962C8B-B14F-4D97-AF65-F5344CB8AC3E}">
        <p14:creationId xmlns:p14="http://schemas.microsoft.com/office/powerpoint/2010/main" val="147599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CB08-5C6E-1A13-C862-EACCC94229BC}"/>
              </a:ext>
            </a:extLst>
          </p:cNvPr>
          <p:cNvSpPr>
            <a:spLocks noGrp="1"/>
          </p:cNvSpPr>
          <p:nvPr>
            <p:ph type="title"/>
          </p:nvPr>
        </p:nvSpPr>
        <p:spPr/>
        <p:txBody>
          <a:bodyPr/>
          <a:lstStyle/>
          <a:p>
            <a:r>
              <a:rPr lang="en-GB" dirty="0"/>
              <a:t>Methodology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7CCFAFEE-CE73-461F-401B-33B1721F20B2}"/>
              </a:ext>
            </a:extLst>
          </p:cNvPr>
          <p:cNvSpPr>
            <a:spLocks noGrp="1"/>
          </p:cNvSpPr>
          <p:nvPr>
            <p:ph idx="1"/>
          </p:nvPr>
        </p:nvSpPr>
        <p:spPr/>
        <p:txBody>
          <a:bodyPr/>
          <a:lstStyle/>
          <a:p>
            <a:pPr marL="0" indent="0" algn="just">
              <a:spcAft>
                <a:spcPts val="800"/>
              </a:spcAft>
              <a:buNone/>
            </a:pPr>
            <a:r>
              <a:rPr lang="en-IN" sz="1800" b="1" kern="100" dirty="0">
                <a:effectLst/>
                <a:cs typeface="Times New Roman" panose="02020603050405020304" pitchFamily="18" charset="0"/>
              </a:rPr>
              <a:t>7. System Deployment &amp; Scalability Module</a:t>
            </a:r>
          </a:p>
          <a:p>
            <a:pPr marL="0" indent="0" algn="just">
              <a:spcAft>
                <a:spcPts val="800"/>
              </a:spcAft>
              <a:buNone/>
            </a:pPr>
            <a:endParaRPr lang="en-IN" sz="1800" kern="100" dirty="0">
              <a:effectLst/>
              <a:cs typeface="Times New Roman" panose="02020603050405020304" pitchFamily="18" charset="0"/>
            </a:endParaRP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Ensures seamless integration with existing network security infrastructure.</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Optimizes performance for real-time threat detection across </a:t>
            </a:r>
            <a:r>
              <a:rPr lang="en-IN" sz="1800" b="1" kern="100" dirty="0">
                <a:effectLst/>
                <a:cs typeface="Times New Roman" panose="02020603050405020304" pitchFamily="18" charset="0"/>
              </a:rPr>
              <a:t>systems, firewalls, routers, and networks</a:t>
            </a:r>
            <a:r>
              <a:rPr lang="en-IN" sz="1800" kern="100" dirty="0">
                <a:effectLst/>
                <a:cs typeface="Times New Roman" panose="02020603050405020304" pitchFamily="18" charset="0"/>
              </a:rPr>
              <a:t>.</a:t>
            </a:r>
          </a:p>
          <a:p>
            <a:pPr marL="342900" lvl="0" indent="-342900" algn="just">
              <a:spcAft>
                <a:spcPts val="800"/>
              </a:spcAft>
              <a:buSzPts val="1000"/>
              <a:buFont typeface="+mj-lt"/>
              <a:buAutoNum type="alphaUcPeriod"/>
              <a:tabLst>
                <a:tab pos="457200" algn="l"/>
              </a:tabLst>
            </a:pPr>
            <a:r>
              <a:rPr lang="en-IN" sz="1800" kern="100" dirty="0">
                <a:effectLst/>
                <a:cs typeface="Times New Roman" panose="02020603050405020304" pitchFamily="18" charset="0"/>
              </a:rPr>
              <a:t>Scales the solution to handle large volumes of traffic with minimal latency.</a:t>
            </a:r>
          </a:p>
          <a:p>
            <a:endParaRPr lang="en-IN" dirty="0"/>
          </a:p>
        </p:txBody>
      </p:sp>
    </p:spTree>
    <p:extLst>
      <p:ext uri="{BB962C8B-B14F-4D97-AF65-F5344CB8AC3E}">
        <p14:creationId xmlns:p14="http://schemas.microsoft.com/office/powerpoint/2010/main" val="778543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15EF-07D1-3FF3-59F4-BE7A2DEB9071}"/>
              </a:ext>
            </a:extLst>
          </p:cNvPr>
          <p:cNvSpPr>
            <a:spLocks noGrp="1"/>
          </p:cNvSpPr>
          <p:nvPr>
            <p:ph type="title"/>
          </p:nvPr>
        </p:nvSpPr>
        <p:spPr/>
        <p:txBody>
          <a:bodyPr/>
          <a:lstStyle/>
          <a:p>
            <a:r>
              <a:rPr lang="en-GB" dirty="0"/>
              <a:t>Methodology </a:t>
            </a:r>
            <a:r>
              <a:rPr lang="en-GB" sz="1600" dirty="0"/>
              <a:t>(</a:t>
            </a:r>
            <a:r>
              <a:rPr lang="en-GB" sz="1600" dirty="0" err="1"/>
              <a:t>Contd</a:t>
            </a:r>
            <a:r>
              <a:rPr lang="en-GB" sz="1600" dirty="0"/>
              <a:t>…)</a:t>
            </a:r>
            <a:endParaRPr lang="en-IN" dirty="0"/>
          </a:p>
        </p:txBody>
      </p:sp>
      <p:pic>
        <p:nvPicPr>
          <p:cNvPr id="4" name="Content Placeholder 3" descr="PlantUML diagram">
            <a:extLst>
              <a:ext uri="{FF2B5EF4-FFF2-40B4-BE49-F238E27FC236}">
                <a16:creationId xmlns:a16="http://schemas.microsoft.com/office/drawing/2014/main" id="{F8C878E5-B907-9E3B-2945-500337A74B8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75437" y="1143000"/>
            <a:ext cx="10542726" cy="4953000"/>
          </a:xfrm>
          <a:prstGeom prst="rect">
            <a:avLst/>
          </a:prstGeom>
          <a:noFill/>
          <a:ln>
            <a:noFill/>
          </a:ln>
        </p:spPr>
      </p:pic>
    </p:spTree>
    <p:extLst>
      <p:ext uri="{BB962C8B-B14F-4D97-AF65-F5344CB8AC3E}">
        <p14:creationId xmlns:p14="http://schemas.microsoft.com/office/powerpoint/2010/main" val="2675334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63AAF35A-E40A-A844-1C7A-AC3F49A72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630" y="1143000"/>
            <a:ext cx="7992340" cy="4953000"/>
          </a:xfrm>
        </p:spPr>
      </p:pic>
    </p:spTree>
    <p:extLst>
      <p:ext uri="{BB962C8B-B14F-4D97-AF65-F5344CB8AC3E}">
        <p14:creationId xmlns:p14="http://schemas.microsoft.com/office/powerpoint/2010/main" val="367733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r>
              <a:rPr lang="en-US" sz="1800" dirty="0"/>
              <a:t>Achieve high detection accuracy for cyberattacks such as blackhole, gray hole, flooding, and scheduling attacks by leveraging multiple ML models.</a:t>
            </a:r>
          </a:p>
          <a:p>
            <a:pPr algn="just"/>
            <a:endParaRPr lang="en-US" sz="1800" dirty="0"/>
          </a:p>
          <a:p>
            <a:pPr algn="just"/>
            <a:r>
              <a:rPr lang="en-US" sz="1800" dirty="0"/>
              <a:t>Effectively detect unknown or evolving threats by analyzing network behavior and anomalies without relying on predefined </a:t>
            </a:r>
            <a:r>
              <a:rPr lang="en-US" sz="1800" dirty="0" err="1"/>
              <a:t>IoCs</a:t>
            </a:r>
            <a:r>
              <a:rPr lang="en-US" sz="1800" dirty="0"/>
              <a:t>.</a:t>
            </a:r>
          </a:p>
          <a:p>
            <a:pPr algn="just"/>
            <a:endParaRPr lang="en-US" sz="1800" dirty="0"/>
          </a:p>
          <a:p>
            <a:pPr algn="just"/>
            <a:r>
              <a:rPr lang="en-US" sz="1800" dirty="0"/>
              <a:t>Design a scalable framework adaptable to diverse computing environments, including systems, firewalls, routers, and complex network infrastructures.</a:t>
            </a:r>
          </a:p>
          <a:p>
            <a:pPr algn="just"/>
            <a:endParaRPr lang="en-US" sz="1800" dirty="0"/>
          </a:p>
          <a:p>
            <a:pPr algn="just"/>
            <a:r>
              <a:rPr lang="en-US" sz="1800" dirty="0"/>
              <a:t>Implement a reporting mechanism with clear visualizations and alerts for detected intrusions, enabling quick decision-making and incident response.</a:t>
            </a:r>
            <a:endParaRPr lang="en-GB" sz="1800" dirty="0"/>
          </a:p>
        </p:txBody>
      </p:sp>
    </p:spTree>
    <p:extLst>
      <p:ext uri="{BB962C8B-B14F-4D97-AF65-F5344CB8AC3E}">
        <p14:creationId xmlns:p14="http://schemas.microsoft.com/office/powerpoint/2010/main" val="1923928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gn="just"/>
            <a:r>
              <a:rPr lang="en-US" sz="1800" dirty="0"/>
              <a:t>The development of an AI-powered framework for enhanced network intrusion detection using non-IOC methods marks a significant advancement in cybersecurity. Traditional intrusion detection systems heavily rely on predefined Indicators of Compromise (</a:t>
            </a:r>
            <a:r>
              <a:rPr lang="en-US" sz="1800" dirty="0" err="1"/>
              <a:t>IoCs</a:t>
            </a:r>
            <a:r>
              <a:rPr lang="en-US" sz="1800" dirty="0"/>
              <a:t>), limiting their effectiveness against emerging and sophisticated threats. </a:t>
            </a:r>
          </a:p>
          <a:p>
            <a:pPr algn="just"/>
            <a:endParaRPr lang="en-US" sz="1800" dirty="0"/>
          </a:p>
          <a:p>
            <a:pPr algn="just"/>
            <a:r>
              <a:rPr lang="en-US" sz="1800" dirty="0"/>
              <a:t>This project successfully addresses this limitation by leveraging machine learning algorithms to analyze network behavior and detect anomalies, enabling the identification of cyberattacks without relying on predefined </a:t>
            </a:r>
            <a:r>
              <a:rPr lang="en-US" sz="1800" dirty="0" err="1"/>
              <a:t>IoCs</a:t>
            </a:r>
            <a:r>
              <a:rPr lang="en-US" sz="1800" dirty="0"/>
              <a:t>.</a:t>
            </a:r>
            <a:endParaRPr lang="en-GB" sz="1800" dirty="0"/>
          </a:p>
        </p:txBody>
      </p:sp>
    </p:spTree>
    <p:extLst>
      <p:ext uri="{BB962C8B-B14F-4D97-AF65-F5344CB8AC3E}">
        <p14:creationId xmlns:p14="http://schemas.microsoft.com/office/powerpoint/2010/main" val="2238571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0502-BFFA-3719-0616-13D8C334685B}"/>
              </a:ext>
            </a:extLst>
          </p:cNvPr>
          <p:cNvSpPr>
            <a:spLocks noGrp="1"/>
          </p:cNvSpPr>
          <p:nvPr>
            <p:ph type="title"/>
          </p:nvPr>
        </p:nvSpPr>
        <p:spPr/>
        <p:txBody>
          <a:bodyPr/>
          <a:lstStyle/>
          <a:p>
            <a:r>
              <a:rPr lang="en-IN" dirty="0"/>
              <a:t>Research Publication</a:t>
            </a:r>
          </a:p>
        </p:txBody>
      </p:sp>
      <p:pic>
        <p:nvPicPr>
          <p:cNvPr id="5" name="Content Placeholder 4">
            <a:extLst>
              <a:ext uri="{FF2B5EF4-FFF2-40B4-BE49-F238E27FC236}">
                <a16:creationId xmlns:a16="http://schemas.microsoft.com/office/drawing/2014/main" id="{FEA92C6D-2B28-BB27-341D-D1006335C53A}"/>
              </a:ext>
            </a:extLst>
          </p:cNvPr>
          <p:cNvPicPr>
            <a:picLocks noGrp="1" noChangeAspect="1"/>
          </p:cNvPicPr>
          <p:nvPr>
            <p:ph idx="1"/>
          </p:nvPr>
        </p:nvPicPr>
        <p:blipFill>
          <a:blip r:embed="rId2"/>
          <a:stretch>
            <a:fillRect/>
          </a:stretch>
        </p:blipFill>
        <p:spPr>
          <a:xfrm>
            <a:off x="4396378" y="1143000"/>
            <a:ext cx="3500843" cy="4953000"/>
          </a:xfrm>
        </p:spPr>
      </p:pic>
    </p:spTree>
    <p:extLst>
      <p:ext uri="{BB962C8B-B14F-4D97-AF65-F5344CB8AC3E}">
        <p14:creationId xmlns:p14="http://schemas.microsoft.com/office/powerpoint/2010/main" val="1029848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E17A-FAC6-E36F-B18B-83CEB76E5000}"/>
              </a:ext>
            </a:extLst>
          </p:cNvPr>
          <p:cNvSpPr>
            <a:spLocks noGrp="1"/>
          </p:cNvSpPr>
          <p:nvPr>
            <p:ph type="title"/>
          </p:nvPr>
        </p:nvSpPr>
        <p:spPr/>
        <p:txBody>
          <a:bodyPr/>
          <a:lstStyle/>
          <a:p>
            <a:r>
              <a:rPr lang="en-IN" dirty="0"/>
              <a:t>Research Publication Certificates</a:t>
            </a:r>
          </a:p>
        </p:txBody>
      </p:sp>
      <p:pic>
        <p:nvPicPr>
          <p:cNvPr id="5" name="Content Placeholder 4">
            <a:extLst>
              <a:ext uri="{FF2B5EF4-FFF2-40B4-BE49-F238E27FC236}">
                <a16:creationId xmlns:a16="http://schemas.microsoft.com/office/drawing/2014/main" id="{9E0E67EB-9F2F-0B9B-EAE3-82CDED35983D}"/>
              </a:ext>
            </a:extLst>
          </p:cNvPr>
          <p:cNvPicPr>
            <a:picLocks noGrp="1" noChangeAspect="1"/>
          </p:cNvPicPr>
          <p:nvPr>
            <p:ph idx="1"/>
          </p:nvPr>
        </p:nvPicPr>
        <p:blipFill>
          <a:blip r:embed="rId2"/>
          <a:stretch>
            <a:fillRect/>
          </a:stretch>
        </p:blipFill>
        <p:spPr>
          <a:xfrm>
            <a:off x="2663542" y="1143000"/>
            <a:ext cx="6966515" cy="4953000"/>
          </a:xfrm>
        </p:spPr>
      </p:pic>
    </p:spTree>
    <p:extLst>
      <p:ext uri="{BB962C8B-B14F-4D97-AF65-F5344CB8AC3E}">
        <p14:creationId xmlns:p14="http://schemas.microsoft.com/office/powerpoint/2010/main" val="877667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5B65-D361-AE14-F1A1-13E4455FB45F}"/>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42A7D9ED-8F04-98A6-85C8-8D688472F263}"/>
              </a:ext>
            </a:extLst>
          </p:cNvPr>
          <p:cNvPicPr>
            <a:picLocks noGrp="1" noChangeAspect="1"/>
          </p:cNvPicPr>
          <p:nvPr>
            <p:ph idx="1"/>
          </p:nvPr>
        </p:nvPicPr>
        <p:blipFill>
          <a:blip r:embed="rId2"/>
          <a:stretch>
            <a:fillRect/>
          </a:stretch>
        </p:blipFill>
        <p:spPr>
          <a:xfrm>
            <a:off x="2638425" y="1143000"/>
            <a:ext cx="7016750" cy="4953000"/>
          </a:xfrm>
        </p:spPr>
      </p:pic>
    </p:spTree>
    <p:extLst>
      <p:ext uri="{BB962C8B-B14F-4D97-AF65-F5344CB8AC3E}">
        <p14:creationId xmlns:p14="http://schemas.microsoft.com/office/powerpoint/2010/main" val="18447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6438-6B01-83E3-EE7E-EBAB1954139F}"/>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5022E3EC-0F26-B9E2-2BFC-E3BCF135FDC7}"/>
              </a:ext>
            </a:extLst>
          </p:cNvPr>
          <p:cNvSpPr>
            <a:spLocks noGrp="1"/>
          </p:cNvSpPr>
          <p:nvPr>
            <p:ph idx="1"/>
          </p:nvPr>
        </p:nvSpPr>
        <p:spPr/>
        <p:txBody>
          <a:bodyPr/>
          <a:lstStyle/>
          <a:p>
            <a:pPr algn="just"/>
            <a:r>
              <a:rPr lang="en-US" sz="1800" b="1" dirty="0">
                <a:effectLst/>
              </a:rPr>
              <a:t>Advantage:</a:t>
            </a:r>
            <a:r>
              <a:rPr lang="en-US" sz="1800" dirty="0">
                <a:effectLst/>
              </a:rPr>
              <a:t> Efficient detection of complex intrusion patterns using Convolutional Long-Short Term Memory Network.</a:t>
            </a:r>
          </a:p>
          <a:p>
            <a:pPr algn="just"/>
            <a:endParaRPr lang="en-IN" sz="1800" dirty="0"/>
          </a:p>
          <a:p>
            <a:pPr algn="just"/>
            <a:r>
              <a:rPr lang="en-US" sz="1800" b="1" dirty="0">
                <a:effectLst/>
              </a:rPr>
              <a:t>Disadvantage:</a:t>
            </a:r>
            <a:r>
              <a:rPr lang="en-US" sz="1800" dirty="0">
                <a:effectLst/>
              </a:rPr>
              <a:t> High computational requirements, potentially limiting real-time application in resource-constrained environments</a:t>
            </a:r>
            <a:r>
              <a:rPr lang="en-US" dirty="0">
                <a:effectLst/>
              </a:rPr>
              <a:t>.</a:t>
            </a:r>
          </a:p>
          <a:p>
            <a:endParaRPr lang="en-IN" dirty="0"/>
          </a:p>
        </p:txBody>
      </p:sp>
    </p:spTree>
    <p:extLst>
      <p:ext uri="{BB962C8B-B14F-4D97-AF65-F5344CB8AC3E}">
        <p14:creationId xmlns:p14="http://schemas.microsoft.com/office/powerpoint/2010/main" val="514036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86DAF-9739-7444-1421-48AA026F0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6EECD-C40B-E268-5694-D1F36C1EC3CF}"/>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AB823A92-527E-38EF-9B68-7178261323F0}"/>
              </a:ext>
            </a:extLst>
          </p:cNvPr>
          <p:cNvPicPr>
            <a:picLocks noGrp="1" noChangeAspect="1"/>
          </p:cNvPicPr>
          <p:nvPr>
            <p:ph idx="1"/>
          </p:nvPr>
        </p:nvPicPr>
        <p:blipFill>
          <a:blip r:embed="rId2"/>
          <a:stretch>
            <a:fillRect/>
          </a:stretch>
        </p:blipFill>
        <p:spPr>
          <a:xfrm>
            <a:off x="2646513" y="1143000"/>
            <a:ext cx="7000574" cy="4953000"/>
          </a:xfrm>
        </p:spPr>
      </p:pic>
    </p:spTree>
    <p:extLst>
      <p:ext uri="{BB962C8B-B14F-4D97-AF65-F5344CB8AC3E}">
        <p14:creationId xmlns:p14="http://schemas.microsoft.com/office/powerpoint/2010/main" val="1290238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065AF-9A32-640C-6A9B-801B9E17E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7C98A7-4E24-6CAC-330A-6CE5EBA463D5}"/>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8799FB4D-97D2-58F5-6560-3F555FE2F511}"/>
              </a:ext>
            </a:extLst>
          </p:cNvPr>
          <p:cNvPicPr>
            <a:picLocks noGrp="1" noChangeAspect="1"/>
          </p:cNvPicPr>
          <p:nvPr>
            <p:ph idx="1"/>
          </p:nvPr>
        </p:nvPicPr>
        <p:blipFill>
          <a:blip r:embed="rId2"/>
          <a:stretch>
            <a:fillRect/>
          </a:stretch>
        </p:blipFill>
        <p:spPr>
          <a:xfrm>
            <a:off x="2604424" y="1143000"/>
            <a:ext cx="7084751" cy="4953000"/>
          </a:xfrm>
        </p:spPr>
      </p:pic>
    </p:spTree>
    <p:extLst>
      <p:ext uri="{BB962C8B-B14F-4D97-AF65-F5344CB8AC3E}">
        <p14:creationId xmlns:p14="http://schemas.microsoft.com/office/powerpoint/2010/main" val="2032407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C18DF-8B5C-C4C2-5C90-BC04AE24B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5AB89-49D1-944E-13E1-AE3BC748F4F0}"/>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97026FB5-FE02-4BE1-97AB-838702BCE25C}"/>
              </a:ext>
            </a:extLst>
          </p:cNvPr>
          <p:cNvPicPr>
            <a:picLocks noGrp="1" noChangeAspect="1"/>
          </p:cNvPicPr>
          <p:nvPr>
            <p:ph idx="1"/>
          </p:nvPr>
        </p:nvPicPr>
        <p:blipFill>
          <a:blip r:embed="rId2"/>
          <a:stretch>
            <a:fillRect/>
          </a:stretch>
        </p:blipFill>
        <p:spPr>
          <a:xfrm>
            <a:off x="2620616" y="1143000"/>
            <a:ext cx="7052368" cy="4953000"/>
          </a:xfrm>
        </p:spPr>
      </p:pic>
    </p:spTree>
    <p:extLst>
      <p:ext uri="{BB962C8B-B14F-4D97-AF65-F5344CB8AC3E}">
        <p14:creationId xmlns:p14="http://schemas.microsoft.com/office/powerpoint/2010/main" val="25161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FE7E-EE95-D055-35EE-CCACAE2646C5}"/>
              </a:ext>
            </a:extLst>
          </p:cNvPr>
          <p:cNvSpPr>
            <a:spLocks noGrp="1"/>
          </p:cNvSpPr>
          <p:nvPr>
            <p:ph type="title"/>
          </p:nvPr>
        </p:nvSpPr>
        <p:spPr/>
        <p:txBody>
          <a:bodyPr/>
          <a:lstStyle/>
          <a:p>
            <a:r>
              <a:rPr lang="en-IN" dirty="0" err="1"/>
              <a:t>Plagiarsm</a:t>
            </a:r>
            <a:r>
              <a:rPr lang="en-IN" dirty="0"/>
              <a:t> Report</a:t>
            </a:r>
          </a:p>
        </p:txBody>
      </p:sp>
      <p:pic>
        <p:nvPicPr>
          <p:cNvPr id="6" name="Content Placeholder 5">
            <a:extLst>
              <a:ext uri="{FF2B5EF4-FFF2-40B4-BE49-F238E27FC236}">
                <a16:creationId xmlns:a16="http://schemas.microsoft.com/office/drawing/2014/main" id="{E8408A0E-E59B-7D92-3884-A5C74370975E}"/>
              </a:ext>
            </a:extLst>
          </p:cNvPr>
          <p:cNvPicPr>
            <a:picLocks noGrp="1" noChangeAspect="1"/>
          </p:cNvPicPr>
          <p:nvPr>
            <p:ph idx="1"/>
          </p:nvPr>
        </p:nvPicPr>
        <p:blipFill>
          <a:blip r:embed="rId2"/>
          <a:stretch>
            <a:fillRect/>
          </a:stretch>
        </p:blipFill>
        <p:spPr>
          <a:xfrm>
            <a:off x="4323590" y="1143000"/>
            <a:ext cx="3646420" cy="4953000"/>
          </a:xfrm>
          <a:prstGeom prst="rect">
            <a:avLst/>
          </a:prstGeom>
        </p:spPr>
      </p:pic>
    </p:spTree>
    <p:extLst>
      <p:ext uri="{BB962C8B-B14F-4D97-AF65-F5344CB8AC3E}">
        <p14:creationId xmlns:p14="http://schemas.microsoft.com/office/powerpoint/2010/main" val="4131037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70F-BBC2-53C5-12F4-500479359A84}"/>
              </a:ext>
            </a:extLst>
          </p:cNvPr>
          <p:cNvSpPr>
            <a:spLocks noGrp="1"/>
          </p:cNvSpPr>
          <p:nvPr>
            <p:ph type="title"/>
          </p:nvPr>
        </p:nvSpPr>
        <p:spPr/>
        <p:txBody>
          <a:bodyPr/>
          <a:lstStyle/>
          <a:p>
            <a:r>
              <a:rPr lang="en-IN" dirty="0"/>
              <a:t>SDG Mapping</a:t>
            </a:r>
          </a:p>
        </p:txBody>
      </p:sp>
      <p:pic>
        <p:nvPicPr>
          <p:cNvPr id="4" name="Content Placeholder 4">
            <a:extLst>
              <a:ext uri="{FF2B5EF4-FFF2-40B4-BE49-F238E27FC236}">
                <a16:creationId xmlns:a16="http://schemas.microsoft.com/office/drawing/2014/main" id="{49EE24F8-5AA2-A278-0ADA-1E4D4DB61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619" y="1143000"/>
            <a:ext cx="9766362" cy="4953000"/>
          </a:xfrm>
        </p:spPr>
      </p:pic>
    </p:spTree>
    <p:extLst>
      <p:ext uri="{BB962C8B-B14F-4D97-AF65-F5344CB8AC3E}">
        <p14:creationId xmlns:p14="http://schemas.microsoft.com/office/powerpoint/2010/main" val="1562887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96B2-B5B7-09CF-03AE-412AE5C4A007}"/>
              </a:ext>
            </a:extLst>
          </p:cNvPr>
          <p:cNvSpPr>
            <a:spLocks noGrp="1"/>
          </p:cNvSpPr>
          <p:nvPr>
            <p:ph type="title"/>
          </p:nvPr>
        </p:nvSpPr>
        <p:spPr/>
        <p:txBody>
          <a:bodyPr/>
          <a:lstStyle/>
          <a:p>
            <a:r>
              <a:rPr lang="en-IN" dirty="0"/>
              <a:t>SDG Mapping</a:t>
            </a:r>
          </a:p>
        </p:txBody>
      </p:sp>
      <p:sp>
        <p:nvSpPr>
          <p:cNvPr id="3" name="Content Placeholder 2">
            <a:extLst>
              <a:ext uri="{FF2B5EF4-FFF2-40B4-BE49-F238E27FC236}">
                <a16:creationId xmlns:a16="http://schemas.microsoft.com/office/drawing/2014/main" id="{E7BE154D-3AFA-5F0B-BD92-5DBD64C64A96}"/>
              </a:ext>
            </a:extLst>
          </p:cNvPr>
          <p:cNvSpPr>
            <a:spLocks noGrp="1"/>
          </p:cNvSpPr>
          <p:nvPr>
            <p:ph idx="1"/>
          </p:nvPr>
        </p:nvSpPr>
        <p:spPr/>
        <p:txBody>
          <a:bodyPr/>
          <a:lstStyle/>
          <a:p>
            <a:pPr algn="just"/>
            <a:r>
              <a:rPr lang="en-US" sz="1800" dirty="0">
                <a:effectLst/>
              </a:rPr>
              <a:t>Alignment with SDG 9: Industry, Innovation, and Infrastructure</a:t>
            </a:r>
          </a:p>
          <a:p>
            <a:pPr algn="just"/>
            <a:endParaRPr lang="en-US" sz="1800" dirty="0">
              <a:effectLst/>
            </a:endParaRPr>
          </a:p>
          <a:p>
            <a:pPr algn="just"/>
            <a:r>
              <a:rPr lang="en-US" sz="1800" dirty="0">
                <a:effectLst/>
              </a:rPr>
              <a:t>At the core of my project is the goal of strengthening digital infrastructure through innovative technology, aligning closely with SDG 9, which focuses on building resilient infrastructure, promoting inclusive and sustainable industrialization, and fostering innovation.</a:t>
            </a:r>
            <a:endParaRPr lang="en-IN" sz="1800" dirty="0">
              <a:effectLst/>
            </a:endParaRPr>
          </a:p>
          <a:p>
            <a:pPr algn="just"/>
            <a:endParaRPr lang="en-IN" sz="1800" dirty="0">
              <a:effectLst/>
            </a:endParaRPr>
          </a:p>
          <a:p>
            <a:pPr algn="just"/>
            <a:r>
              <a:rPr lang="en-US" sz="1800" dirty="0">
                <a:effectLst/>
              </a:rPr>
              <a:t>Target 9.1: Develop Quality, Reliable, Sustainable, and Resilient Infrastructure</a:t>
            </a:r>
            <a:endParaRPr lang="en-IN" sz="1800" dirty="0">
              <a:effectLst/>
            </a:endParaRPr>
          </a:p>
          <a:p>
            <a:pPr algn="just"/>
            <a:endParaRPr lang="en-US" sz="1800" dirty="0">
              <a:effectLst/>
            </a:endParaRPr>
          </a:p>
          <a:p>
            <a:pPr algn="just"/>
            <a:r>
              <a:rPr lang="en-US" sz="1800" dirty="0">
                <a:effectLst/>
              </a:rPr>
              <a:t>Target 9.5: Enhance Scientific Research and Upgrade Technological Capabilities</a:t>
            </a:r>
            <a:endParaRPr lang="en-IN" sz="1800" dirty="0">
              <a:effectLst/>
            </a:endParaRPr>
          </a:p>
          <a:p>
            <a:pPr algn="just"/>
            <a:endParaRPr lang="en-IN" dirty="0"/>
          </a:p>
        </p:txBody>
      </p:sp>
    </p:spTree>
    <p:extLst>
      <p:ext uri="{BB962C8B-B14F-4D97-AF65-F5344CB8AC3E}">
        <p14:creationId xmlns:p14="http://schemas.microsoft.com/office/powerpoint/2010/main" val="2905482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E03C-0AC7-BAE4-110A-3E0437B05FB0}"/>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2AFC9216-0A02-953D-18EC-4BF5B70EF0E9}"/>
              </a:ext>
            </a:extLst>
          </p:cNvPr>
          <p:cNvSpPr>
            <a:spLocks noGrp="1"/>
          </p:cNvSpPr>
          <p:nvPr>
            <p:ph idx="1"/>
          </p:nvPr>
        </p:nvSpPr>
        <p:spPr/>
        <p:txBody>
          <a:bodyPr/>
          <a:lstStyle/>
          <a:p>
            <a:r>
              <a:rPr lang="en-IN" dirty="0"/>
              <a:t>https://github.com/UDARSHA/Capstone-Project-PIP4004.git</a:t>
            </a:r>
          </a:p>
        </p:txBody>
      </p:sp>
    </p:spTree>
    <p:extLst>
      <p:ext uri="{BB962C8B-B14F-4D97-AF65-F5344CB8AC3E}">
        <p14:creationId xmlns:p14="http://schemas.microsoft.com/office/powerpoint/2010/main" val="4262467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algn="just">
              <a:buFont typeface="+mj-lt"/>
              <a:buAutoNum type="arabicPeriod"/>
            </a:pPr>
            <a:r>
              <a:rPr lang="en-US" sz="1800" b="0" i="0" dirty="0" err="1">
                <a:solidFill>
                  <a:srgbClr val="404040"/>
                </a:solidFill>
                <a:effectLst/>
              </a:rPr>
              <a:t>Zhijie</a:t>
            </a:r>
            <a:r>
              <a:rPr lang="en-US" sz="1800" b="0" i="0" dirty="0">
                <a:solidFill>
                  <a:srgbClr val="404040"/>
                </a:solidFill>
                <a:effectLst/>
              </a:rPr>
              <a:t> Fan, Zhiwei Cao, “Method of Network Intrusion Discovery Based on Convolutional Long-Short Term Memory Network and Implementation in VSS”. </a:t>
            </a:r>
            <a:r>
              <a:rPr lang="en-US" sz="1800" b="0" i="1" dirty="0">
                <a:solidFill>
                  <a:srgbClr val="404040"/>
                </a:solidFill>
                <a:effectLst/>
              </a:rPr>
              <a:t>IEEE Xplore</a:t>
            </a:r>
            <a:r>
              <a:rPr lang="en-US" sz="1800" b="0" i="0" dirty="0">
                <a:solidFill>
                  <a:srgbClr val="404040"/>
                </a:solidFill>
                <a:effectLst/>
              </a:rPr>
              <a:t>. 2021. </a:t>
            </a:r>
            <a:r>
              <a:rPr lang="en-US" sz="1800" b="0" i="0" u="none" strike="noStrike" dirty="0">
                <a:solidFill>
                  <a:srgbClr val="404040"/>
                </a:solidFill>
                <a:effectLst/>
                <a:hlinkClick r:id="rId2"/>
              </a:rPr>
              <a:t>https://ieeexplore.ieee.org/document/9513285</a:t>
            </a:r>
            <a:endParaRPr lang="en-US" sz="1800" b="0" i="0" dirty="0">
              <a:solidFill>
                <a:srgbClr val="404040"/>
              </a:solidFill>
              <a:effectLst/>
            </a:endParaRPr>
          </a:p>
          <a:p>
            <a:pPr algn="just">
              <a:buFont typeface="+mj-lt"/>
              <a:buAutoNum type="arabicPeriod"/>
            </a:pPr>
            <a:endParaRPr lang="en-GB" sz="1800" dirty="0"/>
          </a:p>
          <a:p>
            <a:pPr algn="just">
              <a:buFont typeface="+mj-lt"/>
              <a:buAutoNum type="arabicPeriod"/>
            </a:pPr>
            <a:r>
              <a:rPr lang="en-US" sz="1800" b="0" i="0" dirty="0" err="1">
                <a:solidFill>
                  <a:srgbClr val="404040"/>
                </a:solidFill>
                <a:effectLst/>
              </a:rPr>
              <a:t>Lixin</a:t>
            </a:r>
            <a:r>
              <a:rPr lang="en-US" sz="1800" b="0" i="0" dirty="0">
                <a:solidFill>
                  <a:srgbClr val="404040"/>
                </a:solidFill>
                <a:effectLst/>
              </a:rPr>
              <a:t> Wang, Jianhua Yang, Michael Workman, “Effective algorithms to detect stepping-stone intrusion by removing outliers of packet RTTs”. </a:t>
            </a:r>
            <a:r>
              <a:rPr lang="en-US" sz="1800" b="0" i="1" dirty="0">
                <a:solidFill>
                  <a:srgbClr val="404040"/>
                </a:solidFill>
                <a:effectLst/>
              </a:rPr>
              <a:t>IEEE Xplore</a:t>
            </a:r>
            <a:r>
              <a:rPr lang="en-US" sz="1800" b="0" i="0" dirty="0">
                <a:solidFill>
                  <a:srgbClr val="404040"/>
                </a:solidFill>
                <a:effectLst/>
              </a:rPr>
              <a:t>. 2021. </a:t>
            </a:r>
            <a:r>
              <a:rPr lang="en-US" sz="1800" b="0" i="0" u="none" strike="noStrike" dirty="0">
                <a:solidFill>
                  <a:srgbClr val="404040"/>
                </a:solidFill>
                <a:effectLst/>
                <a:hlinkClick r:id="rId3"/>
              </a:rPr>
              <a:t>https://ieeexplore.ieee.org/document/9552669</a:t>
            </a:r>
            <a:endParaRPr lang="en-US" sz="1800" b="0" i="0" dirty="0">
              <a:solidFill>
                <a:srgbClr val="404040"/>
              </a:solidFill>
              <a:effectLst/>
            </a:endParaRPr>
          </a:p>
          <a:p>
            <a:pPr algn="just">
              <a:buFont typeface="+mj-lt"/>
              <a:buAutoNum type="arabicPeriod"/>
            </a:pPr>
            <a:endParaRPr lang="en-GB" sz="1800" dirty="0"/>
          </a:p>
          <a:p>
            <a:pPr algn="just">
              <a:buFont typeface="+mj-lt"/>
              <a:buAutoNum type="arabicPeriod"/>
            </a:pPr>
            <a:r>
              <a:rPr lang="en-IN" sz="1800" b="0" i="0" dirty="0">
                <a:solidFill>
                  <a:srgbClr val="404040"/>
                </a:solidFill>
                <a:effectLst/>
              </a:rPr>
              <a:t>Murtaza Ahmed Siddiqi, </a:t>
            </a:r>
            <a:r>
              <a:rPr lang="en-IN" sz="1800" b="0" i="0" dirty="0" err="1">
                <a:solidFill>
                  <a:srgbClr val="404040"/>
                </a:solidFill>
                <a:effectLst/>
              </a:rPr>
              <a:t>Woogul</a:t>
            </a:r>
            <a:r>
              <a:rPr lang="en-IN" sz="1800" b="0" i="0" dirty="0">
                <a:solidFill>
                  <a:srgbClr val="404040"/>
                </a:solidFill>
                <a:effectLst/>
              </a:rPr>
              <a:t> Pak, “Tier-Based Optimization for Synthesized Network Intrusion Detection System”. </a:t>
            </a:r>
            <a:r>
              <a:rPr lang="en-IN" sz="1800" b="0" i="1" dirty="0">
                <a:solidFill>
                  <a:srgbClr val="404040"/>
                </a:solidFill>
                <a:effectLst/>
              </a:rPr>
              <a:t>IEEE Xplore</a:t>
            </a:r>
            <a:r>
              <a:rPr lang="en-IN" sz="1800" b="0" i="0" dirty="0">
                <a:solidFill>
                  <a:srgbClr val="404040"/>
                </a:solidFill>
                <a:effectLst/>
              </a:rPr>
              <a:t>. 2022. </a:t>
            </a:r>
            <a:r>
              <a:rPr lang="en-IN" sz="1800" b="0" i="0" u="none" strike="noStrike" dirty="0">
                <a:solidFill>
                  <a:srgbClr val="404040"/>
                </a:solidFill>
                <a:effectLst/>
                <a:hlinkClick r:id="rId4"/>
              </a:rPr>
              <a:t>https://ieeexplore.ieee.org/document/9916253</a:t>
            </a:r>
            <a:endParaRPr lang="en-IN" sz="1800" b="0" i="0" u="none" strike="noStrike" dirty="0">
              <a:solidFill>
                <a:srgbClr val="404040"/>
              </a:solidFill>
              <a:effectLst/>
            </a:endParaRPr>
          </a:p>
          <a:p>
            <a:pPr algn="just">
              <a:buFont typeface="+mj-lt"/>
              <a:buAutoNum type="arabicPeriod"/>
            </a:pPr>
            <a:endParaRPr lang="en-IN" sz="1800" dirty="0">
              <a:solidFill>
                <a:srgbClr val="404040"/>
              </a:solidFill>
            </a:endParaRPr>
          </a:p>
          <a:p>
            <a:pPr algn="just">
              <a:buFont typeface="+mj-lt"/>
              <a:buAutoNum type="arabicPeriod"/>
            </a:pPr>
            <a:r>
              <a:rPr lang="en-IN" sz="1800" b="0" i="0" dirty="0">
                <a:solidFill>
                  <a:srgbClr val="404040"/>
                </a:solidFill>
                <a:effectLst/>
              </a:rPr>
              <a:t>Li Zou, </a:t>
            </a:r>
            <a:r>
              <a:rPr lang="en-IN" sz="1800" b="0" i="0" dirty="0" err="1">
                <a:solidFill>
                  <a:srgbClr val="404040"/>
                </a:solidFill>
                <a:effectLst/>
              </a:rPr>
              <a:t>Xuemei</a:t>
            </a:r>
            <a:r>
              <a:rPr lang="en-IN" sz="1800" b="0" i="0" dirty="0">
                <a:solidFill>
                  <a:srgbClr val="404040"/>
                </a:solidFill>
                <a:effectLst/>
              </a:rPr>
              <a:t> Luo, Yan Zhang, Xiao Yang, </a:t>
            </a:r>
            <a:r>
              <a:rPr lang="en-IN" sz="1800" b="0" i="0" dirty="0" err="1">
                <a:solidFill>
                  <a:srgbClr val="404040"/>
                </a:solidFill>
                <a:effectLst/>
              </a:rPr>
              <a:t>Xiangwen</a:t>
            </a:r>
            <a:r>
              <a:rPr lang="en-IN" sz="1800" b="0" i="0" dirty="0">
                <a:solidFill>
                  <a:srgbClr val="404040"/>
                </a:solidFill>
                <a:effectLst/>
              </a:rPr>
              <a:t> Wang, “HC-DTTSVM: A Network Intrusion Detection Method Based on Decision Tree Twin Support Vector Machine and Hierarchical Clustering”. </a:t>
            </a:r>
            <a:r>
              <a:rPr lang="en-IN" sz="1800" b="0" i="1" dirty="0">
                <a:solidFill>
                  <a:srgbClr val="404040"/>
                </a:solidFill>
                <a:effectLst/>
              </a:rPr>
              <a:t>IEEE Xplore</a:t>
            </a:r>
            <a:r>
              <a:rPr lang="en-IN" sz="1800" b="0" i="0" dirty="0">
                <a:solidFill>
                  <a:srgbClr val="404040"/>
                </a:solidFill>
                <a:effectLst/>
              </a:rPr>
              <a:t>. 2023. </a:t>
            </a:r>
            <a:r>
              <a:rPr lang="en-IN" sz="1800" b="0" i="0" u="none" strike="noStrike" dirty="0">
                <a:solidFill>
                  <a:srgbClr val="404040"/>
                </a:solidFill>
                <a:effectLst/>
                <a:hlinkClick r:id="rId5"/>
              </a:rPr>
              <a:t>https://ieeexplore.ieee.org/document/10057402</a:t>
            </a:r>
            <a:endParaRPr lang="en-IN" sz="1800" b="0" i="0" dirty="0">
              <a:solidFill>
                <a:srgbClr val="404040"/>
              </a:solidFill>
              <a:effectLst/>
            </a:endParaRPr>
          </a:p>
          <a:p>
            <a:endParaRPr lang="en-IN" sz="1800" b="0" i="0" dirty="0">
              <a:solidFill>
                <a:srgbClr val="404040"/>
              </a:solidFill>
              <a:effectLst/>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7A3B-859E-B749-C6F9-ADCD7F2A3A4D}"/>
              </a:ext>
            </a:extLst>
          </p:cNvPr>
          <p:cNvSpPr>
            <a:spLocks noGrp="1"/>
          </p:cNvSpPr>
          <p:nvPr>
            <p:ph type="title"/>
          </p:nvPr>
        </p:nvSpPr>
        <p:spPr/>
        <p:txBody>
          <a:bodyPr/>
          <a:lstStyle/>
          <a:p>
            <a:r>
              <a:rPr lang="en-GB" dirty="0"/>
              <a:t>References </a:t>
            </a:r>
            <a:r>
              <a:rPr lang="en-GB" sz="1600" dirty="0"/>
              <a:t>(</a:t>
            </a:r>
            <a:r>
              <a:rPr lang="en-GB" sz="1600" dirty="0" err="1"/>
              <a:t>Contd</a:t>
            </a:r>
            <a:r>
              <a:rPr lang="en-GB" sz="1600" dirty="0"/>
              <a:t>…)</a:t>
            </a:r>
            <a:endParaRPr lang="en-IN" sz="1600" dirty="0"/>
          </a:p>
        </p:txBody>
      </p:sp>
      <p:sp>
        <p:nvSpPr>
          <p:cNvPr id="3" name="Content Placeholder 2">
            <a:extLst>
              <a:ext uri="{FF2B5EF4-FFF2-40B4-BE49-F238E27FC236}">
                <a16:creationId xmlns:a16="http://schemas.microsoft.com/office/drawing/2014/main" id="{9F29ABC1-19F4-0AD6-4DCD-D0EEEB13544F}"/>
              </a:ext>
            </a:extLst>
          </p:cNvPr>
          <p:cNvSpPr>
            <a:spLocks noGrp="1"/>
          </p:cNvSpPr>
          <p:nvPr>
            <p:ph idx="1"/>
          </p:nvPr>
        </p:nvSpPr>
        <p:spPr/>
        <p:txBody>
          <a:bodyPr/>
          <a:lstStyle/>
          <a:p>
            <a:pPr algn="just">
              <a:buFont typeface="+mj-lt"/>
              <a:buAutoNum type="arabicPeriod" startAt="5"/>
            </a:pPr>
            <a:r>
              <a:rPr lang="en-IN" sz="1800" b="0" i="0" dirty="0">
                <a:solidFill>
                  <a:srgbClr val="404040"/>
                </a:solidFill>
                <a:effectLst/>
              </a:rPr>
              <a:t>Manuel Lopez-Martin, Antonio Sanchez-</a:t>
            </a:r>
            <a:r>
              <a:rPr lang="en-IN" sz="1800" b="0" i="0" dirty="0" err="1">
                <a:solidFill>
                  <a:srgbClr val="404040"/>
                </a:solidFill>
                <a:effectLst/>
              </a:rPr>
              <a:t>Esguevillas</a:t>
            </a:r>
            <a:r>
              <a:rPr lang="en-IN" sz="1800" b="0" i="0" dirty="0">
                <a:solidFill>
                  <a:srgbClr val="404040"/>
                </a:solidFill>
                <a:effectLst/>
              </a:rPr>
              <a:t>, “Network Intrusion Detection Based on Extended RBF Neural Network With Offline Reinforcement Learning”. </a:t>
            </a:r>
            <a:r>
              <a:rPr lang="en-IN" sz="1800" b="0" i="1" dirty="0">
                <a:solidFill>
                  <a:srgbClr val="404040"/>
                </a:solidFill>
                <a:effectLst/>
              </a:rPr>
              <a:t>IEEE Xplore</a:t>
            </a:r>
            <a:r>
              <a:rPr lang="en-IN" sz="1800" b="0" i="0" dirty="0">
                <a:solidFill>
                  <a:srgbClr val="404040"/>
                </a:solidFill>
                <a:effectLst/>
              </a:rPr>
              <a:t>. 2021. </a:t>
            </a:r>
            <a:r>
              <a:rPr lang="en-IN" sz="1800" b="0" i="0" u="none" strike="noStrike" dirty="0">
                <a:solidFill>
                  <a:srgbClr val="404040"/>
                </a:solidFill>
                <a:effectLst/>
                <a:hlinkClick r:id="rId2"/>
              </a:rPr>
              <a:t>https://ieeexplore.ieee.org/document/9612220</a:t>
            </a:r>
            <a:endParaRPr lang="en-IN" sz="1800" b="0" i="0" u="none" strike="noStrike" dirty="0">
              <a:solidFill>
                <a:srgbClr val="404040"/>
              </a:solidFill>
              <a:effectLst/>
            </a:endParaRPr>
          </a:p>
          <a:p>
            <a:pPr algn="just">
              <a:buFont typeface="+mj-lt"/>
              <a:buAutoNum type="arabicPeriod" startAt="5"/>
            </a:pPr>
            <a:endParaRPr lang="en-IN" sz="1800" dirty="0">
              <a:solidFill>
                <a:srgbClr val="404040"/>
              </a:solidFill>
            </a:endParaRPr>
          </a:p>
          <a:p>
            <a:pPr algn="just">
              <a:buFont typeface="+mj-lt"/>
              <a:buAutoNum type="arabicPeriod" startAt="5"/>
            </a:pPr>
            <a:r>
              <a:rPr lang="en-IN" sz="1800" b="0" i="0" dirty="0" err="1">
                <a:solidFill>
                  <a:srgbClr val="404040"/>
                </a:solidFill>
                <a:effectLst/>
              </a:rPr>
              <a:t>Zhendong</a:t>
            </a:r>
            <a:r>
              <a:rPr lang="en-IN" sz="1800" b="0" i="0" dirty="0">
                <a:solidFill>
                  <a:srgbClr val="404040"/>
                </a:solidFill>
                <a:effectLst/>
              </a:rPr>
              <a:t> Wang, Yong Zeng, </a:t>
            </a:r>
            <a:r>
              <a:rPr lang="en-IN" sz="1800" b="0" i="0" dirty="0" err="1">
                <a:solidFill>
                  <a:srgbClr val="404040"/>
                </a:solidFill>
                <a:effectLst/>
              </a:rPr>
              <a:t>Yaodi</a:t>
            </a:r>
            <a:r>
              <a:rPr lang="en-IN" sz="1800" b="0" i="0" dirty="0">
                <a:solidFill>
                  <a:srgbClr val="404040"/>
                </a:solidFill>
                <a:effectLst/>
              </a:rPr>
              <a:t> Liu, “Deep Belief Network Integrating Improved Kernel-Based Extreme Learning Machine for Network Intrusion Detection”. IEEE Xplore. 2021. </a:t>
            </a:r>
            <a:r>
              <a:rPr lang="en-IN" sz="1800" b="0" i="0" dirty="0">
                <a:solidFill>
                  <a:srgbClr val="404040"/>
                </a:solidFill>
                <a:effectLst/>
                <a:hlinkClick r:id="rId3"/>
              </a:rPr>
              <a:t>https://ieeexplore.ieee.org/document/9319853</a:t>
            </a:r>
            <a:endParaRPr lang="en-IN" sz="1800" b="0" i="0" dirty="0">
              <a:solidFill>
                <a:srgbClr val="404040"/>
              </a:solidFill>
              <a:effectLst/>
            </a:endParaRPr>
          </a:p>
          <a:p>
            <a:pPr algn="just">
              <a:buFont typeface="+mj-lt"/>
              <a:buAutoNum type="arabicPeriod" startAt="5"/>
            </a:pPr>
            <a:endParaRPr lang="en-IN" sz="1800" dirty="0">
              <a:solidFill>
                <a:srgbClr val="404040"/>
              </a:solidFill>
            </a:endParaRPr>
          </a:p>
          <a:p>
            <a:pPr algn="just">
              <a:buFont typeface="+mj-lt"/>
              <a:buAutoNum type="arabicPeriod" startAt="5"/>
            </a:pPr>
            <a:r>
              <a:rPr lang="en-IN" sz="1800" b="0" i="0" dirty="0">
                <a:solidFill>
                  <a:srgbClr val="404040"/>
                </a:solidFill>
                <a:effectLst/>
              </a:rPr>
              <a:t>Linxi Zhang, </a:t>
            </a:r>
            <a:r>
              <a:rPr lang="en-IN" sz="1800" b="0" i="0" dirty="0" err="1">
                <a:solidFill>
                  <a:srgbClr val="404040"/>
                </a:solidFill>
                <a:effectLst/>
              </a:rPr>
              <a:t>Xuke</a:t>
            </a:r>
            <a:r>
              <a:rPr lang="en-IN" sz="1800" b="0" i="0" dirty="0">
                <a:solidFill>
                  <a:srgbClr val="404040"/>
                </a:solidFill>
                <a:effectLst/>
              </a:rPr>
              <a:t> Yan, Di Ma, “A Binarized Neural Network Approach to Accelerate in-Vehicle Network Intrusion Detection”. IEEE Xplore. 2022. </a:t>
            </a:r>
            <a:r>
              <a:rPr lang="en-IN" sz="1800" b="0" i="0" dirty="0">
                <a:solidFill>
                  <a:srgbClr val="404040"/>
                </a:solidFill>
                <a:effectLst/>
                <a:hlinkClick r:id="rId4"/>
              </a:rPr>
              <a:t>https://ieeexplore.ieee.org/document/9895417</a:t>
            </a:r>
            <a:endParaRPr lang="en-IN" sz="1800" b="0" i="0" dirty="0">
              <a:solidFill>
                <a:srgbClr val="404040"/>
              </a:solidFill>
              <a:effectLst/>
            </a:endParaRPr>
          </a:p>
          <a:p>
            <a:pPr algn="just">
              <a:buFont typeface="+mj-lt"/>
              <a:buAutoNum type="arabicPeriod" startAt="5"/>
            </a:pPr>
            <a:endParaRPr lang="en-IN" sz="1800" dirty="0">
              <a:solidFill>
                <a:srgbClr val="404040"/>
              </a:solidFill>
            </a:endParaRPr>
          </a:p>
          <a:p>
            <a:pPr algn="just">
              <a:buFont typeface="+mj-lt"/>
              <a:buAutoNum type="arabicPeriod" startAt="5"/>
            </a:pPr>
            <a:r>
              <a:rPr lang="en-IN" sz="1800" b="0" i="0" dirty="0" err="1">
                <a:solidFill>
                  <a:srgbClr val="404040"/>
                </a:solidFill>
                <a:effectLst/>
              </a:rPr>
              <a:t>Hongchen</a:t>
            </a:r>
            <a:r>
              <a:rPr lang="en-IN" sz="1800" b="0" i="0" dirty="0">
                <a:solidFill>
                  <a:srgbClr val="404040"/>
                </a:solidFill>
                <a:effectLst/>
              </a:rPr>
              <a:t> Yu, Chunying Kang, Yao Xiao, “Network Intrusion Detection Method Based on Hybrid Improved Residual Network Blocks and Bidirectional Gated Recurrent Units”. IEEE Xplore. 2023. https://ieeexplore.ieee.org/document/10113329</a:t>
            </a:r>
          </a:p>
          <a:p>
            <a:pPr>
              <a:buFont typeface="+mj-lt"/>
              <a:buAutoNum type="arabicPeriod" startAt="5"/>
            </a:pPr>
            <a:endParaRPr lang="en-IN" sz="1800" dirty="0"/>
          </a:p>
        </p:txBody>
      </p:sp>
    </p:spTree>
    <p:extLst>
      <p:ext uri="{BB962C8B-B14F-4D97-AF65-F5344CB8AC3E}">
        <p14:creationId xmlns:p14="http://schemas.microsoft.com/office/powerpoint/2010/main" val="3956040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9046-C8D9-B382-E0F9-38705B7A6EEB}"/>
              </a:ext>
            </a:extLst>
          </p:cNvPr>
          <p:cNvSpPr>
            <a:spLocks noGrp="1"/>
          </p:cNvSpPr>
          <p:nvPr>
            <p:ph type="title"/>
          </p:nvPr>
        </p:nvSpPr>
        <p:spPr/>
        <p:txBody>
          <a:bodyPr/>
          <a:lstStyle/>
          <a:p>
            <a:r>
              <a:rPr lang="en-GB" dirty="0"/>
              <a:t>References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439D1304-8250-F36F-9543-3D2071C9FA4D}"/>
              </a:ext>
            </a:extLst>
          </p:cNvPr>
          <p:cNvSpPr>
            <a:spLocks noGrp="1"/>
          </p:cNvSpPr>
          <p:nvPr>
            <p:ph idx="1"/>
          </p:nvPr>
        </p:nvSpPr>
        <p:spPr/>
        <p:txBody>
          <a:bodyPr>
            <a:normAutofit/>
          </a:bodyPr>
          <a:lstStyle/>
          <a:p>
            <a:pPr algn="just"/>
            <a:r>
              <a:rPr lang="en-US" sz="1800" dirty="0" err="1"/>
              <a:t>Taehoon</a:t>
            </a:r>
            <a:r>
              <a:rPr lang="en-US" sz="1800" dirty="0"/>
              <a:t> Kim, </a:t>
            </a:r>
            <a:r>
              <a:rPr lang="en-US" sz="1800" dirty="0" err="1"/>
              <a:t>Wooguil</a:t>
            </a:r>
            <a:r>
              <a:rPr lang="en-US" sz="1800" dirty="0"/>
              <a:t> Pak, “Early Detection of Network Intrusions Using a GAN-Based One-Class Classifier”. IEEE Xplore. 2022. </a:t>
            </a:r>
            <a:r>
              <a:rPr lang="en-US" sz="1800" dirty="0">
                <a:hlinkClick r:id="rId2"/>
              </a:rPr>
              <a:t>https://ieeexplore.ieee.org/document/9945961</a:t>
            </a:r>
            <a:endParaRPr lang="en-US" sz="1800" dirty="0"/>
          </a:p>
          <a:p>
            <a:pPr algn="just"/>
            <a:endParaRPr lang="en-US" sz="1800" dirty="0"/>
          </a:p>
          <a:p>
            <a:pPr algn="just"/>
            <a:r>
              <a:rPr lang="en-IN" sz="1800" dirty="0" err="1"/>
              <a:t>Kicho</a:t>
            </a:r>
            <a:r>
              <a:rPr lang="en-IN" sz="1800" dirty="0"/>
              <a:t> Yu, Khanh Nguyen, Younghee Park, “Flexible and Robust Real-Time Intrusion Detection Systems to Network Dynamics”. IEEE Xplore. 2022. </a:t>
            </a:r>
            <a:r>
              <a:rPr lang="en-IN" sz="1800" dirty="0">
                <a:hlinkClick r:id="rId3"/>
              </a:rPr>
              <a:t>https://ieeexplore.ieee.org/document/9858115</a:t>
            </a:r>
            <a:endParaRPr lang="en-IN" sz="1800" dirty="0"/>
          </a:p>
          <a:p>
            <a:pPr marL="0" indent="0">
              <a:buNone/>
            </a:pPr>
            <a:endParaRPr lang="en-IN" sz="1800" dirty="0"/>
          </a:p>
        </p:txBody>
      </p:sp>
    </p:spTree>
    <p:extLst>
      <p:ext uri="{BB962C8B-B14F-4D97-AF65-F5344CB8AC3E}">
        <p14:creationId xmlns:p14="http://schemas.microsoft.com/office/powerpoint/2010/main" val="267537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A795-9AC4-ACEE-D274-FD51A7AB3A66}"/>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4D61FFAC-D09F-955A-92F5-EC9AC02F1FA1}"/>
              </a:ext>
            </a:extLst>
          </p:cNvPr>
          <p:cNvSpPr>
            <a:spLocks noGrp="1"/>
          </p:cNvSpPr>
          <p:nvPr>
            <p:ph idx="1"/>
          </p:nvPr>
        </p:nvSpPr>
        <p:spPr/>
        <p:txBody>
          <a:bodyPr/>
          <a:lstStyle/>
          <a:p>
            <a:r>
              <a:rPr lang="en-US" sz="1800" b="1" dirty="0">
                <a:effectLst/>
              </a:rPr>
              <a:t>Title 2 :Effective algorithms to detect stepping-stone intrusion by removing outliers of packet RTTs. (IEEE)</a:t>
            </a:r>
          </a:p>
          <a:p>
            <a:endParaRPr lang="en-US" sz="1800" b="1" dirty="0"/>
          </a:p>
          <a:p>
            <a:pPr algn="just"/>
            <a:r>
              <a:rPr lang="en-US" sz="1800" dirty="0">
                <a:effectLst/>
              </a:rPr>
              <a:t>This paper proposes an efficient algorithm to eliminate most of the possible RTT outliers of the packets captured in the Internet environment. </a:t>
            </a:r>
          </a:p>
          <a:p>
            <a:pPr algn="just"/>
            <a:endParaRPr lang="en-US" sz="1800" dirty="0"/>
          </a:p>
          <a:p>
            <a:pPr algn="just"/>
            <a:r>
              <a:rPr lang="en-US" sz="1800" dirty="0"/>
              <a:t>D</a:t>
            </a:r>
            <a:r>
              <a:rPr lang="en-US" sz="1800" dirty="0">
                <a:effectLst/>
              </a:rPr>
              <a:t>evelop an efficient SSI detection algorithm by mining network traffic using an improved version of k-Means clustering. This paper proposes detection algorithm for SSI is accurate, effective, and efficient in the context of the Internet.</a:t>
            </a:r>
          </a:p>
          <a:p>
            <a:endParaRPr lang="en-IN" dirty="0"/>
          </a:p>
        </p:txBody>
      </p:sp>
    </p:spTree>
    <p:extLst>
      <p:ext uri="{BB962C8B-B14F-4D97-AF65-F5344CB8AC3E}">
        <p14:creationId xmlns:p14="http://schemas.microsoft.com/office/powerpoint/2010/main" val="66025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27E6-E5F8-EFED-A0DF-822215E819D5}"/>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2CFA3A30-3DF3-DE93-5B5D-B2F5012B3790}"/>
              </a:ext>
            </a:extLst>
          </p:cNvPr>
          <p:cNvSpPr>
            <a:spLocks noGrp="1"/>
          </p:cNvSpPr>
          <p:nvPr>
            <p:ph idx="1"/>
          </p:nvPr>
        </p:nvSpPr>
        <p:spPr/>
        <p:txBody>
          <a:bodyPr/>
          <a:lstStyle/>
          <a:p>
            <a:pPr algn="just"/>
            <a:r>
              <a:rPr lang="en-US" sz="1800" b="1" dirty="0">
                <a:effectLst/>
              </a:rPr>
              <a:t>Advantage:</a:t>
            </a:r>
            <a:r>
              <a:rPr lang="en-US" sz="1800" dirty="0">
                <a:effectLst/>
              </a:rPr>
              <a:t> Robust detection of stepping-stone intrusions by focusing on packet round-trip time outliers.</a:t>
            </a:r>
          </a:p>
          <a:p>
            <a:pPr algn="just"/>
            <a:endParaRPr lang="en-IN" sz="1800" dirty="0"/>
          </a:p>
          <a:p>
            <a:pPr algn="just"/>
            <a:r>
              <a:rPr lang="en-US" sz="1800" b="1" dirty="0">
                <a:effectLst/>
              </a:rPr>
              <a:t>Disadvantage:</a:t>
            </a:r>
            <a:r>
              <a:rPr lang="en-US" sz="1800" dirty="0">
                <a:effectLst/>
              </a:rPr>
              <a:t> May be susceptible to false positives in dynamic network conditions, impacting accuracy.</a:t>
            </a:r>
          </a:p>
          <a:p>
            <a:endParaRPr lang="en-IN" dirty="0"/>
          </a:p>
        </p:txBody>
      </p:sp>
    </p:spTree>
    <p:extLst>
      <p:ext uri="{BB962C8B-B14F-4D97-AF65-F5344CB8AC3E}">
        <p14:creationId xmlns:p14="http://schemas.microsoft.com/office/powerpoint/2010/main" val="376429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488F-1854-85B5-B8F7-DC7B0129AA35}"/>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A3A309E1-C667-86E6-8EC6-477E4A47A930}"/>
              </a:ext>
            </a:extLst>
          </p:cNvPr>
          <p:cNvSpPr>
            <a:spLocks noGrp="1"/>
          </p:cNvSpPr>
          <p:nvPr>
            <p:ph idx="1"/>
          </p:nvPr>
        </p:nvSpPr>
        <p:spPr/>
        <p:txBody>
          <a:bodyPr/>
          <a:lstStyle/>
          <a:p>
            <a:r>
              <a:rPr lang="en-US" sz="1800" b="1" dirty="0">
                <a:effectLst/>
              </a:rPr>
              <a:t>Title3 :Tier-Based Optimization for Synthesized Network Intrusion Detection System</a:t>
            </a:r>
          </a:p>
          <a:p>
            <a:endParaRPr lang="en-US" sz="1800" b="1" dirty="0"/>
          </a:p>
          <a:p>
            <a:pPr algn="just"/>
            <a:r>
              <a:rPr lang="en-US" sz="1800" dirty="0">
                <a:effectLst/>
              </a:rPr>
              <a:t>In this study, an optimal framework for a network intrusion detection system based on image processing is proposed. The framework is a fusion of augmented feature selection flow with an image transformation and enhancement methodology. </a:t>
            </a:r>
          </a:p>
          <a:p>
            <a:pPr algn="just"/>
            <a:endParaRPr lang="en-US" sz="1800" dirty="0"/>
          </a:p>
          <a:p>
            <a:pPr algn="just"/>
            <a:r>
              <a:rPr lang="en-US" sz="1800" dirty="0">
                <a:effectLst/>
              </a:rPr>
              <a:t>Initially, the proposed framework reduces the number of features to achieve overall efficiency. Later, the non-image data is transformed into images. The transformed images are then enhanced for achieving effective anomaly detection based on a deep-learning classifier.</a:t>
            </a:r>
          </a:p>
          <a:p>
            <a:endParaRPr lang="en-IN" dirty="0"/>
          </a:p>
        </p:txBody>
      </p:sp>
    </p:spTree>
    <p:extLst>
      <p:ext uri="{BB962C8B-B14F-4D97-AF65-F5344CB8AC3E}">
        <p14:creationId xmlns:p14="http://schemas.microsoft.com/office/powerpoint/2010/main" val="407584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2A0D-1878-C9DE-C68E-E8D3E714F8A7}"/>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978D402B-A86D-AD73-E31A-CCB2055F47E8}"/>
              </a:ext>
            </a:extLst>
          </p:cNvPr>
          <p:cNvSpPr>
            <a:spLocks noGrp="1"/>
          </p:cNvSpPr>
          <p:nvPr>
            <p:ph idx="1"/>
          </p:nvPr>
        </p:nvSpPr>
        <p:spPr/>
        <p:txBody>
          <a:bodyPr>
            <a:normAutofit/>
          </a:bodyPr>
          <a:lstStyle/>
          <a:p>
            <a:pPr algn="just"/>
            <a:r>
              <a:rPr lang="en-US" sz="1800" b="1" dirty="0">
                <a:effectLst/>
              </a:rPr>
              <a:t>Advantage:</a:t>
            </a:r>
            <a:r>
              <a:rPr lang="en-US" sz="1800" dirty="0">
                <a:effectLst/>
              </a:rPr>
              <a:t> Improved scalability and efficiency through tier-based optimization in the design of the intrusion detection system.</a:t>
            </a:r>
          </a:p>
          <a:p>
            <a:pPr algn="just"/>
            <a:endParaRPr lang="en-IN" sz="1800" dirty="0"/>
          </a:p>
          <a:p>
            <a:pPr algn="just"/>
            <a:r>
              <a:rPr lang="en-US" sz="1800" b="1" dirty="0">
                <a:effectLst/>
              </a:rPr>
              <a:t>Disadvantage:</a:t>
            </a:r>
            <a:r>
              <a:rPr lang="en-US" sz="1800" dirty="0">
                <a:effectLst/>
              </a:rPr>
              <a:t> Complexity in implementation and potential challenges in maintaining synchronization among different tiers</a:t>
            </a:r>
            <a:endParaRPr lang="en-IN" sz="1800" dirty="0"/>
          </a:p>
        </p:txBody>
      </p:sp>
    </p:spTree>
    <p:extLst>
      <p:ext uri="{BB962C8B-B14F-4D97-AF65-F5344CB8AC3E}">
        <p14:creationId xmlns:p14="http://schemas.microsoft.com/office/powerpoint/2010/main" val="219847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F3CF-8ED8-9ECA-E36E-4344DA38DB85}"/>
              </a:ext>
            </a:extLst>
          </p:cNvPr>
          <p:cNvSpPr>
            <a:spLocks noGrp="1"/>
          </p:cNvSpPr>
          <p:nvPr>
            <p:ph type="title"/>
          </p:nvPr>
        </p:nvSpPr>
        <p:spPr/>
        <p:txBody>
          <a:bodyPr/>
          <a:lstStyle/>
          <a:p>
            <a:r>
              <a:rPr lang="en-GB" dirty="0"/>
              <a:t>Literature Review </a:t>
            </a:r>
            <a:r>
              <a:rPr lang="en-GB" sz="1600" dirty="0"/>
              <a:t>(</a:t>
            </a:r>
            <a:r>
              <a:rPr lang="en-GB" sz="1600" dirty="0" err="1"/>
              <a:t>Contd</a:t>
            </a:r>
            <a:r>
              <a:rPr lang="en-GB" sz="1600" dirty="0"/>
              <a:t>…)</a:t>
            </a:r>
            <a:endParaRPr lang="en-IN" dirty="0"/>
          </a:p>
        </p:txBody>
      </p:sp>
      <p:sp>
        <p:nvSpPr>
          <p:cNvPr id="3" name="Content Placeholder 2">
            <a:extLst>
              <a:ext uri="{FF2B5EF4-FFF2-40B4-BE49-F238E27FC236}">
                <a16:creationId xmlns:a16="http://schemas.microsoft.com/office/drawing/2014/main" id="{FECD0657-D653-D646-19E8-1793C881C113}"/>
              </a:ext>
            </a:extLst>
          </p:cNvPr>
          <p:cNvSpPr>
            <a:spLocks noGrp="1"/>
          </p:cNvSpPr>
          <p:nvPr>
            <p:ph idx="1"/>
          </p:nvPr>
        </p:nvSpPr>
        <p:spPr/>
        <p:txBody>
          <a:bodyPr>
            <a:normAutofit/>
          </a:bodyPr>
          <a:lstStyle/>
          <a:p>
            <a:r>
              <a:rPr lang="en-US" sz="1800" b="1" dirty="0"/>
              <a:t>Title4 :</a:t>
            </a:r>
            <a:r>
              <a:rPr lang="en-US" sz="1800" b="1" dirty="0">
                <a:effectLst/>
              </a:rPr>
              <a:t>HC-DTTSVM: A Network Intrusion Detection Method Based on Decision Tree Twin Support Vector Machine and Hierarchical Clustering. (IEEE)</a:t>
            </a:r>
          </a:p>
          <a:p>
            <a:endParaRPr lang="en-US" sz="1800" b="1" dirty="0"/>
          </a:p>
          <a:p>
            <a:pPr algn="just"/>
            <a:r>
              <a:rPr lang="en-US" sz="1800" b="0" i="0" dirty="0">
                <a:solidFill>
                  <a:srgbClr val="333333"/>
                </a:solidFill>
                <a:effectLst/>
              </a:rPr>
              <a:t>In this study, a network intrusion detection method based on decision tree twin support vector machine and hierarchical clustering, named HC-DTTWSVM, is proposed. First, the hierarchical clustering algorithm is applied to construct the decision tree for network traffic data, where the bottom-up merging approach is used to maximize the separation of the upper nodes of the decision tree.</a:t>
            </a:r>
          </a:p>
          <a:p>
            <a:pPr algn="just"/>
            <a:endParaRPr lang="en-US" sz="1800" dirty="0">
              <a:solidFill>
                <a:srgbClr val="333333"/>
              </a:solidFill>
            </a:endParaRPr>
          </a:p>
          <a:p>
            <a:pPr algn="just"/>
            <a:r>
              <a:rPr lang="en-US" sz="1800" b="0" i="0" dirty="0">
                <a:solidFill>
                  <a:srgbClr val="333333"/>
                </a:solidFill>
                <a:effectLst/>
              </a:rPr>
              <a:t>Then, twin support vector machines are embedded in the constructed decision tree to implement the network intrusion detection model, which can effectively detect the network intrusion category in a top-down manner.</a:t>
            </a:r>
            <a:endParaRPr lang="en-US" sz="1800" b="1" dirty="0">
              <a:effectLst/>
            </a:endParaRPr>
          </a:p>
          <a:p>
            <a:endParaRPr lang="en-IN" sz="1800" dirty="0"/>
          </a:p>
        </p:txBody>
      </p:sp>
    </p:spTree>
    <p:extLst>
      <p:ext uri="{BB962C8B-B14F-4D97-AF65-F5344CB8AC3E}">
        <p14:creationId xmlns:p14="http://schemas.microsoft.com/office/powerpoint/2010/main" val="341290305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187</TotalTime>
  <Words>2888</Words>
  <Application>Microsoft Office PowerPoint</Application>
  <PresentationFormat>Widescreen</PresentationFormat>
  <Paragraphs>242</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Bookman Old Style</vt:lpstr>
      <vt:lpstr>Calibri</vt:lpstr>
      <vt:lpstr>HelveticaNeue Regular</vt:lpstr>
      <vt:lpstr>Times New Roman</vt:lpstr>
      <vt:lpstr>Verdana</vt:lpstr>
      <vt:lpstr>Bioinformatics</vt:lpstr>
      <vt:lpstr>AI/ML-Powered Framework for Enhanced Network Intrusion Detection using Non-IOC Methods.</vt:lpstr>
      <vt:lpstr>Introduction</vt:lpstr>
      <vt:lpstr>Literature Review</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Literature Review (Contd…)</vt:lpstr>
      <vt:lpstr>Proposed Method</vt:lpstr>
      <vt:lpstr>Proposed Method (Contd…)</vt:lpstr>
      <vt:lpstr>Objectives</vt:lpstr>
      <vt:lpstr>Methodology</vt:lpstr>
      <vt:lpstr>Methodology (Contd…)</vt:lpstr>
      <vt:lpstr>Methodology (Contd…)</vt:lpstr>
      <vt:lpstr>Methodology (Contd…)</vt:lpstr>
      <vt:lpstr>Methodology (Contd…)</vt:lpstr>
      <vt:lpstr>Methodology (Contd…)</vt:lpstr>
      <vt:lpstr>Methodology (Contd…)</vt:lpstr>
      <vt:lpstr>Methodology (Contd…)</vt:lpstr>
      <vt:lpstr>Timeline of Project</vt:lpstr>
      <vt:lpstr>Expected Outcomes</vt:lpstr>
      <vt:lpstr>Conclusion</vt:lpstr>
      <vt:lpstr>Research Publication</vt:lpstr>
      <vt:lpstr>Research Publication Certificates</vt:lpstr>
      <vt:lpstr>Contd.</vt:lpstr>
      <vt:lpstr>Contd.</vt:lpstr>
      <vt:lpstr>Contd.</vt:lpstr>
      <vt:lpstr>Contd.</vt:lpstr>
      <vt:lpstr>Plagiarsm Report</vt:lpstr>
      <vt:lpstr>SDG Mapping</vt:lpstr>
      <vt:lpstr>SDG Mapping</vt:lpstr>
      <vt:lpstr>GitHub Link</vt:lpstr>
      <vt:lpstr>References</vt:lpstr>
      <vt:lpstr>References (Contd…)</vt:lpstr>
      <vt:lpstr>References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Darshan U</cp:lastModifiedBy>
  <cp:revision>18</cp:revision>
  <dcterms:created xsi:type="dcterms:W3CDTF">2023-03-16T03:26:27Z</dcterms:created>
  <dcterms:modified xsi:type="dcterms:W3CDTF">2025-05-14T06:00:53Z</dcterms:modified>
</cp:coreProperties>
</file>