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68" r:id="rId6"/>
    <p:sldId id="269" r:id="rId7"/>
    <p:sldId id="270" r:id="rId8"/>
    <p:sldId id="279" r:id="rId9"/>
    <p:sldId id="280" r:id="rId10"/>
    <p:sldId id="281" r:id="rId11"/>
    <p:sldId id="259" r:id="rId12"/>
    <p:sldId id="260" r:id="rId13"/>
    <p:sldId id="271" r:id="rId14"/>
    <p:sldId id="272" r:id="rId15"/>
    <p:sldId id="273" r:id="rId16"/>
    <p:sldId id="262" r:id="rId17"/>
    <p:sldId id="263" r:id="rId18"/>
    <p:sldId id="277" r:id="rId19"/>
    <p:sldId id="264" r:id="rId20"/>
    <p:sldId id="282" r:id="rId21"/>
    <p:sldId id="283" r:id="rId22"/>
    <p:sldId id="284" r:id="rId23"/>
    <p:sldId id="285" r:id="rId24"/>
    <p:sldId id="286" r:id="rId25"/>
    <p:sldId id="287" r:id="rId26"/>
    <p:sldId id="288" r:id="rId27"/>
    <p:sldId id="289" r:id="rId28"/>
    <p:sldId id="290" r:id="rId29"/>
    <p:sldId id="291" r:id="rId30"/>
    <p:sldId id="292" r:id="rId31"/>
    <p:sldId id="265" r:id="rId32"/>
    <p:sldId id="278" r:id="rId33"/>
    <p:sldId id="26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pubmed.ncbi.nlm.nih.gov/33024706/" TargetMode="External"/><Relationship Id="rId2" Type="http://schemas.openxmlformats.org/officeDocument/2006/relationships/hyperlink" Target="https://link.springer.com/article/10.1007/s11831-023-09952-7" TargetMode="External"/><Relationship Id="rId1" Type="http://schemas.openxmlformats.org/officeDocument/2006/relationships/slideLayout" Target="../slideLayouts/slideLayout2.xml"/><Relationship Id="rId6" Type="http://schemas.openxmlformats.org/officeDocument/2006/relationships/hyperlink" Target="https://ijcrt.org/papers/IJCRT2203398.pdf" TargetMode="External"/><Relationship Id="rId5" Type="http://schemas.openxmlformats.org/officeDocument/2006/relationships/hyperlink" Target="https://link.springer.com/article/10.1007/s11042-023-15805-z" TargetMode="External"/><Relationship Id="rId4" Type="http://schemas.openxmlformats.org/officeDocument/2006/relationships/hyperlink" Target="https://www.sciencedirect.com/science/article/pii/S266644962400015X"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link.springer.com/article/10.1007/s11277-023-10341-3" TargetMode="External"/><Relationship Id="rId2" Type="http://schemas.openxmlformats.org/officeDocument/2006/relationships/hyperlink" Target="https://pmc.ncbi.nlm.nih.gov/articles/PMC11168216/" TargetMode="External"/><Relationship Id="rId1" Type="http://schemas.openxmlformats.org/officeDocument/2006/relationships/slideLayout" Target="../slideLayouts/slideLayout2.xml"/><Relationship Id="rId6" Type="http://schemas.openxmlformats.org/officeDocument/2006/relationships/hyperlink" Target="https://jesit.springeropen.com/articles/10.1186/s43067-023-00108-y" TargetMode="External"/><Relationship Id="rId5" Type="http://schemas.openxmlformats.org/officeDocument/2006/relationships/hyperlink" Target="https://link.springer.com/chapter/10.1007/978-981-99-5166-6_66" TargetMode="External"/><Relationship Id="rId4" Type="http://schemas.openxmlformats.org/officeDocument/2006/relationships/hyperlink" Target="https://link.springer.com/article/10.1007/s10586-022-03707-y"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US" spc="-5" dirty="0"/>
              <a:t>Predictive Analysis on Medicines Availability in H</a:t>
            </a:r>
            <a:r>
              <a:rPr lang="en-US" dirty="0"/>
              <a:t>ospitals Using Machine Learning and Deep Learning Technique.</a:t>
            </a:r>
            <a:endParaRPr lang="en-GB" dirty="0"/>
          </a:p>
        </p:txBody>
      </p:sp>
      <p:sp>
        <p:nvSpPr>
          <p:cNvPr id="3" name="Subtitle 2"/>
          <p:cNvSpPr>
            <a:spLocks noGrp="1"/>
          </p:cNvSpPr>
          <p:nvPr>
            <p:ph type="subTitle" idx="1"/>
          </p:nvPr>
        </p:nvSpPr>
        <p:spPr>
          <a:xfrm>
            <a:off x="790469" y="2721956"/>
            <a:ext cx="3970594" cy="552184"/>
          </a:xfrm>
        </p:spPr>
        <p:txBody>
          <a:bodyPr/>
          <a:lstStyle/>
          <a:p>
            <a:pPr algn="l"/>
            <a:r>
              <a:rPr lang="en-GB" dirty="0"/>
              <a:t>Batch Number: CCS-G23</a:t>
            </a:r>
          </a:p>
        </p:txBody>
      </p:sp>
      <p:graphicFrame>
        <p:nvGraphicFramePr>
          <p:cNvPr id="4" name="Table 3"/>
          <p:cNvGraphicFramePr>
            <a:graphicFrameLocks noGrp="1"/>
          </p:cNvGraphicFramePr>
          <p:nvPr>
            <p:extLst>
              <p:ext uri="{D42A27DB-BD31-4B8C-83A1-F6EECF244321}">
                <p14:modId xmlns:p14="http://schemas.microsoft.com/office/powerpoint/2010/main" val="3031183526"/>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IN" sz="1600" dirty="0" err="1">
                <a:solidFill>
                  <a:srgbClr val="000000"/>
                </a:solidFill>
              </a:rPr>
              <a:t>Dr.</a:t>
            </a:r>
            <a:r>
              <a:rPr lang="en-IN" sz="1600" spc="-40" dirty="0">
                <a:solidFill>
                  <a:srgbClr val="000000"/>
                </a:solidFill>
              </a:rPr>
              <a:t> </a:t>
            </a:r>
            <a:r>
              <a:rPr lang="en-IN" sz="1600" spc="-5" dirty="0">
                <a:solidFill>
                  <a:srgbClr val="000000"/>
                </a:solidFill>
              </a:rPr>
              <a:t>Shanthi</a:t>
            </a:r>
            <a:r>
              <a:rPr lang="en-IN" sz="1600" spc="-35" dirty="0">
                <a:solidFill>
                  <a:srgbClr val="000000"/>
                </a:solidFill>
              </a:rPr>
              <a:t> </a:t>
            </a:r>
            <a:r>
              <a:rPr lang="en-IN" sz="1600" dirty="0">
                <a:solidFill>
                  <a:srgbClr val="000000"/>
                </a:solidFill>
              </a:rPr>
              <a:t>S</a:t>
            </a:r>
          </a:p>
          <a:p>
            <a:pPr algn="l"/>
            <a:r>
              <a:rPr lang="en-GB" sz="1700" dirty="0"/>
              <a:t>Associate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Final Review</a:t>
            </a:r>
          </a:p>
        </p:txBody>
      </p:sp>
      <p:pic>
        <p:nvPicPr>
          <p:cNvPr id="7" name="table">
            <a:extLst>
              <a:ext uri="{FF2B5EF4-FFF2-40B4-BE49-F238E27FC236}">
                <a16:creationId xmlns:a16="http://schemas.microsoft.com/office/drawing/2014/main" id="{1A47EAA2-ADB4-1824-73B1-184CDA40E445}"/>
              </a:ext>
            </a:extLst>
          </p:cNvPr>
          <p:cNvPicPr>
            <a:picLocks noChangeAspect="1"/>
          </p:cNvPicPr>
          <p:nvPr/>
        </p:nvPicPr>
        <p:blipFill>
          <a:blip r:embed="rId2"/>
          <a:stretch>
            <a:fillRect/>
          </a:stretch>
        </p:blipFill>
        <p:spPr>
          <a:xfrm>
            <a:off x="860879" y="3649231"/>
            <a:ext cx="4958715" cy="1474859"/>
          </a:xfrm>
          <a:prstGeom prst="rect">
            <a:avLst/>
          </a:prstGeom>
        </p:spPr>
      </p:pic>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E70E0-9BE2-4613-A318-1166A60250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79A8C1-ABCF-53BA-689A-C56E40C47620}"/>
              </a:ext>
            </a:extLst>
          </p:cNvPr>
          <p:cNvSpPr>
            <a:spLocks noGrp="1"/>
          </p:cNvSpPr>
          <p:nvPr>
            <p:ph type="title"/>
          </p:nvPr>
        </p:nvSpPr>
        <p:spPr/>
        <p:txBody>
          <a:bodyPr/>
          <a:lstStyle/>
          <a:p>
            <a:r>
              <a:rPr lang="en-GB" dirty="0"/>
              <a:t>Literature Review</a:t>
            </a:r>
          </a:p>
        </p:txBody>
      </p:sp>
      <p:sp>
        <p:nvSpPr>
          <p:cNvPr id="3" name="Content Placeholder 2">
            <a:extLst>
              <a:ext uri="{FF2B5EF4-FFF2-40B4-BE49-F238E27FC236}">
                <a16:creationId xmlns:a16="http://schemas.microsoft.com/office/drawing/2014/main" id="{32D85979-F500-27E0-8383-D3CE0D40EA90}"/>
              </a:ext>
            </a:extLst>
          </p:cNvPr>
          <p:cNvSpPr>
            <a:spLocks noGrp="1"/>
          </p:cNvSpPr>
          <p:nvPr>
            <p:ph idx="1"/>
          </p:nvPr>
        </p:nvSpPr>
        <p:spPr/>
        <p:txBody>
          <a:bodyPr>
            <a:normAutofit/>
          </a:bodyPr>
          <a:lstStyle/>
          <a:p>
            <a:pPr marL="0" indent="0" algn="just">
              <a:lnSpc>
                <a:spcPct val="150000"/>
              </a:lnSpc>
              <a:spcAft>
                <a:spcPts val="800"/>
              </a:spcAft>
              <a:buNone/>
            </a:pPr>
            <a:r>
              <a:rPr lang="en-US" sz="1600" b="1" dirty="0">
                <a:latin typeface="Times New Roman" panose="02020603050405020304" pitchFamily="18" charset="0"/>
                <a:cs typeface="Times New Roman" panose="02020603050405020304" pitchFamily="18" charset="0"/>
              </a:rPr>
              <a:t>8.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Machine Learning Applied to Infectious Diseases—Overview</a:t>
            </a:r>
            <a:endParaRPr lang="en-US" sz="1600" b="1" dirty="0">
              <a:latin typeface="Times New Roman" panose="02020603050405020304" pitchFamily="18" charset="0"/>
              <a:cs typeface="Times New Roman" panose="02020603050405020304" pitchFamily="18" charset="0"/>
            </a:endParaRPr>
          </a:p>
          <a:p>
            <a:pPr algn="just">
              <a:lnSpc>
                <a:spcPct val="150000"/>
              </a:lnSpc>
              <a:spcAft>
                <a:spcPts val="800"/>
              </a:spcAft>
              <a:buFont typeface="Wingdings" panose="05000000000000000000" pitchFamily="2" charset="2"/>
              <a:buChar char="v"/>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Machine-learning algorithms can contribute to the control of infectious diseases by helping to both spatially and temporally predict the evolution and spread of infectious diseases [5]. Machine-learning algorithms are capable of analyzing large, complex data sets and identifying patterns and trends that may be difficult for humans to detect. This makes them well suited for the prediction of infectious diseases, which often involve multiple factors such as population demographics, environmental conditions, and individual behaviors. </a:t>
            </a:r>
          </a:p>
          <a:p>
            <a:pPr algn="just">
              <a:lnSpc>
                <a:spcPct val="150000"/>
              </a:lnSpc>
              <a:spcAft>
                <a:spcPts val="800"/>
              </a:spcAft>
              <a:buFont typeface="Wingdings" panose="05000000000000000000" pitchFamily="2" charset="2"/>
              <a:buChar char="v"/>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In recent years, many studies have applied machine-learning techniques to the prediction of infectious diseases, and the results have been promising. One of the key challenges in using machine learning for disease prediction is the availability of high-quality, comprehensive data. Infectious disease surveillance systems often collect data on a variety of factors, including the number of reported cases, the locations of outbreaks, and the demographics of infected individuals. However, these data are often incomplete, biased, or noisy, which can affect the performance of machine-learning models. </a:t>
            </a:r>
            <a:endParaRPr lang="en-IN" sz="1600" b="1" kern="100" dirty="0">
              <a:effectLst/>
              <a:latin typeface="Times New Roman" panose="02020603050405020304" pitchFamily="18" charset="0"/>
              <a:cs typeface="Times New Roman" panose="02020603050405020304" pitchFamily="18" charset="0"/>
            </a:endParaRPr>
          </a:p>
          <a:p>
            <a:pPr marL="0" indent="0" algn="just">
              <a:buNone/>
            </a:pPr>
            <a:endParaRPr lang="en-IN" sz="1600" b="1" kern="100" dirty="0">
              <a:effectLst/>
              <a:cs typeface="Times New Roman" panose="02020603050405020304" pitchFamily="18" charset="0"/>
            </a:endParaRPr>
          </a:p>
        </p:txBody>
      </p:sp>
    </p:spTree>
    <p:extLst>
      <p:ext uri="{BB962C8B-B14F-4D97-AF65-F5344CB8AC3E}">
        <p14:creationId xmlns:p14="http://schemas.microsoft.com/office/powerpoint/2010/main" val="1595237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lstStyle/>
          <a:p>
            <a:pPr algn="just">
              <a:lnSpc>
                <a:spcPct val="150000"/>
              </a:lnSpc>
              <a:buFont typeface="Wingdings" panose="05000000000000000000" pitchFamily="2" charset="2"/>
              <a:buChar char="v"/>
            </a:pPr>
            <a:r>
              <a:rPr lang="en-IN" sz="1600" kern="100" dirty="0">
                <a:effectLst/>
                <a:latin typeface="Times New Roman" panose="02020603050405020304" pitchFamily="18" charset="0"/>
                <a:cs typeface="Times New Roman" panose="02020603050405020304" pitchFamily="18" charset="0"/>
              </a:rPr>
              <a:t>This </a:t>
            </a:r>
            <a:r>
              <a:rPr lang="en-GB" sz="1600" dirty="0">
                <a:latin typeface="Times New Roman" panose="02020603050405020304" pitchFamily="18" charset="0"/>
                <a:cs typeface="Times New Roman" panose="02020603050405020304" pitchFamily="18" charset="0"/>
              </a:rPr>
              <a:t>Proposed Method</a:t>
            </a:r>
            <a:r>
              <a:rPr lang="en-IN" sz="1600" kern="100" dirty="0">
                <a:effectLst/>
                <a:latin typeface="Times New Roman" panose="02020603050405020304" pitchFamily="18" charset="0"/>
                <a:cs typeface="Times New Roman" panose="02020603050405020304" pitchFamily="18" charset="0"/>
              </a:rPr>
              <a:t> is used to predict disease according to symptoms. This system uses decision tree classifier for evaluating the model. This system is used by end-users. The system will predict disease based on symptoms. This system uses. Machine Learning and Deep Learning Technology for predicting diseases, the decision tree classifier algorithm is used</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50000"/>
              </a:lnSpc>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This </a:t>
            </a:r>
            <a:r>
              <a:rPr lang="en-GB" sz="1600" dirty="0">
                <a:latin typeface="Times New Roman" panose="02020603050405020304" pitchFamily="18" charset="0"/>
                <a:cs typeface="Times New Roman" panose="02020603050405020304" pitchFamily="18" charset="0"/>
              </a:rPr>
              <a:t>Proposed Method</a:t>
            </a:r>
            <a:r>
              <a:rPr lang="en-US" sz="1600" dirty="0">
                <a:latin typeface="Times New Roman" panose="02020603050405020304" pitchFamily="18" charset="0"/>
                <a:cs typeface="Times New Roman" panose="02020603050405020304" pitchFamily="18" charset="0"/>
              </a:rPr>
              <a:t> aims to assist users in identifying potential health conditions based on their reported symptoms. By employing machine learning and deep learning techniques, specifically the decision tree classifier algorithm, the system can analyze symptom data and provide a preliminary assessment of possible diseases.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659618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Autofit/>
          </a:bodyPr>
          <a:lstStyle/>
          <a:p>
            <a:pPr algn="just">
              <a:lnSpc>
                <a:spcPct val="150000"/>
              </a:lnSpc>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Seasonal Disease Prediction: </a:t>
            </a:r>
            <a:r>
              <a:rPr lang="en-US" sz="1600" dirty="0">
                <a:latin typeface="Times New Roman" panose="02020603050405020304" pitchFamily="18" charset="0"/>
                <a:cs typeface="Times New Roman" panose="02020603050405020304" pitchFamily="18" charset="0"/>
              </a:rPr>
              <a:t>Healthcare practitioners can better prepare by using machine learning to forecast seasonal illness outbreaks based on historical and environmental data.</a:t>
            </a:r>
          </a:p>
          <a:p>
            <a:pPr algn="just">
              <a:lnSpc>
                <a:spcPct val="150000"/>
              </a:lnSpc>
              <a:buFont typeface="Wingdings" panose="05000000000000000000" pitchFamily="2" charset="2"/>
              <a:buChar char="v"/>
            </a:pPr>
            <a:endParaRPr lang="en-US" sz="1600"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Best Medicines Recommendation: </a:t>
            </a:r>
            <a:r>
              <a:rPr lang="en-US" sz="1600" dirty="0">
                <a:latin typeface="Times New Roman" panose="02020603050405020304" pitchFamily="18" charset="0"/>
                <a:cs typeface="Times New Roman" panose="02020603050405020304" pitchFamily="18" charset="0"/>
              </a:rPr>
              <a:t>Create an AI-powered recommendation system that uses clinical data, treatment results, and patient feedback to determine which medications are best for anticipated seasonal illnesses.</a:t>
            </a:r>
          </a:p>
          <a:p>
            <a:pPr algn="just">
              <a:lnSpc>
                <a:spcPct val="150000"/>
              </a:lnSpc>
              <a:buFont typeface="Wingdings" panose="05000000000000000000" pitchFamily="2" charset="2"/>
              <a:buChar char="v"/>
            </a:pPr>
            <a:endParaRPr lang="en-US" sz="1600"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Medicine Quantity Prediction: </a:t>
            </a:r>
            <a:r>
              <a:rPr lang="en-US" sz="1600" dirty="0">
                <a:latin typeface="Times New Roman" panose="02020603050405020304" pitchFamily="18" charset="0"/>
                <a:cs typeface="Times New Roman" panose="02020603050405020304" pitchFamily="18" charset="0"/>
              </a:rPr>
              <a:t>To avoid shortages and guarantee a sufficient supply during seasonal epidemics, use predictive analytics to forecast the number of medications needed.</a:t>
            </a:r>
          </a:p>
          <a:p>
            <a:pPr algn="just">
              <a:lnSpc>
                <a:spcPct val="150000"/>
              </a:lnSpc>
              <a:buFont typeface="Wingdings" panose="05000000000000000000" pitchFamily="2" charset="2"/>
              <a:buChar char="v"/>
            </a:pPr>
            <a:endParaRPr lang="en-US" sz="1600"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Doctor Availability Monitoring: </a:t>
            </a:r>
            <a:r>
              <a:rPr lang="en-US" sz="1600" dirty="0">
                <a:latin typeface="Times New Roman" panose="02020603050405020304" pitchFamily="18" charset="0"/>
                <a:cs typeface="Times New Roman" panose="02020603050405020304" pitchFamily="18" charset="0"/>
              </a:rPr>
              <a:t>Establish a mechanism to predict and track the need for physicians during periods of high disease incidence, guaranteeing appropriate access to healthcare and effective staffing.</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a:bodyPr>
          <a:lstStyle/>
          <a:p>
            <a:pPr marL="228600" indent="-228600" algn="just">
              <a:lnSpc>
                <a:spcPct val="150000"/>
              </a:lnSpc>
              <a:spcAft>
                <a:spcPts val="800"/>
              </a:spcAft>
              <a:buAutoNum type="arabicPeriod"/>
            </a:pPr>
            <a:r>
              <a:rPr lang="en-US" sz="1600" b="1" dirty="0">
                <a:latin typeface="Times New Roman" panose="02020603050405020304" pitchFamily="18" charset="0"/>
                <a:cs typeface="Times New Roman" panose="02020603050405020304" pitchFamily="18" charset="0"/>
              </a:rPr>
              <a:t>Random Forest Algorithm </a:t>
            </a:r>
          </a:p>
          <a:p>
            <a:pPr marL="0" indent="0" algn="just">
              <a:lnSpc>
                <a:spcPct val="150000"/>
              </a:lnSpc>
              <a:spcAft>
                <a:spcPts val="800"/>
              </a:spcAft>
              <a:buNone/>
            </a:pPr>
            <a:r>
              <a:rPr lang="en-US" sz="1600" dirty="0">
                <a:latin typeface="Times New Roman" panose="02020603050405020304" pitchFamily="18" charset="0"/>
                <a:cs typeface="Times New Roman" panose="02020603050405020304" pitchFamily="18" charset="0"/>
              </a:rPr>
              <a:t>The Random Forest algorithm is an ensemble learning method that constructs multiple decision trees and combines their results to make more accurate predictions. The key advantages of Random Forest are: </a:t>
            </a:r>
          </a:p>
          <a:p>
            <a:pPr algn="just">
              <a:lnSpc>
                <a:spcPct val="150000"/>
              </a:lnSpc>
              <a:spcAft>
                <a:spcPts val="800"/>
              </a:spcAft>
              <a:buFont typeface="+mj-lt"/>
              <a:buAutoNum type="arabicParenR"/>
            </a:pPr>
            <a:r>
              <a:rPr lang="en-US" sz="1600" dirty="0">
                <a:latin typeface="Times New Roman" panose="02020603050405020304" pitchFamily="18" charset="0"/>
                <a:cs typeface="Times New Roman" panose="02020603050405020304" pitchFamily="18" charset="0"/>
              </a:rPr>
              <a:t>Robustness: It reduces overfitting by averaging the results of several decision trees, which helps improve generalization.</a:t>
            </a:r>
          </a:p>
          <a:p>
            <a:pPr algn="just">
              <a:lnSpc>
                <a:spcPct val="150000"/>
              </a:lnSpc>
              <a:spcAft>
                <a:spcPts val="800"/>
              </a:spcAft>
              <a:buFont typeface="+mj-lt"/>
              <a:buAutoNum type="arabicParenR"/>
            </a:pPr>
            <a:r>
              <a:rPr lang="en-US" sz="1600" dirty="0">
                <a:latin typeface="Times New Roman" panose="02020603050405020304" pitchFamily="18" charset="0"/>
                <a:cs typeface="Times New Roman" panose="02020603050405020304" pitchFamily="18" charset="0"/>
              </a:rPr>
              <a:t>Handling Complex Data: It can handle both categorical and numerical data, making it suitable for healthcare data that may include various types of information (e.g., patient demographics, seasonal trends).</a:t>
            </a:r>
          </a:p>
          <a:p>
            <a:pPr algn="just">
              <a:lnSpc>
                <a:spcPct val="150000"/>
              </a:lnSpc>
              <a:spcAft>
                <a:spcPts val="800"/>
              </a:spcAft>
              <a:buFont typeface="+mj-lt"/>
              <a:buAutoNum type="arabicParenR"/>
            </a:pPr>
            <a:r>
              <a:rPr lang="en-US" sz="1600" dirty="0">
                <a:latin typeface="Times New Roman" panose="02020603050405020304" pitchFamily="18" charset="0"/>
                <a:cs typeface="Times New Roman" panose="02020603050405020304" pitchFamily="18" charset="0"/>
              </a:rPr>
              <a:t> Feature Importance: Random Forest can identify the most important factors influencing medicine demand, providing valuable insights into inventory management. The Random Forest model will be trained using historical medicine usage data, including consumption patterns, seasonal factors, and patient data, to predict future demand.</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8845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Autofit/>
          </a:bodyPr>
          <a:lstStyle/>
          <a:p>
            <a:pPr marL="0" indent="0" algn="just">
              <a:lnSpc>
                <a:spcPct val="150000"/>
              </a:lnSpc>
              <a:spcAft>
                <a:spcPts val="800"/>
              </a:spcAft>
              <a:buNone/>
            </a:pPr>
            <a:r>
              <a:rPr lang="en-US" sz="1600" b="1" dirty="0">
                <a:latin typeface="Times New Roman" panose="02020603050405020304" pitchFamily="18" charset="0"/>
                <a:cs typeface="Times New Roman" panose="02020603050405020304" pitchFamily="18" charset="0"/>
              </a:rPr>
              <a:t>2. Decision Tree Algorithm </a:t>
            </a:r>
          </a:p>
          <a:p>
            <a:pPr marL="0" indent="0" algn="just">
              <a:lnSpc>
                <a:spcPct val="150000"/>
              </a:lnSpc>
              <a:spcAft>
                <a:spcPts val="800"/>
              </a:spcAft>
              <a:buNone/>
            </a:pPr>
            <a:r>
              <a:rPr lang="en-US" sz="1600" dirty="0">
                <a:latin typeface="Times New Roman" panose="02020603050405020304" pitchFamily="18" charset="0"/>
                <a:cs typeface="Times New Roman" panose="02020603050405020304" pitchFamily="18" charset="0"/>
              </a:rPr>
              <a:t>The Decision Tree algorithm is a supervised learning model that splits the dataset into smaller subsets based on certain features, making it easier to interpret and visualize the decision making process. Decision Trees are: </a:t>
            </a:r>
          </a:p>
          <a:p>
            <a:pPr algn="just">
              <a:lnSpc>
                <a:spcPct val="150000"/>
              </a:lnSpc>
              <a:spcAft>
                <a:spcPts val="800"/>
              </a:spcAft>
              <a:buFont typeface="+mj-lt"/>
              <a:buAutoNum type="arabicParenR"/>
            </a:pPr>
            <a:r>
              <a:rPr lang="en-US" sz="1600" dirty="0">
                <a:latin typeface="Times New Roman" panose="02020603050405020304" pitchFamily="18" charset="0"/>
                <a:cs typeface="Times New Roman" panose="02020603050405020304" pitchFamily="18" charset="0"/>
              </a:rPr>
              <a:t>Easy to Interpret: Their decision-making process is transparent, which makes it easy for healthcare staff to understand why a certain prediction was made. </a:t>
            </a:r>
          </a:p>
          <a:p>
            <a:pPr algn="just">
              <a:lnSpc>
                <a:spcPct val="150000"/>
              </a:lnSpc>
              <a:spcAft>
                <a:spcPts val="800"/>
              </a:spcAft>
              <a:buFont typeface="+mj-lt"/>
              <a:buAutoNum type="arabicParenR"/>
            </a:pPr>
            <a:r>
              <a:rPr lang="en-US" sz="1600" dirty="0">
                <a:latin typeface="Times New Roman" panose="02020603050405020304" pitchFamily="18" charset="0"/>
                <a:cs typeface="Times New Roman" panose="02020603050405020304" pitchFamily="18" charset="0"/>
              </a:rPr>
              <a:t>Fast Prediction: Decision Trees are computationally efficient, providing real-time predictions for inventory management. </a:t>
            </a:r>
          </a:p>
          <a:p>
            <a:pPr algn="just">
              <a:lnSpc>
                <a:spcPct val="150000"/>
              </a:lnSpc>
              <a:spcAft>
                <a:spcPts val="800"/>
              </a:spcAft>
              <a:buFont typeface="+mj-lt"/>
              <a:buAutoNum type="arabicParenR"/>
            </a:pPr>
            <a:r>
              <a:rPr lang="en-US" sz="1600" dirty="0">
                <a:latin typeface="Times New Roman" panose="02020603050405020304" pitchFamily="18" charset="0"/>
                <a:cs typeface="Times New Roman" panose="02020603050405020304" pitchFamily="18" charset="0"/>
              </a:rPr>
              <a:t>Handling Non-linearity: They can capture non-linear relationships in the data, making them useful for dynamic environments like hospital operations. In this project, Decision Trees will be trained on various factors, such as patient admission rates, disease outbreaks, and historical usage patterns, to predict the required medicines.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884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a:bodyPr>
          <a:lstStyle/>
          <a:p>
            <a:pPr marL="0" indent="0" algn="just">
              <a:lnSpc>
                <a:spcPct val="150000"/>
              </a:lnSpc>
              <a:spcAft>
                <a:spcPts val="800"/>
              </a:spcAft>
              <a:buNone/>
            </a:pPr>
            <a:r>
              <a:rPr lang="en-US" sz="1600" b="1" dirty="0">
                <a:latin typeface="Times New Roman" panose="02020603050405020304" pitchFamily="18" charset="0"/>
                <a:cs typeface="Times New Roman" panose="02020603050405020304" pitchFamily="18" charset="0"/>
              </a:rPr>
              <a:t>3. Convolutional Neural Networks (CNN) for Similarity Percentage </a:t>
            </a:r>
          </a:p>
          <a:p>
            <a:pPr marL="0" indent="0" algn="just">
              <a:lnSpc>
                <a:spcPct val="150000"/>
              </a:lnSpc>
              <a:spcAft>
                <a:spcPts val="800"/>
              </a:spcAft>
              <a:buNone/>
            </a:pPr>
            <a:r>
              <a:rPr lang="en-US" sz="1600" dirty="0">
                <a:latin typeface="Times New Roman" panose="02020603050405020304" pitchFamily="18" charset="0"/>
                <a:cs typeface="Times New Roman" panose="02020603050405020304" pitchFamily="18" charset="0"/>
              </a:rPr>
              <a:t>CNNs are primarily used for image processing, but they can also be adapted to analyze structured data and uncover hidden patterns in large datasets. In this context, CNNs can be used for similarity percentage analysis, identifying relationships between various input features and the corresponding medicine </a:t>
            </a:r>
            <a:r>
              <a:rPr lang="en-US" sz="1600" dirty="0" err="1">
                <a:latin typeface="Times New Roman" panose="02020603050405020304" pitchFamily="18" charset="0"/>
                <a:cs typeface="Times New Roman" panose="02020603050405020304" pitchFamily="18" charset="0"/>
              </a:rPr>
              <a:t>demand.Pattern</a:t>
            </a:r>
            <a:r>
              <a:rPr lang="en-US" sz="1600" dirty="0">
                <a:latin typeface="Times New Roman" panose="02020603050405020304" pitchFamily="18" charset="0"/>
                <a:cs typeface="Times New Roman" panose="02020603050405020304" pitchFamily="18" charset="0"/>
              </a:rPr>
              <a:t> Recognition: CNNs excel at detecting patterns in data, such as trends in medicine usage related to disease outbreaks or seasonal </a:t>
            </a:r>
            <a:r>
              <a:rPr lang="en-US" sz="1600" dirty="0" err="1">
                <a:latin typeface="Times New Roman" panose="02020603050405020304" pitchFamily="18" charset="0"/>
                <a:cs typeface="Times New Roman" panose="02020603050405020304" pitchFamily="18" charset="0"/>
              </a:rPr>
              <a:t>fluctuations.The</a:t>
            </a:r>
            <a:r>
              <a:rPr lang="en-US" sz="1600" dirty="0">
                <a:latin typeface="Times New Roman" panose="02020603050405020304" pitchFamily="18" charset="0"/>
                <a:cs typeface="Times New Roman" panose="02020603050405020304" pitchFamily="18" charset="0"/>
              </a:rPr>
              <a:t> CNN will be used to analyze historical data and predict future trends in medicine demand, by calculating similarity percentages between past and future data points.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3519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7" name="Content Placeholder 6">
            <a:extLst>
              <a:ext uri="{FF2B5EF4-FFF2-40B4-BE49-F238E27FC236}">
                <a16:creationId xmlns:a16="http://schemas.microsoft.com/office/drawing/2014/main" id="{170F15AF-4E9F-A06A-6446-0B36FA7BED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1400" y="1162050"/>
            <a:ext cx="10210800" cy="4914900"/>
          </a:xfrm>
        </p:spPr>
      </p:pic>
    </p:spTree>
    <p:extLst>
      <p:ext uri="{BB962C8B-B14F-4D97-AF65-F5344CB8AC3E}">
        <p14:creationId xmlns:p14="http://schemas.microsoft.com/office/powerpoint/2010/main" val="3677332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Early Detection:</a:t>
            </a:r>
            <a:r>
              <a:rPr lang="en-US" sz="1600" dirty="0">
                <a:latin typeface="Times New Roman" panose="02020603050405020304" pitchFamily="18" charset="0"/>
                <a:cs typeface="Times New Roman" panose="02020603050405020304" pitchFamily="18" charset="0"/>
              </a:rPr>
              <a:t> The system can help users identify potential health issues at an early stage, when treatment is often more effective.</a:t>
            </a:r>
          </a:p>
          <a:p>
            <a:pPr algn="just">
              <a:lnSpc>
                <a:spcPct val="150000"/>
              </a:lnSpc>
              <a:buFont typeface="Wingdings" panose="05000000000000000000" pitchFamily="2" charset="2"/>
              <a:buChar char="v"/>
            </a:pPr>
            <a:endParaRPr lang="en-US" sz="1600"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Increased Accessibility:</a:t>
            </a:r>
            <a:r>
              <a:rPr lang="en-US" sz="1600" dirty="0">
                <a:latin typeface="Times New Roman" panose="02020603050405020304" pitchFamily="18" charset="0"/>
                <a:cs typeface="Times New Roman" panose="02020603050405020304" pitchFamily="18" charset="0"/>
              </a:rPr>
              <a:t> The system can provide access to healthcare information and preliminary assessments, even in remote or underserved areas.</a:t>
            </a:r>
          </a:p>
          <a:p>
            <a:pPr algn="just">
              <a:lnSpc>
                <a:spcPct val="150000"/>
              </a:lnSpc>
              <a:buFont typeface="Wingdings" panose="05000000000000000000" pitchFamily="2" charset="2"/>
              <a:buChar char="v"/>
            </a:pPr>
            <a:endParaRPr lang="en-US" sz="1600"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Time and Cost Savings:</a:t>
            </a:r>
            <a:r>
              <a:rPr lang="en-US" sz="1600" dirty="0">
                <a:latin typeface="Times New Roman" panose="02020603050405020304" pitchFamily="18" charset="0"/>
                <a:cs typeface="Times New Roman" panose="02020603050405020304" pitchFamily="18" charset="0"/>
              </a:rPr>
              <a:t> By providing a preliminary assessment, the system can help users avoid unnecessary medical appointments and expenses.</a:t>
            </a:r>
          </a:p>
          <a:p>
            <a:pPr algn="just">
              <a:lnSpc>
                <a:spcPct val="150000"/>
              </a:lnSpc>
              <a:buFont typeface="Wingdings" panose="05000000000000000000" pitchFamily="2" charset="2"/>
              <a:buChar char="v"/>
            </a:pPr>
            <a:endParaRPr lang="en-US" sz="1600"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Improved Patient Engagement:</a:t>
            </a:r>
            <a:r>
              <a:rPr lang="en-US" sz="1600" dirty="0">
                <a:latin typeface="Times New Roman" panose="02020603050405020304" pitchFamily="18" charset="0"/>
                <a:cs typeface="Times New Roman" panose="02020603050405020304" pitchFamily="18" charset="0"/>
              </a:rPr>
              <a:t> The system can empower users to take a more active role in their own healthcare by providing them with information and tools to manage their health.</a:t>
            </a:r>
          </a:p>
          <a:p>
            <a:pPr marL="0" indent="0" algn="just">
              <a:lnSpc>
                <a:spcPct val="170000"/>
              </a:lnSpc>
              <a:buNone/>
            </a:pP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Enhanced Healthcare Outcomes:</a:t>
            </a:r>
            <a:r>
              <a:rPr lang="en-US" sz="1600" dirty="0">
                <a:latin typeface="Times New Roman" panose="02020603050405020304" pitchFamily="18" charset="0"/>
                <a:cs typeface="Times New Roman" panose="02020603050405020304" pitchFamily="18" charset="0"/>
              </a:rPr>
              <a:t> By improving early detection and access to healthcare, the system can contribute to better overall health outcomes.</a:t>
            </a:r>
          </a:p>
          <a:p>
            <a:pPr algn="just">
              <a:lnSpc>
                <a:spcPct val="150000"/>
              </a:lnSpc>
              <a:buFont typeface="Wingdings" panose="05000000000000000000" pitchFamily="2" charset="2"/>
              <a:buChar char="v"/>
            </a:pPr>
            <a:endParaRPr lang="en-US" sz="1600"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Support for Clinical Decision Making:</a:t>
            </a:r>
            <a:r>
              <a:rPr lang="en-US" sz="1600" dirty="0">
                <a:latin typeface="Times New Roman" panose="02020603050405020304" pitchFamily="18" charset="0"/>
                <a:cs typeface="Times New Roman" panose="02020603050405020304" pitchFamily="18" charset="0"/>
              </a:rPr>
              <a:t> The system can provide healthcare providers with valuable insights that can inform their clinical decision-making.</a:t>
            </a:r>
          </a:p>
          <a:p>
            <a:pPr algn="just">
              <a:lnSpc>
                <a:spcPct val="150000"/>
              </a:lnSpc>
              <a:buFont typeface="Wingdings" panose="05000000000000000000" pitchFamily="2" charset="2"/>
              <a:buChar char="v"/>
            </a:pPr>
            <a:endParaRPr lang="en-US" sz="1600"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Advancements in Medical Research:</a:t>
            </a:r>
            <a:r>
              <a:rPr lang="en-US" sz="1600" dirty="0">
                <a:latin typeface="Times New Roman" panose="02020603050405020304" pitchFamily="18" charset="0"/>
                <a:cs typeface="Times New Roman" panose="02020603050405020304" pitchFamily="18" charset="0"/>
              </a:rPr>
              <a:t> The system can contribute to medical research by providing large datasets of symptom-disease associations that can be used to develop new diagnostic tools and treatments.</a:t>
            </a:r>
          </a:p>
          <a:p>
            <a:pPr marL="0" indent="0" algn="just">
              <a:lnSpc>
                <a:spcPct val="150000"/>
              </a:lnSpc>
              <a:buNone/>
            </a:pP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1727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 proposed disease prediction system offers a promising approach to improving healthcare accessibility and outcomes. By leveraging machine learning and deep learning techniques, the system can provide users with a convenient and informative tool for identifying potential health conditions based on their symptoms.</a:t>
            </a:r>
          </a:p>
          <a:p>
            <a:pPr algn="just">
              <a:lnSpc>
                <a:spcPct val="150000"/>
              </a:lnSpc>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 system's expected outcomes include early detection, increased accessibility, time and cost savings, improved patient engagement, enhanced healthcare outcomes, support for clinical decision making, and advancements in medical research.</a:t>
            </a:r>
          </a:p>
          <a:p>
            <a:pPr algn="just">
              <a:lnSpc>
                <a:spcPct val="150000"/>
              </a:lnSpc>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While the system shows great potential, it is important to note that it is not intended to replace professional medical advice. Users should always consult with a healthcare provider for a proper diagnosis and treatment plan.</a:t>
            </a:r>
          </a:p>
          <a:p>
            <a:pPr>
              <a:lnSpc>
                <a:spcPct val="150000"/>
              </a:lnSpc>
            </a:pP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Infectious diseases continue to be a major global health concern. These illnesses, caused by various pathogens like bacteria, viruses, and fungi, can spread rapidly and have devastating consequences. The increasing interconnectedness of our world, coupled with climate change, has created a perfect storm for the emergence and spread of infectious diseases.</a:t>
            </a:r>
          </a:p>
          <a:p>
            <a:pPr algn="just">
              <a:lnSpc>
                <a:spcPct val="150000"/>
              </a:lnSpc>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Urban areas are particularly vulnerable to infectious disease outbreaks. High population density, increased contact rates, and the mobility of people within and between cities facilitate the transmission of pathogens. This is especially true in developing countries where healthcare infrastructure may be inadequate.</a:t>
            </a:r>
          </a:p>
          <a:p>
            <a:pPr algn="just">
              <a:lnSpc>
                <a:spcPct val="150000"/>
              </a:lnSpc>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Climate change is also playing a significant role in the spread of infectious diseases. Rising temperatures can create favorable conditions for the growth and survival of disease-carrying mosquitoes and other vectors. Changes in precipitation patterns can lead to flooding and water contamination, increasing the risk of waterborne diseases. Additionally, extreme weather events can disrupt healthcare services and infrastructure, making it difficult to respond to outbreaks.</a:t>
            </a:r>
          </a:p>
          <a:p>
            <a:pPr marL="0" indent="0">
              <a:buNone/>
            </a:pPr>
            <a:endParaRPr lang="en-US" sz="1600" dirty="0">
              <a:latin typeface="Times New Roman" panose="02020603050405020304" pitchFamily="18" charset="0"/>
              <a:cs typeface="Times New Roman" panose="02020603050405020304" pitchFamily="18" charset="0"/>
            </a:endParaRPr>
          </a:p>
          <a:p>
            <a:endParaRPr lang="en-GB"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03FC-B07D-86AA-F8AC-240DB69A34D9}"/>
              </a:ext>
            </a:extLst>
          </p:cNvPr>
          <p:cNvSpPr>
            <a:spLocks noGrp="1"/>
          </p:cNvSpPr>
          <p:nvPr>
            <p:ph type="title"/>
          </p:nvPr>
        </p:nvSpPr>
        <p:spPr/>
        <p:txBody>
          <a:bodyPr/>
          <a:lstStyle/>
          <a:p>
            <a:r>
              <a:rPr lang="en-IN" dirty="0"/>
              <a:t>Research Publication</a:t>
            </a:r>
          </a:p>
        </p:txBody>
      </p:sp>
      <p:pic>
        <p:nvPicPr>
          <p:cNvPr id="5" name="Content Placeholder 4">
            <a:extLst>
              <a:ext uri="{FF2B5EF4-FFF2-40B4-BE49-F238E27FC236}">
                <a16:creationId xmlns:a16="http://schemas.microsoft.com/office/drawing/2014/main" id="{A4D19885-6B87-1B58-08F8-3BCE123103F1}"/>
              </a:ext>
            </a:extLst>
          </p:cNvPr>
          <p:cNvPicPr>
            <a:picLocks noGrp="1" noChangeAspect="1"/>
          </p:cNvPicPr>
          <p:nvPr>
            <p:ph idx="1"/>
          </p:nvPr>
        </p:nvPicPr>
        <p:blipFill>
          <a:blip r:embed="rId2"/>
          <a:stretch>
            <a:fillRect/>
          </a:stretch>
        </p:blipFill>
        <p:spPr>
          <a:xfrm>
            <a:off x="4403618" y="1143000"/>
            <a:ext cx="3486364" cy="4953000"/>
          </a:xfrm>
        </p:spPr>
      </p:pic>
    </p:spTree>
    <p:extLst>
      <p:ext uri="{BB962C8B-B14F-4D97-AF65-F5344CB8AC3E}">
        <p14:creationId xmlns:p14="http://schemas.microsoft.com/office/powerpoint/2010/main" val="66557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4B161-6CA2-68F1-4240-51234979681E}"/>
              </a:ext>
            </a:extLst>
          </p:cNvPr>
          <p:cNvSpPr>
            <a:spLocks noGrp="1"/>
          </p:cNvSpPr>
          <p:nvPr>
            <p:ph type="title"/>
          </p:nvPr>
        </p:nvSpPr>
        <p:spPr/>
        <p:txBody>
          <a:bodyPr/>
          <a:lstStyle/>
          <a:p>
            <a:r>
              <a:rPr lang="en-IN" dirty="0"/>
              <a:t>Research Publication Certificates</a:t>
            </a:r>
          </a:p>
        </p:txBody>
      </p:sp>
      <p:pic>
        <p:nvPicPr>
          <p:cNvPr id="9" name="Content Placeholder 8">
            <a:extLst>
              <a:ext uri="{FF2B5EF4-FFF2-40B4-BE49-F238E27FC236}">
                <a16:creationId xmlns:a16="http://schemas.microsoft.com/office/drawing/2014/main" id="{5E3DEEE4-53C5-F927-6B98-98B11CA33384}"/>
              </a:ext>
            </a:extLst>
          </p:cNvPr>
          <p:cNvPicPr>
            <a:picLocks noGrp="1" noChangeAspect="1"/>
          </p:cNvPicPr>
          <p:nvPr>
            <p:ph idx="1"/>
          </p:nvPr>
        </p:nvPicPr>
        <p:blipFill>
          <a:blip r:embed="rId2"/>
          <a:stretch>
            <a:fillRect/>
          </a:stretch>
        </p:blipFill>
        <p:spPr>
          <a:xfrm>
            <a:off x="2640284" y="1143000"/>
            <a:ext cx="7013031" cy="4953000"/>
          </a:xfrm>
        </p:spPr>
      </p:pic>
    </p:spTree>
    <p:extLst>
      <p:ext uri="{BB962C8B-B14F-4D97-AF65-F5344CB8AC3E}">
        <p14:creationId xmlns:p14="http://schemas.microsoft.com/office/powerpoint/2010/main" val="476087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CFFD-3722-F19D-515E-D9C5E4847CB9}"/>
              </a:ext>
            </a:extLst>
          </p:cNvPr>
          <p:cNvSpPr>
            <a:spLocks noGrp="1"/>
          </p:cNvSpPr>
          <p:nvPr>
            <p:ph type="title"/>
          </p:nvPr>
        </p:nvSpPr>
        <p:spPr/>
        <p:txBody>
          <a:bodyPr/>
          <a:lstStyle/>
          <a:p>
            <a:r>
              <a:rPr lang="en-IN" dirty="0"/>
              <a:t>Contd.</a:t>
            </a:r>
          </a:p>
        </p:txBody>
      </p:sp>
      <p:pic>
        <p:nvPicPr>
          <p:cNvPr id="5" name="Content Placeholder 4">
            <a:extLst>
              <a:ext uri="{FF2B5EF4-FFF2-40B4-BE49-F238E27FC236}">
                <a16:creationId xmlns:a16="http://schemas.microsoft.com/office/drawing/2014/main" id="{C97A27B0-9875-AFBD-C7AE-3730FE251951}"/>
              </a:ext>
            </a:extLst>
          </p:cNvPr>
          <p:cNvPicPr>
            <a:picLocks noGrp="1" noChangeAspect="1"/>
          </p:cNvPicPr>
          <p:nvPr>
            <p:ph idx="1"/>
          </p:nvPr>
        </p:nvPicPr>
        <p:blipFill>
          <a:blip r:embed="rId2"/>
          <a:stretch>
            <a:fillRect/>
          </a:stretch>
        </p:blipFill>
        <p:spPr>
          <a:xfrm>
            <a:off x="2621253" y="1143000"/>
            <a:ext cx="7051093" cy="4953000"/>
          </a:xfrm>
        </p:spPr>
      </p:pic>
    </p:spTree>
    <p:extLst>
      <p:ext uri="{BB962C8B-B14F-4D97-AF65-F5344CB8AC3E}">
        <p14:creationId xmlns:p14="http://schemas.microsoft.com/office/powerpoint/2010/main" val="2010701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E3DE-C1C7-8D3A-7366-A0906D23F1A4}"/>
              </a:ext>
            </a:extLst>
          </p:cNvPr>
          <p:cNvSpPr>
            <a:spLocks noGrp="1"/>
          </p:cNvSpPr>
          <p:nvPr>
            <p:ph type="title"/>
          </p:nvPr>
        </p:nvSpPr>
        <p:spPr/>
        <p:txBody>
          <a:bodyPr/>
          <a:lstStyle/>
          <a:p>
            <a:r>
              <a:rPr lang="en-IN" dirty="0"/>
              <a:t>Contd.</a:t>
            </a:r>
          </a:p>
        </p:txBody>
      </p:sp>
      <p:pic>
        <p:nvPicPr>
          <p:cNvPr id="9" name="Content Placeholder 8">
            <a:extLst>
              <a:ext uri="{FF2B5EF4-FFF2-40B4-BE49-F238E27FC236}">
                <a16:creationId xmlns:a16="http://schemas.microsoft.com/office/drawing/2014/main" id="{C75B4C7C-B591-DBF7-20AD-3CC27E5A8A72}"/>
              </a:ext>
            </a:extLst>
          </p:cNvPr>
          <p:cNvPicPr>
            <a:picLocks noGrp="1" noChangeAspect="1"/>
          </p:cNvPicPr>
          <p:nvPr>
            <p:ph idx="1"/>
          </p:nvPr>
        </p:nvPicPr>
        <p:blipFill>
          <a:blip r:embed="rId2"/>
          <a:stretch>
            <a:fillRect/>
          </a:stretch>
        </p:blipFill>
        <p:spPr>
          <a:xfrm>
            <a:off x="2641828" y="1143000"/>
            <a:ext cx="7009943" cy="4953000"/>
          </a:xfrm>
        </p:spPr>
      </p:pic>
    </p:spTree>
    <p:extLst>
      <p:ext uri="{BB962C8B-B14F-4D97-AF65-F5344CB8AC3E}">
        <p14:creationId xmlns:p14="http://schemas.microsoft.com/office/powerpoint/2010/main" val="7582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220EF-9A6A-2854-9F57-91340ABD5743}"/>
              </a:ext>
            </a:extLst>
          </p:cNvPr>
          <p:cNvSpPr>
            <a:spLocks noGrp="1"/>
          </p:cNvSpPr>
          <p:nvPr>
            <p:ph type="title"/>
          </p:nvPr>
        </p:nvSpPr>
        <p:spPr/>
        <p:txBody>
          <a:bodyPr/>
          <a:lstStyle/>
          <a:p>
            <a:r>
              <a:rPr lang="en-IN" dirty="0"/>
              <a:t>Contd.</a:t>
            </a:r>
          </a:p>
        </p:txBody>
      </p:sp>
      <p:pic>
        <p:nvPicPr>
          <p:cNvPr id="5" name="Content Placeholder 4">
            <a:extLst>
              <a:ext uri="{FF2B5EF4-FFF2-40B4-BE49-F238E27FC236}">
                <a16:creationId xmlns:a16="http://schemas.microsoft.com/office/drawing/2014/main" id="{D3D065BF-A27F-72B8-9EC9-2982779CE087}"/>
              </a:ext>
            </a:extLst>
          </p:cNvPr>
          <p:cNvPicPr>
            <a:picLocks noGrp="1" noChangeAspect="1"/>
          </p:cNvPicPr>
          <p:nvPr>
            <p:ph idx="1"/>
          </p:nvPr>
        </p:nvPicPr>
        <p:blipFill>
          <a:blip r:embed="rId2"/>
          <a:stretch>
            <a:fillRect/>
          </a:stretch>
        </p:blipFill>
        <p:spPr>
          <a:xfrm>
            <a:off x="2643094" y="1143000"/>
            <a:ext cx="7007411" cy="4953000"/>
          </a:xfrm>
        </p:spPr>
      </p:pic>
    </p:spTree>
    <p:extLst>
      <p:ext uri="{BB962C8B-B14F-4D97-AF65-F5344CB8AC3E}">
        <p14:creationId xmlns:p14="http://schemas.microsoft.com/office/powerpoint/2010/main" val="1659205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2F8BD-2E78-FEEA-DB37-39AE46A144DD}"/>
              </a:ext>
            </a:extLst>
          </p:cNvPr>
          <p:cNvSpPr>
            <a:spLocks noGrp="1"/>
          </p:cNvSpPr>
          <p:nvPr>
            <p:ph type="title"/>
          </p:nvPr>
        </p:nvSpPr>
        <p:spPr/>
        <p:txBody>
          <a:bodyPr/>
          <a:lstStyle/>
          <a:p>
            <a:r>
              <a:rPr lang="en-IN" dirty="0"/>
              <a:t>Contd.</a:t>
            </a:r>
          </a:p>
        </p:txBody>
      </p:sp>
      <p:pic>
        <p:nvPicPr>
          <p:cNvPr id="5" name="Content Placeholder 4">
            <a:extLst>
              <a:ext uri="{FF2B5EF4-FFF2-40B4-BE49-F238E27FC236}">
                <a16:creationId xmlns:a16="http://schemas.microsoft.com/office/drawing/2014/main" id="{A0CB1C31-544C-D72A-AD38-FC38D928D399}"/>
              </a:ext>
            </a:extLst>
          </p:cNvPr>
          <p:cNvPicPr>
            <a:picLocks noGrp="1" noChangeAspect="1"/>
          </p:cNvPicPr>
          <p:nvPr>
            <p:ph idx="1"/>
          </p:nvPr>
        </p:nvPicPr>
        <p:blipFill>
          <a:blip r:embed="rId2"/>
          <a:stretch>
            <a:fillRect/>
          </a:stretch>
        </p:blipFill>
        <p:spPr>
          <a:xfrm>
            <a:off x="2649908" y="1143000"/>
            <a:ext cx="6993784" cy="4953000"/>
          </a:xfrm>
        </p:spPr>
      </p:pic>
    </p:spTree>
    <p:extLst>
      <p:ext uri="{BB962C8B-B14F-4D97-AF65-F5344CB8AC3E}">
        <p14:creationId xmlns:p14="http://schemas.microsoft.com/office/powerpoint/2010/main" val="4075078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0A70-C798-5F9B-7EC7-5DABC3C161CC}"/>
              </a:ext>
            </a:extLst>
          </p:cNvPr>
          <p:cNvSpPr>
            <a:spLocks noGrp="1"/>
          </p:cNvSpPr>
          <p:nvPr>
            <p:ph type="title"/>
          </p:nvPr>
        </p:nvSpPr>
        <p:spPr/>
        <p:txBody>
          <a:bodyPr/>
          <a:lstStyle/>
          <a:p>
            <a:r>
              <a:rPr lang="en-IN" dirty="0"/>
              <a:t>Contd.</a:t>
            </a:r>
          </a:p>
        </p:txBody>
      </p:sp>
      <p:pic>
        <p:nvPicPr>
          <p:cNvPr id="5" name="Content Placeholder 4">
            <a:extLst>
              <a:ext uri="{FF2B5EF4-FFF2-40B4-BE49-F238E27FC236}">
                <a16:creationId xmlns:a16="http://schemas.microsoft.com/office/drawing/2014/main" id="{1CC71DB0-BBC6-C1CE-3A59-4DAA0E46C180}"/>
              </a:ext>
            </a:extLst>
          </p:cNvPr>
          <p:cNvPicPr>
            <a:picLocks noGrp="1" noChangeAspect="1"/>
          </p:cNvPicPr>
          <p:nvPr>
            <p:ph idx="1"/>
          </p:nvPr>
        </p:nvPicPr>
        <p:blipFill>
          <a:blip r:embed="rId2"/>
          <a:stretch>
            <a:fillRect/>
          </a:stretch>
        </p:blipFill>
        <p:spPr>
          <a:xfrm>
            <a:off x="2635011" y="1143000"/>
            <a:ext cx="7023577" cy="4953000"/>
          </a:xfrm>
        </p:spPr>
      </p:pic>
    </p:spTree>
    <p:extLst>
      <p:ext uri="{BB962C8B-B14F-4D97-AF65-F5344CB8AC3E}">
        <p14:creationId xmlns:p14="http://schemas.microsoft.com/office/powerpoint/2010/main" val="44443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11357-7211-935E-5DC4-D33E16EC65EE}"/>
              </a:ext>
            </a:extLst>
          </p:cNvPr>
          <p:cNvSpPr>
            <a:spLocks noGrp="1"/>
          </p:cNvSpPr>
          <p:nvPr>
            <p:ph type="title"/>
          </p:nvPr>
        </p:nvSpPr>
        <p:spPr/>
        <p:txBody>
          <a:bodyPr/>
          <a:lstStyle/>
          <a:p>
            <a:r>
              <a:rPr lang="en-IN" dirty="0" err="1"/>
              <a:t>Plagiarsm</a:t>
            </a:r>
            <a:r>
              <a:rPr lang="en-IN" dirty="0"/>
              <a:t> Report</a:t>
            </a:r>
          </a:p>
        </p:txBody>
      </p:sp>
      <p:pic>
        <p:nvPicPr>
          <p:cNvPr id="10" name="Content Placeholder 9">
            <a:extLst>
              <a:ext uri="{FF2B5EF4-FFF2-40B4-BE49-F238E27FC236}">
                <a16:creationId xmlns:a16="http://schemas.microsoft.com/office/drawing/2014/main" id="{FBE81073-2B81-D00C-B0E5-C28671B6DCF0}"/>
              </a:ext>
            </a:extLst>
          </p:cNvPr>
          <p:cNvPicPr>
            <a:picLocks noGrp="1" noChangeAspect="1"/>
          </p:cNvPicPr>
          <p:nvPr>
            <p:ph idx="1"/>
          </p:nvPr>
        </p:nvPicPr>
        <p:blipFill>
          <a:blip r:embed="rId2"/>
          <a:stretch>
            <a:fillRect/>
          </a:stretch>
        </p:blipFill>
        <p:spPr>
          <a:xfrm>
            <a:off x="4238137" y="1143000"/>
            <a:ext cx="3817326" cy="4953000"/>
          </a:xfrm>
          <a:prstGeom prst="rect">
            <a:avLst/>
          </a:prstGeom>
        </p:spPr>
      </p:pic>
    </p:spTree>
    <p:extLst>
      <p:ext uri="{BB962C8B-B14F-4D97-AF65-F5344CB8AC3E}">
        <p14:creationId xmlns:p14="http://schemas.microsoft.com/office/powerpoint/2010/main" val="3904370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B346F-8E61-2225-FA5E-316B1125D925}"/>
              </a:ext>
            </a:extLst>
          </p:cNvPr>
          <p:cNvSpPr>
            <a:spLocks noGrp="1"/>
          </p:cNvSpPr>
          <p:nvPr>
            <p:ph type="title"/>
          </p:nvPr>
        </p:nvSpPr>
        <p:spPr/>
        <p:txBody>
          <a:bodyPr/>
          <a:lstStyle/>
          <a:p>
            <a:r>
              <a:rPr lang="en-IN" dirty="0"/>
              <a:t>SDG Mapping</a:t>
            </a:r>
          </a:p>
        </p:txBody>
      </p:sp>
      <p:pic>
        <p:nvPicPr>
          <p:cNvPr id="5" name="Content Placeholder 4">
            <a:extLst>
              <a:ext uri="{FF2B5EF4-FFF2-40B4-BE49-F238E27FC236}">
                <a16:creationId xmlns:a16="http://schemas.microsoft.com/office/drawing/2014/main" id="{8755C0A8-6B1B-D67A-B9E2-E8A6BED754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4906" y="1143000"/>
            <a:ext cx="9302622" cy="4725955"/>
          </a:xfrm>
        </p:spPr>
      </p:pic>
    </p:spTree>
    <p:extLst>
      <p:ext uri="{BB962C8B-B14F-4D97-AF65-F5344CB8AC3E}">
        <p14:creationId xmlns:p14="http://schemas.microsoft.com/office/powerpoint/2010/main" val="2990780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9A7B0-C094-6D92-E944-7D3E9BF326E2}"/>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2F1B9AAC-C769-A1A5-F47D-7619634F26A3}"/>
              </a:ext>
            </a:extLst>
          </p:cNvPr>
          <p:cNvSpPr>
            <a:spLocks noGrp="1"/>
          </p:cNvSpPr>
          <p:nvPr>
            <p:ph idx="1"/>
          </p:nvPr>
        </p:nvSpPr>
        <p:spPr/>
        <p:txBody>
          <a:bodyPr/>
          <a:lstStyle/>
          <a:p>
            <a:r>
              <a:rPr lang="en-US" dirty="0"/>
              <a:t>Alignment with SDG 3: Good Health and Well-being </a:t>
            </a:r>
          </a:p>
          <a:p>
            <a:endParaRPr lang="en-US" dirty="0"/>
          </a:p>
          <a:p>
            <a:r>
              <a:rPr lang="en-US" dirty="0"/>
              <a:t>The heart of my project lies in ensuring the timely availability of medicines in hospitals, a critical factor for achieving universal health coverage (UHC). This aligns with the following key targets under </a:t>
            </a:r>
          </a:p>
          <a:p>
            <a:endParaRPr lang="en-US" dirty="0"/>
          </a:p>
          <a:p>
            <a:r>
              <a:rPr lang="en-US" dirty="0"/>
              <a:t>Target 3.8: Achieve Universal Health Coverage.</a:t>
            </a:r>
          </a:p>
          <a:p>
            <a:endParaRPr lang="en-US" dirty="0"/>
          </a:p>
          <a:p>
            <a:r>
              <a:rPr lang="en-US" dirty="0"/>
              <a:t>Target 3.b: Access to Affordable Essential Medicines </a:t>
            </a:r>
            <a:endParaRPr lang="en-IN" dirty="0"/>
          </a:p>
        </p:txBody>
      </p:sp>
    </p:spTree>
    <p:extLst>
      <p:ext uri="{BB962C8B-B14F-4D97-AF65-F5344CB8AC3E}">
        <p14:creationId xmlns:p14="http://schemas.microsoft.com/office/powerpoint/2010/main" val="485665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lstStyle/>
          <a:p>
            <a:pPr algn="just">
              <a:lnSpc>
                <a:spcPct val="150000"/>
              </a:lnSpc>
              <a:buFont typeface="+mj-lt"/>
              <a:buAutoNum type="arabicPeriod"/>
            </a:pPr>
            <a:r>
              <a:rPr lang="en-IN" sz="1600" b="1" kern="100" dirty="0">
                <a:effectLst/>
                <a:latin typeface="Times New Roman" panose="02020603050405020304" pitchFamily="18" charset="0"/>
                <a:cs typeface="Times New Roman" panose="02020603050405020304" pitchFamily="18" charset="0"/>
              </a:rPr>
              <a:t>Comprehensive Analysis of Deep Learning‑Based Approaches for Prediction and  Prognosis of  Infectious Diseases : </a:t>
            </a:r>
          </a:p>
          <a:p>
            <a:pPr algn="just">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Infectious diseases pose a significant global health threat, with the potential to cause widespread morbidity and mortality. Accurate prediction and prognosis of these diseases are crucial for effective prevention, treatment, and public health interventions. Traditional epidemiological and statistical methods have limitations in handling complex data and capturing non-linear relationships. Deep learning, a subset of artificial intelligence, has emerged as a promising approach for addressing these challenges.</a:t>
            </a:r>
          </a:p>
          <a:p>
            <a:pPr algn="just">
              <a:lnSpc>
                <a:spcPct val="150000"/>
              </a:lnSpc>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This literature review aims to provide a comprehensive analysis of deep learning-based approaches for the prediction and prognosis of infectious diseases. We will explore various studies conducted in this field, evaluate their methodologies, and discuss the potential benefits and limitations of deep learning applications.</a:t>
            </a:r>
          </a:p>
          <a:p>
            <a:pPr algn="just">
              <a:lnSpc>
                <a:spcPct val="150000"/>
              </a:lnSpc>
            </a:pPr>
            <a:endParaRPr lang="en-IN" sz="1600" kern="100" dirty="0">
              <a:effectLst/>
              <a:cs typeface="Times New Roman" panose="02020603050405020304" pitchFamily="18" charset="0"/>
            </a:endParaRPr>
          </a:p>
          <a:p>
            <a:pPr marL="0" indent="0" algn="just">
              <a:lnSpc>
                <a:spcPct val="150000"/>
              </a:lnSpc>
              <a:buNone/>
            </a:pPr>
            <a:endParaRPr lang="en-IN" sz="1600" kern="100" dirty="0">
              <a:effectLst/>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2453F-21EE-D8BD-D1BF-5B6EA8415687}"/>
              </a:ext>
            </a:extLst>
          </p:cNvPr>
          <p:cNvSpPr>
            <a:spLocks noGrp="1"/>
          </p:cNvSpPr>
          <p:nvPr>
            <p:ph type="title"/>
          </p:nvPr>
        </p:nvSpPr>
        <p:spPr/>
        <p:txBody>
          <a:bodyPr/>
          <a:lstStyle/>
          <a:p>
            <a:r>
              <a:rPr lang="en-IN" dirty="0"/>
              <a:t>GitHub Link</a:t>
            </a:r>
          </a:p>
        </p:txBody>
      </p:sp>
      <p:sp>
        <p:nvSpPr>
          <p:cNvPr id="3" name="Content Placeholder 2">
            <a:extLst>
              <a:ext uri="{FF2B5EF4-FFF2-40B4-BE49-F238E27FC236}">
                <a16:creationId xmlns:a16="http://schemas.microsoft.com/office/drawing/2014/main" id="{2D82C8FA-1349-C3C9-3962-189B164EE773}"/>
              </a:ext>
            </a:extLst>
          </p:cNvPr>
          <p:cNvSpPr>
            <a:spLocks noGrp="1"/>
          </p:cNvSpPr>
          <p:nvPr>
            <p:ph idx="1"/>
          </p:nvPr>
        </p:nvSpPr>
        <p:spPr/>
        <p:txBody>
          <a:bodyPr/>
          <a:lstStyle/>
          <a:p>
            <a:r>
              <a:rPr lang="en-IN" dirty="0"/>
              <a:t>https://github.com/UDARSHA/project.git</a:t>
            </a:r>
          </a:p>
        </p:txBody>
      </p:sp>
    </p:spTree>
    <p:extLst>
      <p:ext uri="{BB962C8B-B14F-4D97-AF65-F5344CB8AC3E}">
        <p14:creationId xmlns:p14="http://schemas.microsoft.com/office/powerpoint/2010/main" val="4153783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762000" y="952501"/>
            <a:ext cx="10668000" cy="4952997"/>
          </a:xfrm>
        </p:spPr>
        <p:txBody>
          <a:bodyPr>
            <a:noAutofit/>
          </a:bodyPr>
          <a:lstStyle/>
          <a:p>
            <a:pPr>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Kavita Thakur, </a:t>
            </a:r>
            <a:r>
              <a:rPr lang="en-IN" sz="1600" dirty="0" err="1">
                <a:latin typeface="Times New Roman" panose="02020603050405020304" pitchFamily="18" charset="0"/>
                <a:cs typeface="Times New Roman" panose="02020603050405020304" pitchFamily="18" charset="0"/>
              </a:rPr>
              <a:t>Manjot</a:t>
            </a:r>
            <a:r>
              <a:rPr lang="en-IN" sz="1600" dirty="0">
                <a:latin typeface="Times New Roman" panose="02020603050405020304" pitchFamily="18" charset="0"/>
                <a:cs typeface="Times New Roman" panose="02020603050405020304" pitchFamily="18" charset="0"/>
              </a:rPr>
              <a:t> Kaur, Yogesh Kumar, </a:t>
            </a:r>
            <a:r>
              <a:rPr lang="en-US" sz="1600" dirty="0">
                <a:latin typeface="Times New Roman" panose="02020603050405020304" pitchFamily="18" charset="0"/>
                <a:cs typeface="Times New Roman" panose="02020603050405020304" pitchFamily="18" charset="0"/>
              </a:rPr>
              <a:t>“Comprehensive Analysis of Deep Learning Based Approaches for Prediction and  Prognosis of  Infectious Diseases”.</a:t>
            </a:r>
            <a:r>
              <a:rPr lang="en-IN" sz="1600" dirty="0">
                <a:latin typeface="Times New Roman" panose="02020603050405020304" pitchFamily="18" charset="0"/>
                <a:cs typeface="Times New Roman" panose="02020603050405020304" pitchFamily="18" charset="0"/>
              </a:rPr>
              <a:t> link.springer.com</a:t>
            </a:r>
            <a:r>
              <a:rPr lang="en-US"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8 June 2023. </a:t>
            </a:r>
            <a:r>
              <a:rPr lang="en-US" sz="1600" dirty="0">
                <a:latin typeface="Times New Roman" panose="02020603050405020304" pitchFamily="18" charset="0"/>
                <a:cs typeface="Times New Roman" panose="02020603050405020304" pitchFamily="18" charset="0"/>
                <a:hlinkClick r:id="rId2"/>
              </a:rPr>
              <a:t>https://link.springer.com/article/10.1007/s11831-023-09952-7</a:t>
            </a:r>
            <a:endParaRPr lang="en-US" sz="1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K. </a:t>
            </a:r>
            <a:r>
              <a:rPr lang="en-IN" sz="1600" dirty="0" err="1">
                <a:latin typeface="Times New Roman" panose="02020603050405020304" pitchFamily="18" charset="0"/>
                <a:cs typeface="Times New Roman" panose="02020603050405020304" pitchFamily="18" charset="0"/>
              </a:rPr>
              <a:t>Indhumathia</a:t>
            </a:r>
            <a:r>
              <a:rPr lang="en-IN" sz="1600" dirty="0">
                <a:latin typeface="Times New Roman" panose="02020603050405020304" pitchFamily="18" charset="0"/>
                <a:cs typeface="Times New Roman" panose="02020603050405020304" pitchFamily="18" charset="0"/>
              </a:rPr>
              <a:t>, K. </a:t>
            </a:r>
            <a:r>
              <a:rPr lang="en-IN" sz="1600" dirty="0" err="1">
                <a:latin typeface="Times New Roman" panose="02020603050405020304" pitchFamily="18" charset="0"/>
                <a:cs typeface="Times New Roman" panose="02020603050405020304" pitchFamily="18" charset="0"/>
              </a:rPr>
              <a:t>Sathesh</a:t>
            </a:r>
            <a:r>
              <a:rPr lang="en-IN" sz="1600" dirty="0">
                <a:latin typeface="Times New Roman" panose="02020603050405020304" pitchFamily="18" charset="0"/>
                <a:cs typeface="Times New Roman" panose="02020603050405020304" pitchFamily="18" charset="0"/>
              </a:rPr>
              <a:t> Kumar,</a:t>
            </a:r>
            <a:r>
              <a:rPr lang="en-US" sz="1600" dirty="0">
                <a:latin typeface="Times New Roman" panose="02020603050405020304" pitchFamily="18" charset="0"/>
                <a:cs typeface="Times New Roman" panose="02020603050405020304" pitchFamily="18" charset="0"/>
              </a:rPr>
              <a:t>“A review on prediction of seasonal diseases based on climate change using big data”. pubmed.ncbi.nlm.nih.gov.</a:t>
            </a:r>
            <a:r>
              <a:rPr lang="en-IN" sz="1600" b="0" i="0" dirty="0">
                <a:solidFill>
                  <a:srgbClr val="5B616B"/>
                </a:solidFill>
                <a:effectLst/>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2020 Oct 2.</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3"/>
              </a:rPr>
              <a:t>https://pubmed.ncbi.nlm.nih.gov/33024706/</a:t>
            </a:r>
            <a:endParaRPr lang="en-US" sz="1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Alexis </a:t>
            </a:r>
            <a:r>
              <a:rPr lang="en-IN" sz="1600" dirty="0" err="1">
                <a:latin typeface="Times New Roman" panose="02020603050405020304" pitchFamily="18" charset="0"/>
                <a:cs typeface="Times New Roman" panose="02020603050405020304" pitchFamily="18" charset="0"/>
              </a:rPr>
              <a:t>Pengfei</a:t>
            </a:r>
            <a:r>
              <a:rPr lang="en-IN" sz="1600" dirty="0">
                <a:latin typeface="Times New Roman" panose="02020603050405020304" pitchFamily="18" charset="0"/>
                <a:cs typeface="Times New Roman" panose="02020603050405020304" pitchFamily="18" charset="0"/>
              </a:rPr>
              <a:t> Zhao, </a:t>
            </a:r>
            <a:r>
              <a:rPr lang="en-IN" sz="1600" dirty="0" err="1">
                <a:latin typeface="Times New Roman" panose="02020603050405020304" pitchFamily="18" charset="0"/>
                <a:cs typeface="Times New Roman" panose="02020603050405020304" pitchFamily="18" charset="0"/>
              </a:rPr>
              <a:t>Shuangqi</a:t>
            </a:r>
            <a:r>
              <a:rPr lang="en-IN" sz="1600" dirty="0">
                <a:latin typeface="Times New Roman" panose="02020603050405020304" pitchFamily="18" charset="0"/>
                <a:cs typeface="Times New Roman" panose="02020603050405020304" pitchFamily="18" charset="0"/>
              </a:rPr>
              <a:t> Li, Zhidong Cao, Paul Jen-Hwa Hu, </a:t>
            </a:r>
            <a:r>
              <a:rPr lang="en-IN" sz="1600" dirty="0" err="1">
                <a:latin typeface="Times New Roman" panose="02020603050405020304" pitchFamily="18" charset="0"/>
                <a:cs typeface="Times New Roman" panose="02020603050405020304" pitchFamily="18" charset="0"/>
              </a:rPr>
              <a:t>Jiaojiao</a:t>
            </a:r>
            <a:r>
              <a:rPr lang="en-IN" sz="1600" dirty="0">
                <a:latin typeface="Times New Roman" panose="02020603050405020304" pitchFamily="18" charset="0"/>
                <a:cs typeface="Times New Roman" panose="02020603050405020304" pitchFamily="18" charset="0"/>
              </a:rPr>
              <a:t> Wand, Yue Xiang, Da Xie, Xi Lu,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“AI for science: Predicting infectious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diseases”.Sciencedirect.com</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2024.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hlinkClick r:id="rId4"/>
              </a:rPr>
              <a:t>https://www.sciencedirect.com/science/article/pii/S266644962400015X#</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Sunday Adeola </a:t>
            </a:r>
            <a:r>
              <a:rPr lang="en-US" sz="1600" dirty="0" err="1">
                <a:latin typeface="Times New Roman" panose="02020603050405020304" pitchFamily="18" charset="0"/>
                <a:cs typeface="Times New Roman" panose="02020603050405020304" pitchFamily="18" charset="0"/>
              </a:rPr>
              <a:t>Ajagbe</a:t>
            </a:r>
            <a:r>
              <a:rPr lang="en-US" sz="1600" dirty="0">
                <a:latin typeface="Times New Roman" panose="02020603050405020304" pitchFamily="18" charset="0"/>
                <a:cs typeface="Times New Roman" panose="02020603050405020304" pitchFamily="18" charset="0"/>
              </a:rPr>
              <a:t>, Matthew O. Adigun,</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“Deep learning techniques for detection and prediction of pandemic diseases”.</a:t>
            </a:r>
            <a:r>
              <a:rPr lang="en-IN" sz="1600" dirty="0">
                <a:latin typeface="Times New Roman" panose="02020603050405020304" pitchFamily="18" charset="0"/>
                <a:cs typeface="Times New Roman" panose="02020603050405020304" pitchFamily="18" charset="0"/>
              </a:rPr>
              <a:t> link.springer.com. 29 May 2023.</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hlinkClick r:id="rId5"/>
              </a:rPr>
              <a:t>https://link.springer.com/article/10.1007/s11042-023-15805-z</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Suresh Singh </a:t>
            </a:r>
            <a:r>
              <a:rPr lang="en-IN" sz="1600" dirty="0" err="1">
                <a:latin typeface="Times New Roman" panose="02020603050405020304" pitchFamily="18" charset="0"/>
                <a:cs typeface="Times New Roman" panose="02020603050405020304" pitchFamily="18" charset="0"/>
              </a:rPr>
              <a:t>Rajpurohit</a:t>
            </a:r>
            <a:r>
              <a:rPr lang="en-IN" sz="1600" dirty="0">
                <a:latin typeface="Times New Roman" panose="02020603050405020304" pitchFamily="18"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“Disease Prediction using Machine Learning”. ijcrt.org.</a:t>
            </a:r>
            <a:r>
              <a:rPr lang="en-IN" sz="1600" dirty="0">
                <a:latin typeface="Times New Roman" panose="02020603050405020304" pitchFamily="18" charset="0"/>
                <a:cs typeface="Times New Roman" panose="02020603050405020304" pitchFamily="18" charset="0"/>
              </a:rPr>
              <a:t> 3 March 2022</a:t>
            </a:r>
            <a:r>
              <a:rPr lang="en-IN" sz="16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hlinkClick r:id="rId6"/>
              </a:rPr>
              <a:t>https://ijcrt.org/papers/IJCRT2203398.pdf</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v"/>
            </a:pPr>
            <a:r>
              <a:rPr lang="es-ES" sz="1600" dirty="0">
                <a:effectLst/>
                <a:latin typeface="Times New Roman" panose="02020603050405020304" pitchFamily="18" charset="0"/>
                <a:ea typeface="Calibri" panose="020F0502020204030204" pitchFamily="34" charset="0"/>
                <a:cs typeface="Times New Roman" panose="02020603050405020304" pitchFamily="18" charset="0"/>
              </a:rPr>
              <a:t>Ahmad Z Al </a:t>
            </a:r>
            <a:r>
              <a:rPr lang="es-ES" sz="1600" dirty="0" err="1">
                <a:effectLst/>
                <a:latin typeface="Times New Roman" panose="02020603050405020304" pitchFamily="18" charset="0"/>
                <a:ea typeface="Calibri" panose="020F0502020204030204" pitchFamily="34" charset="0"/>
                <a:cs typeface="Times New Roman" panose="02020603050405020304" pitchFamily="18" charset="0"/>
              </a:rPr>
              <a:t>Meslamani</a:t>
            </a:r>
            <a:r>
              <a:rPr lang="es-ES" sz="1600" dirty="0">
                <a:effectLst/>
                <a:latin typeface="Times New Roman" panose="02020603050405020304" pitchFamily="18" charset="0"/>
                <a:ea typeface="Calibri" panose="020F0502020204030204" pitchFamily="34" charset="0"/>
                <a:cs typeface="Times New Roman" panose="02020603050405020304" pitchFamily="18" charset="0"/>
              </a:rPr>
              <a:t>, Isidro Sobrino, José de la Fuente,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“Machine Learning Applied to Infectious Diseases—Overview”. pmc.ncbi.nlm.nih.gov.</a:t>
            </a:r>
            <a:r>
              <a:rPr lang="en-IN" sz="1600" b="0" i="0" dirty="0">
                <a:solidFill>
                  <a:srgbClr val="666666"/>
                </a:solidFill>
                <a:effectLst/>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10 Jun 2024</a:t>
            </a:r>
            <a:r>
              <a:rPr lang="en-IN" sz="1600" b="0" i="0" dirty="0">
                <a:solidFill>
                  <a:srgbClr val="666666"/>
                </a:solidFill>
                <a:effectLst/>
                <a:latin typeface="Times New Roman" panose="02020603050405020304" pitchFamily="18" charset="0"/>
                <a:cs typeface="Times New Roman" panose="02020603050405020304" pitchFamily="18" charset="0"/>
              </a:rPr>
              <a: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hlinkClick r:id="rId2"/>
              </a:rPr>
              <a:t>https://pmc.ncbi.nlm.nih.gov/articles/PMC11168216/#</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v"/>
            </a:pPr>
            <a:r>
              <a:rPr lang="en-IN" sz="1600" dirty="0" err="1">
                <a:latin typeface="Times New Roman" panose="02020603050405020304" pitchFamily="18" charset="0"/>
                <a:cs typeface="Times New Roman" panose="02020603050405020304" pitchFamily="18" charset="0"/>
              </a:rPr>
              <a:t>Zeydin</a:t>
            </a:r>
            <a:r>
              <a:rPr lang="en-IN" sz="1600" dirty="0">
                <a:latin typeface="Times New Roman" panose="02020603050405020304" pitchFamily="18" charset="0"/>
                <a:cs typeface="Times New Roman" panose="02020603050405020304" pitchFamily="18" charset="0"/>
              </a:rPr>
              <a:t> Pala, Ramazan </a:t>
            </a:r>
            <a:r>
              <a:rPr lang="en-IN" sz="1600" dirty="0" err="1">
                <a:latin typeface="Times New Roman" panose="02020603050405020304" pitchFamily="18" charset="0"/>
                <a:cs typeface="Times New Roman" panose="02020603050405020304" pitchFamily="18" charset="0"/>
              </a:rPr>
              <a:t>Atıcı</a:t>
            </a:r>
            <a:r>
              <a:rPr lang="en-IN" sz="1600" dirty="0">
                <a:latin typeface="Times New Roman" panose="02020603050405020304" pitchFamily="18" charset="0"/>
                <a:cs typeface="Times New Roman" panose="02020603050405020304" pitchFamily="18" charset="0"/>
              </a:rPr>
              <a:t>, Erkan </a:t>
            </a:r>
            <a:r>
              <a:rPr lang="en-IN" sz="1600" dirty="0" err="1">
                <a:latin typeface="Times New Roman" panose="02020603050405020304" pitchFamily="18" charset="0"/>
                <a:cs typeface="Times New Roman" panose="02020603050405020304" pitchFamily="18" charset="0"/>
              </a:rPr>
              <a:t>Yaldız</a:t>
            </a:r>
            <a:r>
              <a:rPr lang="en-IN" sz="1600" dirty="0">
                <a:latin typeface="Times New Roman" panose="02020603050405020304" pitchFamily="18"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“Forecasting Future Monthly Patient Volume using Deep Learning and Statistical Models”. link.springer.com.</a:t>
            </a:r>
            <a:r>
              <a:rPr lang="en-IN" sz="1600" b="0" i="0" dirty="0">
                <a:solidFill>
                  <a:srgbClr val="FFFFFF"/>
                </a:solidFill>
                <a:effectLst/>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10 March 2023.</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hlinkClick r:id="rId3"/>
              </a:rPr>
              <a:t>https://link.springer.com/article/10.1007/s11277-023-10341-3</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v"/>
            </a:pPr>
            <a:r>
              <a:rPr lang="en-IN" sz="1600" dirty="0" err="1">
                <a:latin typeface="Times New Roman" panose="02020603050405020304" pitchFamily="18" charset="0"/>
                <a:cs typeface="Times New Roman" panose="02020603050405020304" pitchFamily="18" charset="0"/>
              </a:rPr>
              <a:t>Zengchen</a:t>
            </a:r>
            <a:r>
              <a:rPr lang="en-IN" sz="1600" dirty="0">
                <a:latin typeface="Times New Roman" panose="02020603050405020304" pitchFamily="18" charset="0"/>
                <a:cs typeface="Times New Roman" panose="02020603050405020304" pitchFamily="18" charset="0"/>
              </a:rPr>
              <a:t> Yu, </a:t>
            </a:r>
            <a:r>
              <a:rPr lang="en-IN" sz="1600" dirty="0" err="1">
                <a:latin typeface="Times New Roman" panose="02020603050405020304" pitchFamily="18" charset="0"/>
                <a:cs typeface="Times New Roman" panose="02020603050405020304" pitchFamily="18" charset="0"/>
              </a:rPr>
              <a:t>KeWang</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Zhibo</a:t>
            </a:r>
            <a:r>
              <a:rPr lang="en-IN" sz="1600" dirty="0">
                <a:latin typeface="Times New Roman" panose="02020603050405020304" pitchFamily="18" charset="0"/>
                <a:cs typeface="Times New Roman" panose="02020603050405020304" pitchFamily="18" charset="0"/>
              </a:rPr>
              <a:t> Wan, </a:t>
            </a:r>
            <a:r>
              <a:rPr lang="en-IN" sz="1600" dirty="0" err="1">
                <a:latin typeface="Times New Roman" panose="02020603050405020304" pitchFamily="18" charset="0"/>
                <a:cs typeface="Times New Roman" panose="02020603050405020304" pitchFamily="18" charset="0"/>
              </a:rPr>
              <a:t>Shuxuan</a:t>
            </a:r>
            <a:r>
              <a:rPr lang="en-IN" sz="1600" dirty="0">
                <a:latin typeface="Times New Roman" panose="02020603050405020304" pitchFamily="18" charset="0"/>
                <a:cs typeface="Times New Roman" panose="02020603050405020304" pitchFamily="18" charset="0"/>
              </a:rPr>
              <a:t> Xie, </a:t>
            </a:r>
            <a:r>
              <a:rPr lang="en-IN" sz="1600" dirty="0" err="1">
                <a:latin typeface="Times New Roman" panose="02020603050405020304" pitchFamily="18" charset="0"/>
                <a:cs typeface="Times New Roman" panose="02020603050405020304" pitchFamily="18" charset="0"/>
              </a:rPr>
              <a:t>Zhihan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Lv</a:t>
            </a:r>
            <a:r>
              <a:rPr lang="en-IN" sz="1600" dirty="0">
                <a:latin typeface="Times New Roman" panose="02020603050405020304" pitchFamily="18" charset="0"/>
                <a:cs typeface="Times New Roman" panose="02020603050405020304" pitchFamily="18" charset="0"/>
              </a:rPr>
              <a: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“Popular deep learning algorithms for disease prediction: a review”.</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link.springer.com.</a:t>
            </a:r>
            <a:r>
              <a:rPr lang="en-IN" sz="1600" b="0" i="0" dirty="0">
                <a:solidFill>
                  <a:srgbClr val="FFFFFF"/>
                </a:solidFill>
                <a:effectLst/>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13 September 2022</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600" dirty="0">
                <a:effectLst/>
                <a:latin typeface="Times New Roman" panose="02020603050405020304" pitchFamily="18" charset="0"/>
                <a:ea typeface="Calibri" panose="020F0502020204030204" pitchFamily="34" charset="0"/>
                <a:cs typeface="Times New Roman" panose="02020603050405020304" pitchFamily="18" charset="0"/>
                <a:hlinkClick r:id="rId4"/>
              </a:rPr>
              <a:t>https://link.springer.com/article/10.1007/s10586-022-03707-y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Nalin M. Rajendran, M. Karthikeyan, B. Karthik Raja, K.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Pragadishwaran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E. A. Gopalakrishnan &amp; V. Sowmya, “Communicable Disease Prediction using Machine Learning and Deep Learning Algorithms”.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link.springer.com.</a:t>
            </a:r>
            <a:r>
              <a:rPr lang="en-IN" sz="1600" b="0" i="0" dirty="0">
                <a:solidFill>
                  <a:srgbClr val="000000"/>
                </a:solidFill>
                <a:effectLst/>
                <a:latin typeface="Times New Roman" panose="02020603050405020304" pitchFamily="18" charset="0"/>
                <a:cs typeface="Times New Roman" panose="02020603050405020304" pitchFamily="18" charset="0"/>
              </a:rPr>
              <a:t> 04 October 2023.</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hlinkClick r:id="rId5"/>
              </a:rPr>
              <a:t>https://link.springer.com/chapter/10.1007/978-981-99-5166-6_66</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Mohammed </a:t>
            </a:r>
            <a:r>
              <a:rPr lang="en-IN" sz="1600" dirty="0" err="1">
                <a:latin typeface="Times New Roman" panose="02020603050405020304" pitchFamily="18" charset="0"/>
                <a:cs typeface="Times New Roman" panose="02020603050405020304" pitchFamily="18" charset="0"/>
              </a:rPr>
              <a:t>Badawy</a:t>
            </a:r>
            <a:r>
              <a:rPr lang="en-IN" sz="1600" dirty="0">
                <a:latin typeface="Times New Roman" panose="02020603050405020304" pitchFamily="18" charset="0"/>
                <a:cs typeface="Times New Roman" panose="02020603050405020304" pitchFamily="18" charset="0"/>
              </a:rPr>
              <a:t>, Nagy Ramadan and Hesham Ahmed </a:t>
            </a:r>
            <a:r>
              <a:rPr lang="en-IN" sz="1600" dirty="0" err="1">
                <a:latin typeface="Times New Roman" panose="02020603050405020304" pitchFamily="18" charset="0"/>
                <a:cs typeface="Times New Roman" panose="02020603050405020304" pitchFamily="18" charset="0"/>
              </a:rPr>
              <a:t>Hefny</a:t>
            </a:r>
            <a:r>
              <a:rPr lang="en-IN" sz="1600" dirty="0">
                <a:latin typeface="Times New Roman" panose="02020603050405020304" pitchFamily="18" charset="0"/>
                <a:cs typeface="Times New Roman" panose="02020603050405020304" pitchFamily="18" charset="0"/>
              </a:rPr>
              <a:t>,</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“Healthcare predictive analytics using machine learning and deep learning techniques”. jesit.springeropen.com.</a:t>
            </a:r>
            <a:r>
              <a:rPr lang="en-IN" sz="1600" b="0" i="0" dirty="0">
                <a:solidFill>
                  <a:srgbClr val="6F6F6F"/>
                </a:solidFill>
                <a:effectLst/>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29 August 2023.</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hlinkClick r:id="rId6"/>
              </a:rPr>
              <a:t>https://jesit.springeropen.com/articles/10.1186/s43067-023-00108-y</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v"/>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2600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pPr marL="0" indent="0" algn="just">
              <a:lnSpc>
                <a:spcPct val="150000"/>
              </a:lnSpc>
              <a:buNone/>
            </a:pPr>
            <a:r>
              <a:rPr lang="en-US" sz="1600" b="1" dirty="0">
                <a:latin typeface="Times New Roman" panose="02020603050405020304" pitchFamily="18" charset="0"/>
                <a:cs typeface="Times New Roman" panose="02020603050405020304" pitchFamily="18" charset="0"/>
              </a:rPr>
              <a:t>2. Prediction of Seasonal Diseases Based on Climate Change Using Big Data :</a:t>
            </a:r>
          </a:p>
          <a:p>
            <a:pPr algn="just">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Climate change is a pressing global issue with significant implications for human health. Seasonal diseases, such as malaria, dengue fever, and influenza, are particularly susceptible to climatic factors. Accurate prediction of these diseases can enable timely public health interventions and resource allocation. Big data, with its vast volume, variety, velocity, and veracity, offers a powerful tool for analyzing complex relationships between climate variables and disease outbreaks.</a:t>
            </a:r>
          </a:p>
          <a:p>
            <a:pPr algn="just">
              <a:lnSpc>
                <a:spcPct val="150000"/>
              </a:lnSpc>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This literature review explores the application of big data analytics in predicting seasonal diseases based on climate change. We will discuss the key research methodologies, datasets utilized, and the findings from existing studies.</a:t>
            </a:r>
          </a:p>
          <a:p>
            <a:pPr marL="0" indent="0" algn="just">
              <a:buNone/>
            </a:pPr>
            <a:endParaRPr lang="en-US" sz="1600" b="1" dirty="0"/>
          </a:p>
          <a:p>
            <a:pPr marL="0" indent="0" algn="just">
              <a:buNone/>
            </a:pPr>
            <a:endParaRPr lang="en-US" sz="1600" b="1" kern="100" dirty="0">
              <a:effectLst/>
              <a:cs typeface="Times New Roman" panose="02020603050405020304" pitchFamily="18" charset="0"/>
            </a:endParaRPr>
          </a:p>
          <a:p>
            <a:pPr marL="0" indent="0" algn="just">
              <a:buNone/>
            </a:pPr>
            <a:endParaRPr lang="en-IN" sz="1600" b="1" kern="100" dirty="0">
              <a:effectLst/>
              <a:cs typeface="Times New Roman" panose="02020603050405020304" pitchFamily="18" charset="0"/>
            </a:endParaRPr>
          </a:p>
          <a:p>
            <a:pPr marL="0" indent="0" algn="just">
              <a:buNone/>
            </a:pPr>
            <a:endParaRPr lang="en-IN" sz="1600" b="1" kern="100" dirty="0">
              <a:effectLst/>
              <a:cs typeface="Times New Roman" panose="02020603050405020304" pitchFamily="18" charset="0"/>
            </a:endParaRPr>
          </a:p>
        </p:txBody>
      </p:sp>
    </p:spTree>
    <p:extLst>
      <p:ext uri="{BB962C8B-B14F-4D97-AF65-F5344CB8AC3E}">
        <p14:creationId xmlns:p14="http://schemas.microsoft.com/office/powerpoint/2010/main" val="917402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pPr marL="0" indent="0" algn="just">
              <a:lnSpc>
                <a:spcPct val="150000"/>
              </a:lnSpc>
              <a:buNone/>
            </a:pPr>
            <a:r>
              <a:rPr lang="en-IN" sz="1600" b="1" dirty="0">
                <a:effectLst/>
                <a:latin typeface="Times New Roman" panose="02020603050405020304" pitchFamily="18" charset="0"/>
                <a:cs typeface="Times New Roman" panose="02020603050405020304" pitchFamily="18" charset="0"/>
              </a:rPr>
              <a:t>3. AI for science: Predicting infectious diseases :</a:t>
            </a:r>
          </a:p>
          <a:p>
            <a:pPr algn="just">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Infectious diseases pose a significant threat to global health, with the potential to cause widespread morbidity and mortality. Accurate and timely prediction of these diseases is crucial for effective prevention and control measures. Traditional epidemiological methods often face limitations in handling complex data and capturing non-linear relationships. Artificial intelligence (AI) has emerged as a promising tool for addressing these challenges.</a:t>
            </a:r>
          </a:p>
          <a:p>
            <a:pPr algn="just">
              <a:lnSpc>
                <a:spcPct val="150000"/>
              </a:lnSpc>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This literature review explores the application of AI in predicting infectious diseases, focusing on the key methodologies, datasets, and findings from existing studies.</a:t>
            </a:r>
          </a:p>
          <a:p>
            <a:pPr marL="0" indent="0" algn="just">
              <a:buNone/>
            </a:pPr>
            <a:endParaRPr lang="en-IN" sz="1600" b="1" kern="1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2922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pPr marL="0" indent="0" algn="just">
              <a:lnSpc>
                <a:spcPct val="150000"/>
              </a:lnSpc>
              <a:spcAft>
                <a:spcPts val="800"/>
              </a:spcAft>
              <a:buNone/>
            </a:pPr>
            <a:r>
              <a:rPr lang="en-IN" sz="1600" b="1" kern="100" dirty="0">
                <a:effectLst/>
                <a:latin typeface="Times New Roman" panose="02020603050405020304" pitchFamily="18" charset="0"/>
                <a:cs typeface="Times New Roman" panose="02020603050405020304" pitchFamily="18" charset="0"/>
              </a:rPr>
              <a:t>4. Deep learning techniques for detection and prediction of pandemic diseases :</a:t>
            </a:r>
          </a:p>
          <a:p>
            <a:pPr algn="just">
              <a:lnSpc>
                <a:spcPct val="150000"/>
              </a:lnSpc>
              <a:spcAft>
                <a:spcPts val="800"/>
              </a:spcAf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 COVID-19 pandemic highlighted the urgent need for effective methods to detect and predict the emergence of infectious diseases. Traditional epidemiological and statistical approaches often face limitations in handling complex data and capturing non-linear relationships. Deep learning, a subset of artificial intelligence, has emerged as a promising tool for addressing these challenges.</a:t>
            </a:r>
          </a:p>
          <a:p>
            <a:pPr algn="just">
              <a:lnSpc>
                <a:spcPct val="150000"/>
              </a:lnSpc>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This literature review explores the application of deep learning techniques in the detection and prediction of pandemic diseases. We will discuss the key methodologies, datasets utilized, and the findings from existing studies.</a:t>
            </a:r>
          </a:p>
          <a:p>
            <a:pPr marL="0" indent="0" algn="just">
              <a:lnSpc>
                <a:spcPct val="107000"/>
              </a:lnSpc>
              <a:spcAft>
                <a:spcPts val="800"/>
              </a:spcAft>
              <a:buNone/>
            </a:pPr>
            <a:endParaRPr lang="en-IN" sz="1600" kern="100" dirty="0">
              <a:effectLst/>
              <a:cs typeface="Times New Roman" panose="02020603050405020304" pitchFamily="18" charset="0"/>
            </a:endParaRPr>
          </a:p>
          <a:p>
            <a:pPr marL="0" indent="0" algn="just">
              <a:buNone/>
            </a:pPr>
            <a:endParaRPr lang="en-IN" sz="1600" b="1" kern="100" dirty="0">
              <a:effectLst/>
              <a:cs typeface="Times New Roman" panose="02020603050405020304" pitchFamily="18" charset="0"/>
            </a:endParaRPr>
          </a:p>
        </p:txBody>
      </p:sp>
    </p:spTree>
    <p:extLst>
      <p:ext uri="{BB962C8B-B14F-4D97-AF65-F5344CB8AC3E}">
        <p14:creationId xmlns:p14="http://schemas.microsoft.com/office/powerpoint/2010/main" val="78985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pPr marL="0" indent="0" algn="just">
              <a:lnSpc>
                <a:spcPct val="150000"/>
              </a:lnSpc>
              <a:spcAft>
                <a:spcPts val="800"/>
              </a:spcAft>
              <a:buNone/>
            </a:pPr>
            <a:r>
              <a:rPr lang="en-US" sz="1600" b="1" dirty="0">
                <a:latin typeface="Times New Roman" panose="02020603050405020304" pitchFamily="18" charset="0"/>
                <a:cs typeface="Times New Roman" panose="02020603050405020304" pitchFamily="18" charset="0"/>
              </a:rPr>
              <a:t>5. Disease Prediction Using Machine Learning :</a:t>
            </a:r>
          </a:p>
          <a:p>
            <a:pPr algn="just">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Disease prediction has been a longstanding challenge in healthcare. Traditional methods often rely on expert knowledge and statistical analysis, which can be time-consuming and limited in their ability to handle complex data. Machine learning, a subset of artificial intelligence, has emerged as a powerful tool for addressing these limitations. By leveraging algorithms that can learn from data, machine learning models can identify patterns and relationships that are not readily apparent to humans.</a:t>
            </a:r>
          </a:p>
          <a:p>
            <a:pPr algn="just">
              <a:lnSpc>
                <a:spcPct val="150000"/>
              </a:lnSpc>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This literature review explores the application of machine learning in disease prediction, focusing on the key methodologies, datasets, and findings from existing studies.</a:t>
            </a:r>
          </a:p>
          <a:p>
            <a:pPr marL="0" indent="0" algn="just">
              <a:lnSpc>
                <a:spcPct val="107000"/>
              </a:lnSpc>
              <a:spcAft>
                <a:spcPts val="800"/>
              </a:spcAft>
              <a:buNone/>
            </a:pPr>
            <a:endParaRPr lang="en-IN" sz="1600" b="1" kern="100" dirty="0">
              <a:effectLst/>
              <a:cs typeface="Times New Roman" panose="02020603050405020304" pitchFamily="18" charset="0"/>
            </a:endParaRPr>
          </a:p>
          <a:p>
            <a:pPr marL="0" indent="0" algn="just">
              <a:buNone/>
            </a:pPr>
            <a:endParaRPr lang="en-IN" sz="1600" b="1" kern="100" dirty="0">
              <a:effectLst/>
              <a:cs typeface="Times New Roman" panose="02020603050405020304" pitchFamily="18" charset="0"/>
            </a:endParaRPr>
          </a:p>
        </p:txBody>
      </p:sp>
    </p:spTree>
    <p:extLst>
      <p:ext uri="{BB962C8B-B14F-4D97-AF65-F5344CB8AC3E}">
        <p14:creationId xmlns:p14="http://schemas.microsoft.com/office/powerpoint/2010/main" val="275458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8B2C7-E8DA-1F11-4258-B03A3FF983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9AA69A-B8B8-AB1B-BAFF-F9E5943DB455}"/>
              </a:ext>
            </a:extLst>
          </p:cNvPr>
          <p:cNvSpPr>
            <a:spLocks noGrp="1"/>
          </p:cNvSpPr>
          <p:nvPr>
            <p:ph type="title"/>
          </p:nvPr>
        </p:nvSpPr>
        <p:spPr/>
        <p:txBody>
          <a:bodyPr/>
          <a:lstStyle/>
          <a:p>
            <a:r>
              <a:rPr lang="en-GB" dirty="0"/>
              <a:t>Literature Review</a:t>
            </a:r>
          </a:p>
        </p:txBody>
      </p:sp>
      <p:sp>
        <p:nvSpPr>
          <p:cNvPr id="3" name="Content Placeholder 2">
            <a:extLst>
              <a:ext uri="{FF2B5EF4-FFF2-40B4-BE49-F238E27FC236}">
                <a16:creationId xmlns:a16="http://schemas.microsoft.com/office/drawing/2014/main" id="{2682B319-661B-86A3-4081-F9940460FFB1}"/>
              </a:ext>
            </a:extLst>
          </p:cNvPr>
          <p:cNvSpPr>
            <a:spLocks noGrp="1"/>
          </p:cNvSpPr>
          <p:nvPr>
            <p:ph idx="1"/>
          </p:nvPr>
        </p:nvSpPr>
        <p:spPr/>
        <p:txBody>
          <a:bodyPr>
            <a:normAutofit lnSpcReduction="10000"/>
          </a:bodyPr>
          <a:lstStyle/>
          <a:p>
            <a:pPr marL="0" indent="0" algn="just">
              <a:lnSpc>
                <a:spcPct val="150000"/>
              </a:lnSpc>
              <a:spcAft>
                <a:spcPts val="800"/>
              </a:spcAft>
              <a:buNone/>
            </a:pPr>
            <a:r>
              <a:rPr lang="en-US" sz="1600" b="1" dirty="0">
                <a:latin typeface="Times New Roman" panose="02020603050405020304" pitchFamily="18" charset="0"/>
                <a:cs typeface="Times New Roman" panose="02020603050405020304" pitchFamily="18" charset="0"/>
              </a:rPr>
              <a:t>6. A review on prediction of seasonal diseases based on climate change using big data</a:t>
            </a:r>
          </a:p>
          <a:p>
            <a:pPr algn="just">
              <a:lnSpc>
                <a:spcPct val="150000"/>
              </a:lnSpc>
              <a:spcAft>
                <a:spcPts val="800"/>
              </a:spcAft>
              <a:buFont typeface="Wingdings" panose="05000000000000000000" pitchFamily="2" charset="2"/>
              <a:buChar char="v"/>
            </a:pPr>
            <a:r>
              <a:rPr lang="en-US" sz="1600" dirty="0">
                <a:effectLst/>
                <a:latin typeface="Times New Roman" panose="02020603050405020304" pitchFamily="18" charset="0"/>
                <a:ea typeface="Times New Roman" panose="02020603050405020304" pitchFamily="18" charset="0"/>
              </a:rPr>
              <a:t>The review identifies climate change may affect the </a:t>
            </a:r>
            <a:r>
              <a:rPr lang="en-US" sz="1600" dirty="0" err="1">
                <a:effectLst/>
                <a:latin typeface="Times New Roman" panose="02020603050405020304" pitchFamily="18" charset="0"/>
                <a:ea typeface="Times New Roman" panose="02020603050405020304" pitchFamily="18" charset="0"/>
              </a:rPr>
              <a:t>pathoGens</a:t>
            </a:r>
            <a:r>
              <a:rPr lang="en-US" sz="1600" dirty="0">
                <a:effectLst/>
                <a:latin typeface="Times New Roman" panose="02020603050405020304" pitchFamily="18" charset="0"/>
                <a:ea typeface="Times New Roman" panose="02020603050405020304" pitchFamily="18" charset="0"/>
              </a:rPr>
              <a:t> of chicken pox. This study found that the disease transmission of chickenpox is increased in late winter and early spring. As well as, the other infectious diseases are out breaks their pathogens based on seasons. The survey examines that, depend upon the climate change the disease transmission may increase or decreased. The study found that the climate change may also introduce new pathogen already it does not exist in the society. </a:t>
            </a:r>
          </a:p>
          <a:p>
            <a:pPr algn="just">
              <a:lnSpc>
                <a:spcPct val="150000"/>
              </a:lnSpc>
              <a:spcAft>
                <a:spcPts val="800"/>
              </a:spcAft>
              <a:buFont typeface="Wingdings" panose="05000000000000000000" pitchFamily="2" charset="2"/>
              <a:buChar char="v"/>
            </a:pPr>
            <a:endParaRPr lang="en-US" sz="1600" dirty="0">
              <a:latin typeface="Times New Roman" panose="02020603050405020304" pitchFamily="18" charset="0"/>
              <a:ea typeface="Times New Roman" panose="02020603050405020304" pitchFamily="18" charset="0"/>
            </a:endParaRPr>
          </a:p>
          <a:p>
            <a:pPr algn="just">
              <a:lnSpc>
                <a:spcPct val="150000"/>
              </a:lnSpc>
              <a:spcAft>
                <a:spcPts val="800"/>
              </a:spcAft>
              <a:buFont typeface="Wingdings" panose="05000000000000000000" pitchFamily="2" charset="2"/>
              <a:buChar char="v"/>
            </a:pPr>
            <a:r>
              <a:rPr lang="en-US" sz="1600" dirty="0">
                <a:effectLst/>
                <a:latin typeface="Times New Roman" panose="02020603050405020304" pitchFamily="18" charset="0"/>
                <a:ea typeface="Times New Roman" panose="02020603050405020304" pitchFamily="18" charset="0"/>
              </a:rPr>
              <a:t>So the health authorities are prepared to face these types of infectious diseases and the health care providers will educate the people to  prevent the spread of these types of infectious diseases .For example, public must follow social distancing to avoid the spread of These infectious diseases The analysis identifies most dengue out breaks are increased during summer and winter .Data was taken from the Global Weather Data for SWAT Inc(2016). Local Moran’s I Autocorrelation method utilizes to visualize the dengue hotspot regions. </a:t>
            </a:r>
            <a:endParaRPr lang="en-IN" sz="1600" b="1" kern="100" dirty="0">
              <a:effectLst/>
              <a:cs typeface="Times New Roman" panose="02020603050405020304" pitchFamily="18" charset="0"/>
            </a:endParaRPr>
          </a:p>
          <a:p>
            <a:pPr marL="0" indent="0" algn="just">
              <a:buNone/>
            </a:pPr>
            <a:endParaRPr lang="en-IN" sz="1600" b="1" kern="100" dirty="0">
              <a:effectLst/>
              <a:cs typeface="Times New Roman" panose="02020603050405020304" pitchFamily="18" charset="0"/>
            </a:endParaRPr>
          </a:p>
        </p:txBody>
      </p:sp>
    </p:spTree>
    <p:extLst>
      <p:ext uri="{BB962C8B-B14F-4D97-AF65-F5344CB8AC3E}">
        <p14:creationId xmlns:p14="http://schemas.microsoft.com/office/powerpoint/2010/main" val="1567938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5AE6C9-20B5-50FC-CF61-07E28262BD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B1B882-709F-9CFA-278C-C32CF809AFB1}"/>
              </a:ext>
            </a:extLst>
          </p:cNvPr>
          <p:cNvSpPr>
            <a:spLocks noGrp="1"/>
          </p:cNvSpPr>
          <p:nvPr>
            <p:ph type="title"/>
          </p:nvPr>
        </p:nvSpPr>
        <p:spPr/>
        <p:txBody>
          <a:bodyPr/>
          <a:lstStyle/>
          <a:p>
            <a:r>
              <a:rPr lang="en-GB" dirty="0"/>
              <a:t>Literature Review</a:t>
            </a:r>
          </a:p>
        </p:txBody>
      </p:sp>
      <p:sp>
        <p:nvSpPr>
          <p:cNvPr id="3" name="Content Placeholder 2">
            <a:extLst>
              <a:ext uri="{FF2B5EF4-FFF2-40B4-BE49-F238E27FC236}">
                <a16:creationId xmlns:a16="http://schemas.microsoft.com/office/drawing/2014/main" id="{4DC17FB0-0193-7D8E-39F0-712A505B9DD8}"/>
              </a:ext>
            </a:extLst>
          </p:cNvPr>
          <p:cNvSpPr>
            <a:spLocks noGrp="1"/>
          </p:cNvSpPr>
          <p:nvPr>
            <p:ph idx="1"/>
          </p:nvPr>
        </p:nvSpPr>
        <p:spPr/>
        <p:txBody>
          <a:bodyPr>
            <a:normAutofit lnSpcReduction="10000"/>
          </a:bodyPr>
          <a:lstStyle/>
          <a:p>
            <a:pPr marL="0" indent="0" algn="just">
              <a:lnSpc>
                <a:spcPct val="150000"/>
              </a:lnSpc>
              <a:spcAft>
                <a:spcPts val="800"/>
              </a:spcAft>
              <a:buNone/>
            </a:pPr>
            <a:r>
              <a:rPr lang="en-US" sz="1600" b="1" dirty="0">
                <a:latin typeface="Times New Roman" panose="02020603050405020304" pitchFamily="18" charset="0"/>
                <a:cs typeface="Times New Roman" panose="02020603050405020304" pitchFamily="18" charset="0"/>
              </a:rPr>
              <a:t>7. </a:t>
            </a: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Healthcare predictive analytics using machine learning and deep learning techniques</a:t>
            </a:r>
            <a:endParaRPr lang="en-US" sz="1600" b="1" dirty="0">
              <a:latin typeface="Times New Roman" panose="02020603050405020304" pitchFamily="18" charset="0"/>
              <a:cs typeface="Times New Roman" panose="02020603050405020304" pitchFamily="18" charset="0"/>
            </a:endParaRPr>
          </a:p>
          <a:p>
            <a:pPr algn="just">
              <a:lnSpc>
                <a:spcPct val="150000"/>
              </a:lnSpc>
              <a:spcAft>
                <a:spcPts val="800"/>
              </a:spcAft>
              <a:buFont typeface="Wingdings" panose="05000000000000000000" pitchFamily="2" charset="2"/>
              <a:buChar char="v"/>
            </a:pPr>
            <a:r>
              <a:rPr lang="en-US" sz="1600" dirty="0">
                <a:effectLst/>
                <a:latin typeface="Times New Roman" panose="02020603050405020304" pitchFamily="18" charset="0"/>
                <a:ea typeface="Times New Roman" panose="02020603050405020304" pitchFamily="18" charset="0"/>
              </a:rPr>
              <a:t>Over the past decades, ML has had a significant impact on our daily lives with examples including efficient computer vision, web search, and recognition of optical char acters. In addition, by applying ML approaches, AI at the human level has also been improved. However, when it comes to the mechanisms of human information processing (such as sound and vision), the performance of traditional ML algorithms is far from satisfactory. The idea of deep learning (DL) was formed in the late 20th inspired by the deep hierarchical structures of human voice recognition and production systems. DL breaks have been introduced in 2006 when Hinton built a deep structured learning architecture called deep belief network (DBN). </a:t>
            </a:r>
          </a:p>
          <a:p>
            <a:pPr algn="just">
              <a:lnSpc>
                <a:spcPct val="150000"/>
              </a:lnSpc>
              <a:spcAft>
                <a:spcPts val="800"/>
              </a:spcAft>
              <a:buFont typeface="Wingdings" panose="05000000000000000000" pitchFamily="2" charset="2"/>
              <a:buChar char="v"/>
            </a:pPr>
            <a:endParaRPr lang="en-US" sz="1600" dirty="0">
              <a:latin typeface="Times New Roman" panose="02020603050405020304" pitchFamily="18" charset="0"/>
              <a:ea typeface="Times New Roman" panose="02020603050405020304" pitchFamily="18" charset="0"/>
            </a:endParaRPr>
          </a:p>
          <a:p>
            <a:pPr algn="just">
              <a:lnSpc>
                <a:spcPct val="150000"/>
              </a:lnSpc>
              <a:spcAft>
                <a:spcPts val="800"/>
              </a:spcAft>
              <a:buFont typeface="Wingdings" panose="05000000000000000000" pitchFamily="2" charset="2"/>
              <a:buChar char="v"/>
            </a:pPr>
            <a:r>
              <a:rPr lang="en-US" sz="1600" dirty="0">
                <a:effectLst/>
                <a:latin typeface="Times New Roman" panose="02020603050405020304" pitchFamily="18" charset="0"/>
                <a:ea typeface="Times New Roman" panose="02020603050405020304" pitchFamily="18" charset="0"/>
              </a:rPr>
              <a:t>The performance of classifiers using DL has been extensively improved with the increased complexity of data compared to classical learning methods. The performance of classic ML algorithms and DL methods. The performance of typical ML algorithms becomes stable when they reach the training data threshold, but DL improves its performance as the complexity of data increases.</a:t>
            </a:r>
            <a:endParaRPr lang="en-IN" sz="1600" dirty="0">
              <a:effectLst/>
              <a:latin typeface="Times New Roman" panose="02020603050405020304" pitchFamily="18" charset="0"/>
              <a:ea typeface="Times New Roman" panose="02020603050405020304" pitchFamily="18" charset="0"/>
            </a:endParaRPr>
          </a:p>
          <a:p>
            <a:pPr marL="0" indent="0" algn="just">
              <a:lnSpc>
                <a:spcPct val="107000"/>
              </a:lnSpc>
              <a:spcAft>
                <a:spcPts val="800"/>
              </a:spcAft>
              <a:buNone/>
            </a:pPr>
            <a:endParaRPr lang="en-IN" sz="1600" b="1" kern="100" dirty="0">
              <a:effectLst/>
              <a:cs typeface="Times New Roman" panose="02020603050405020304" pitchFamily="18" charset="0"/>
            </a:endParaRPr>
          </a:p>
          <a:p>
            <a:pPr marL="0" indent="0" algn="just">
              <a:buNone/>
            </a:pPr>
            <a:endParaRPr lang="en-IN" sz="1600" b="1" kern="100" dirty="0">
              <a:effectLst/>
              <a:cs typeface="Times New Roman" panose="02020603050405020304" pitchFamily="18" charset="0"/>
            </a:endParaRPr>
          </a:p>
        </p:txBody>
      </p:sp>
    </p:spTree>
    <p:extLst>
      <p:ext uri="{BB962C8B-B14F-4D97-AF65-F5344CB8AC3E}">
        <p14:creationId xmlns:p14="http://schemas.microsoft.com/office/powerpoint/2010/main" val="296271058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235</TotalTime>
  <Words>2938</Words>
  <Application>Microsoft Office PowerPoint</Application>
  <PresentationFormat>Widescreen</PresentationFormat>
  <Paragraphs>148</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Bookman Old Style</vt:lpstr>
      <vt:lpstr>Times New Roman</vt:lpstr>
      <vt:lpstr>Verdana</vt:lpstr>
      <vt:lpstr>Wingdings</vt:lpstr>
      <vt:lpstr>Bioinformatics</vt:lpstr>
      <vt:lpstr>Predictive Analysis on Medicines Availability in Hospitals Using Machine Learning and Deep Learning Technique.</vt:lpstr>
      <vt:lpstr>Introduction</vt:lpstr>
      <vt:lpstr>Literature Review</vt:lpstr>
      <vt:lpstr>Literature Review</vt:lpstr>
      <vt:lpstr>Literature Review</vt:lpstr>
      <vt:lpstr>Literature Review</vt:lpstr>
      <vt:lpstr>Literature Review</vt:lpstr>
      <vt:lpstr>Literature Review</vt:lpstr>
      <vt:lpstr>Literature Review</vt:lpstr>
      <vt:lpstr>Literature Review</vt:lpstr>
      <vt:lpstr>Proposed Method</vt:lpstr>
      <vt:lpstr>Objectives</vt:lpstr>
      <vt:lpstr>Methodology</vt:lpstr>
      <vt:lpstr>Methodology</vt:lpstr>
      <vt:lpstr>Methodology</vt:lpstr>
      <vt:lpstr>Timeline of Project</vt:lpstr>
      <vt:lpstr>Expected Outcomes</vt:lpstr>
      <vt:lpstr>Expected Outcomes</vt:lpstr>
      <vt:lpstr>Conclusion</vt:lpstr>
      <vt:lpstr>Research Publication</vt:lpstr>
      <vt:lpstr>Research Publication Certificates</vt:lpstr>
      <vt:lpstr>Contd.</vt:lpstr>
      <vt:lpstr>Contd.</vt:lpstr>
      <vt:lpstr>Contd.</vt:lpstr>
      <vt:lpstr>Contd.</vt:lpstr>
      <vt:lpstr>Contd.</vt:lpstr>
      <vt:lpstr>Plagiarsm Report</vt:lpstr>
      <vt:lpstr>SDG Mapping</vt:lpstr>
      <vt:lpstr>Contd.</vt:lpstr>
      <vt:lpstr>GitHub Link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Darshan U</cp:lastModifiedBy>
  <cp:revision>22</cp:revision>
  <dcterms:created xsi:type="dcterms:W3CDTF">2023-03-16T03:26:27Z</dcterms:created>
  <dcterms:modified xsi:type="dcterms:W3CDTF">2025-01-20T06:06:59Z</dcterms:modified>
</cp:coreProperties>
</file>