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Default Extension="gif" ContentType="image/gif"/>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338" r:id="rId2"/>
    <p:sldId id="314" r:id="rId3"/>
    <p:sldId id="330" r:id="rId4"/>
    <p:sldId id="328" r:id="rId5"/>
    <p:sldId id="333" r:id="rId6"/>
    <p:sldId id="334" r:id="rId7"/>
    <p:sldId id="335" r:id="rId8"/>
    <p:sldId id="331" r:id="rId9"/>
    <p:sldId id="336" r:id="rId10"/>
    <p:sldId id="337" r:id="rId11"/>
    <p:sldId id="326" r:id="rId12"/>
    <p:sldId id="318" r:id="rId13"/>
    <p:sldId id="317" r:id="rId14"/>
    <p:sldId id="319" r:id="rId15"/>
    <p:sldId id="321"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FFFF99"/>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809" autoAdjust="0"/>
    <p:restoredTop sz="99466" autoAdjust="0"/>
  </p:normalViewPr>
  <p:slideViewPr>
    <p:cSldViewPr>
      <p:cViewPr>
        <p:scale>
          <a:sx n="100" d="100"/>
          <a:sy n="100" d="100"/>
        </p:scale>
        <p:origin x="-498" y="-78"/>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982EA1E-FB1E-44BC-97EC-8C8ED3D848A0}" type="datetimeFigureOut">
              <a:rPr lang="en-IN" smtClean="0"/>
              <a:pPr/>
              <a:t>05-02-2019</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3BA64F9-33B0-45D8-8FFB-9E5D1AC18534}" type="slidenum">
              <a:rPr lang="en-IN" smtClean="0"/>
              <a:pPr/>
              <a:t>‹#›</a:t>
            </a:fld>
            <a:endParaRPr lang="en-IN"/>
          </a:p>
        </p:txBody>
      </p:sp>
    </p:spTree>
    <p:extLst>
      <p:ext uri="{BB962C8B-B14F-4D97-AF65-F5344CB8AC3E}">
        <p14:creationId xmlns="" xmlns:p14="http://schemas.microsoft.com/office/powerpoint/2010/main" val="15490553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3BA64F9-33B0-45D8-8FFB-9E5D1AC18534}" type="slidenum">
              <a:rPr lang="en-IN" smtClean="0"/>
              <a:pPr/>
              <a:t>1</a:t>
            </a:fld>
            <a:endParaRPr lang="en-IN"/>
          </a:p>
        </p:txBody>
      </p:sp>
    </p:spTree>
    <p:extLst>
      <p:ext uri="{BB962C8B-B14F-4D97-AF65-F5344CB8AC3E}">
        <p14:creationId xmlns:p14="http://schemas.microsoft.com/office/powerpoint/2010/main" xmlns="" val="8108820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3BA64F9-33B0-45D8-8FFB-9E5D1AC18534}" type="slidenum">
              <a:rPr lang="en-IN" smtClean="0"/>
              <a:pPr/>
              <a:t>10</a:t>
            </a:fld>
            <a:endParaRPr lang="en-IN"/>
          </a:p>
        </p:txBody>
      </p:sp>
    </p:spTree>
    <p:extLst>
      <p:ext uri="{BB962C8B-B14F-4D97-AF65-F5344CB8AC3E}">
        <p14:creationId xmlns="" xmlns:p14="http://schemas.microsoft.com/office/powerpoint/2010/main" val="8108820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3BA64F9-33B0-45D8-8FFB-9E5D1AC18534}" type="slidenum">
              <a:rPr lang="en-IN" smtClean="0"/>
              <a:pPr/>
              <a:t>11</a:t>
            </a:fld>
            <a:endParaRPr lang="en-IN"/>
          </a:p>
        </p:txBody>
      </p:sp>
    </p:spTree>
    <p:extLst>
      <p:ext uri="{BB962C8B-B14F-4D97-AF65-F5344CB8AC3E}">
        <p14:creationId xmlns="" xmlns:p14="http://schemas.microsoft.com/office/powerpoint/2010/main" val="8108820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3BA64F9-33B0-45D8-8FFB-9E5D1AC18534}" type="slidenum">
              <a:rPr lang="en-IN" smtClean="0"/>
              <a:pPr/>
              <a:t>12</a:t>
            </a:fld>
            <a:endParaRPr lang="en-IN"/>
          </a:p>
        </p:txBody>
      </p:sp>
    </p:spTree>
    <p:extLst>
      <p:ext uri="{BB962C8B-B14F-4D97-AF65-F5344CB8AC3E}">
        <p14:creationId xmlns="" xmlns:p14="http://schemas.microsoft.com/office/powerpoint/2010/main" val="8108820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3BA64F9-33B0-45D8-8FFB-9E5D1AC18534}" type="slidenum">
              <a:rPr lang="en-IN" smtClean="0"/>
              <a:pPr/>
              <a:t>13</a:t>
            </a:fld>
            <a:endParaRPr lang="en-IN"/>
          </a:p>
        </p:txBody>
      </p:sp>
    </p:spTree>
    <p:extLst>
      <p:ext uri="{BB962C8B-B14F-4D97-AF65-F5344CB8AC3E}">
        <p14:creationId xmlns="" xmlns:p14="http://schemas.microsoft.com/office/powerpoint/2010/main" val="8108820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3BA64F9-33B0-45D8-8FFB-9E5D1AC18534}" type="slidenum">
              <a:rPr lang="en-IN" smtClean="0"/>
              <a:pPr/>
              <a:t>14</a:t>
            </a:fld>
            <a:endParaRPr lang="en-IN"/>
          </a:p>
        </p:txBody>
      </p:sp>
    </p:spTree>
    <p:extLst>
      <p:ext uri="{BB962C8B-B14F-4D97-AF65-F5344CB8AC3E}">
        <p14:creationId xmlns="" xmlns:p14="http://schemas.microsoft.com/office/powerpoint/2010/main" val="8108820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3BA64F9-33B0-45D8-8FFB-9E5D1AC18534}" type="slidenum">
              <a:rPr lang="en-IN" smtClean="0"/>
              <a:pPr/>
              <a:t>15</a:t>
            </a:fld>
            <a:endParaRPr lang="en-IN"/>
          </a:p>
        </p:txBody>
      </p:sp>
    </p:spTree>
    <p:extLst>
      <p:ext uri="{BB962C8B-B14F-4D97-AF65-F5344CB8AC3E}">
        <p14:creationId xmlns="" xmlns:p14="http://schemas.microsoft.com/office/powerpoint/2010/main" val="8108820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3BA64F9-33B0-45D8-8FFB-9E5D1AC18534}" type="slidenum">
              <a:rPr lang="en-IN" smtClean="0"/>
              <a:pPr/>
              <a:t>2</a:t>
            </a:fld>
            <a:endParaRPr lang="en-IN"/>
          </a:p>
        </p:txBody>
      </p:sp>
    </p:spTree>
    <p:extLst>
      <p:ext uri="{BB962C8B-B14F-4D97-AF65-F5344CB8AC3E}">
        <p14:creationId xmlns="" xmlns:p14="http://schemas.microsoft.com/office/powerpoint/2010/main" val="8108820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3BA64F9-33B0-45D8-8FFB-9E5D1AC18534}" type="slidenum">
              <a:rPr lang="en-IN" smtClean="0"/>
              <a:pPr/>
              <a:t>3</a:t>
            </a:fld>
            <a:endParaRPr lang="en-IN"/>
          </a:p>
        </p:txBody>
      </p:sp>
    </p:spTree>
    <p:extLst>
      <p:ext uri="{BB962C8B-B14F-4D97-AF65-F5344CB8AC3E}">
        <p14:creationId xmlns="" xmlns:p14="http://schemas.microsoft.com/office/powerpoint/2010/main" val="8108820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3BA64F9-33B0-45D8-8FFB-9E5D1AC18534}" type="slidenum">
              <a:rPr lang="en-IN" smtClean="0"/>
              <a:pPr/>
              <a:t>4</a:t>
            </a:fld>
            <a:endParaRPr lang="en-IN"/>
          </a:p>
        </p:txBody>
      </p:sp>
    </p:spTree>
    <p:extLst>
      <p:ext uri="{BB962C8B-B14F-4D97-AF65-F5344CB8AC3E}">
        <p14:creationId xmlns="" xmlns:p14="http://schemas.microsoft.com/office/powerpoint/2010/main" val="8108820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3BA64F9-33B0-45D8-8FFB-9E5D1AC18534}" type="slidenum">
              <a:rPr lang="en-IN" smtClean="0"/>
              <a:pPr/>
              <a:t>5</a:t>
            </a:fld>
            <a:endParaRPr lang="en-IN"/>
          </a:p>
        </p:txBody>
      </p:sp>
    </p:spTree>
    <p:extLst>
      <p:ext uri="{BB962C8B-B14F-4D97-AF65-F5344CB8AC3E}">
        <p14:creationId xmlns="" xmlns:p14="http://schemas.microsoft.com/office/powerpoint/2010/main" val="8108820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3BA64F9-33B0-45D8-8FFB-9E5D1AC18534}" type="slidenum">
              <a:rPr lang="en-IN" smtClean="0"/>
              <a:pPr/>
              <a:t>6</a:t>
            </a:fld>
            <a:endParaRPr lang="en-IN"/>
          </a:p>
        </p:txBody>
      </p:sp>
    </p:spTree>
    <p:extLst>
      <p:ext uri="{BB962C8B-B14F-4D97-AF65-F5344CB8AC3E}">
        <p14:creationId xmlns="" xmlns:p14="http://schemas.microsoft.com/office/powerpoint/2010/main" val="8108820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3BA64F9-33B0-45D8-8FFB-9E5D1AC18534}" type="slidenum">
              <a:rPr lang="en-IN" smtClean="0"/>
              <a:pPr/>
              <a:t>7</a:t>
            </a:fld>
            <a:endParaRPr lang="en-IN"/>
          </a:p>
        </p:txBody>
      </p:sp>
    </p:spTree>
    <p:extLst>
      <p:ext uri="{BB962C8B-B14F-4D97-AF65-F5344CB8AC3E}">
        <p14:creationId xmlns="" xmlns:p14="http://schemas.microsoft.com/office/powerpoint/2010/main" val="8108820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3BA64F9-33B0-45D8-8FFB-9E5D1AC18534}" type="slidenum">
              <a:rPr lang="en-IN" smtClean="0"/>
              <a:pPr/>
              <a:t>8</a:t>
            </a:fld>
            <a:endParaRPr lang="en-IN"/>
          </a:p>
        </p:txBody>
      </p:sp>
    </p:spTree>
    <p:extLst>
      <p:ext uri="{BB962C8B-B14F-4D97-AF65-F5344CB8AC3E}">
        <p14:creationId xmlns="" xmlns:p14="http://schemas.microsoft.com/office/powerpoint/2010/main" val="8108820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3BA64F9-33B0-45D8-8FFB-9E5D1AC18534}" type="slidenum">
              <a:rPr lang="en-IN" smtClean="0"/>
              <a:pPr/>
              <a:t>9</a:t>
            </a:fld>
            <a:endParaRPr lang="en-IN"/>
          </a:p>
        </p:txBody>
      </p:sp>
    </p:spTree>
    <p:extLst>
      <p:ext uri="{BB962C8B-B14F-4D97-AF65-F5344CB8AC3E}">
        <p14:creationId xmlns="" xmlns:p14="http://schemas.microsoft.com/office/powerpoint/2010/main" val="8108820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175640A-B843-4859-97A5-153999A10558}" type="datetimeFigureOut">
              <a:rPr lang="en-US" smtClean="0"/>
              <a:pPr/>
              <a:t>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C7B117-FF42-4989-B6E9-670CD64973F1}" type="slidenum">
              <a:rPr lang="en-US" smtClean="0"/>
              <a:pPr/>
              <a:t>‹#›</a:t>
            </a:fld>
            <a:endParaRPr lang="en-US"/>
          </a:p>
        </p:txBody>
      </p:sp>
    </p:spTree>
    <p:extLst>
      <p:ext uri="{BB962C8B-B14F-4D97-AF65-F5344CB8AC3E}">
        <p14:creationId xmlns="" xmlns:p14="http://schemas.microsoft.com/office/powerpoint/2010/main" val="34412651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175640A-B843-4859-97A5-153999A10558}" type="datetimeFigureOut">
              <a:rPr lang="en-US" smtClean="0"/>
              <a:pPr/>
              <a:t>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C7B117-FF42-4989-B6E9-670CD64973F1}" type="slidenum">
              <a:rPr lang="en-US" smtClean="0"/>
              <a:pPr/>
              <a:t>‹#›</a:t>
            </a:fld>
            <a:endParaRPr lang="en-US"/>
          </a:p>
        </p:txBody>
      </p:sp>
    </p:spTree>
    <p:extLst>
      <p:ext uri="{BB962C8B-B14F-4D97-AF65-F5344CB8AC3E}">
        <p14:creationId xmlns="" xmlns:p14="http://schemas.microsoft.com/office/powerpoint/2010/main" val="1511432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175640A-B843-4859-97A5-153999A10558}" type="datetimeFigureOut">
              <a:rPr lang="en-US" smtClean="0"/>
              <a:pPr/>
              <a:t>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C7B117-FF42-4989-B6E9-670CD64973F1}" type="slidenum">
              <a:rPr lang="en-US" smtClean="0"/>
              <a:pPr/>
              <a:t>‹#›</a:t>
            </a:fld>
            <a:endParaRPr lang="en-US"/>
          </a:p>
        </p:txBody>
      </p:sp>
    </p:spTree>
    <p:extLst>
      <p:ext uri="{BB962C8B-B14F-4D97-AF65-F5344CB8AC3E}">
        <p14:creationId xmlns="" xmlns:p14="http://schemas.microsoft.com/office/powerpoint/2010/main" val="1781451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175640A-B843-4859-97A5-153999A10558}" type="datetimeFigureOut">
              <a:rPr lang="en-US" smtClean="0"/>
              <a:pPr/>
              <a:t>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C7B117-FF42-4989-B6E9-670CD64973F1}" type="slidenum">
              <a:rPr lang="en-US" smtClean="0"/>
              <a:pPr/>
              <a:t>‹#›</a:t>
            </a:fld>
            <a:endParaRPr lang="en-US"/>
          </a:p>
        </p:txBody>
      </p:sp>
    </p:spTree>
    <p:extLst>
      <p:ext uri="{BB962C8B-B14F-4D97-AF65-F5344CB8AC3E}">
        <p14:creationId xmlns="" xmlns:p14="http://schemas.microsoft.com/office/powerpoint/2010/main" val="16635418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175640A-B843-4859-97A5-153999A10558}" type="datetimeFigureOut">
              <a:rPr lang="en-US" smtClean="0"/>
              <a:pPr/>
              <a:t>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C7B117-FF42-4989-B6E9-670CD64973F1}" type="slidenum">
              <a:rPr lang="en-US" smtClean="0"/>
              <a:pPr/>
              <a:t>‹#›</a:t>
            </a:fld>
            <a:endParaRPr lang="en-US"/>
          </a:p>
        </p:txBody>
      </p:sp>
    </p:spTree>
    <p:extLst>
      <p:ext uri="{BB962C8B-B14F-4D97-AF65-F5344CB8AC3E}">
        <p14:creationId xmlns="" xmlns:p14="http://schemas.microsoft.com/office/powerpoint/2010/main" val="1241278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175640A-B843-4859-97A5-153999A10558}" type="datetimeFigureOut">
              <a:rPr lang="en-US" smtClean="0"/>
              <a:pPr/>
              <a:t>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C7B117-FF42-4989-B6E9-670CD64973F1}" type="slidenum">
              <a:rPr lang="en-US" smtClean="0"/>
              <a:pPr/>
              <a:t>‹#›</a:t>
            </a:fld>
            <a:endParaRPr lang="en-US"/>
          </a:p>
        </p:txBody>
      </p:sp>
    </p:spTree>
    <p:extLst>
      <p:ext uri="{BB962C8B-B14F-4D97-AF65-F5344CB8AC3E}">
        <p14:creationId xmlns="" xmlns:p14="http://schemas.microsoft.com/office/powerpoint/2010/main" val="421520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175640A-B843-4859-97A5-153999A10558}" type="datetimeFigureOut">
              <a:rPr lang="en-US" smtClean="0"/>
              <a:pPr/>
              <a:t>2/5/2019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2C7B117-FF42-4989-B6E9-670CD64973F1}" type="slidenum">
              <a:rPr lang="en-US" smtClean="0"/>
              <a:pPr/>
              <a:t>‹#›</a:t>
            </a:fld>
            <a:endParaRPr lang="en-US"/>
          </a:p>
        </p:txBody>
      </p:sp>
    </p:spTree>
    <p:extLst>
      <p:ext uri="{BB962C8B-B14F-4D97-AF65-F5344CB8AC3E}">
        <p14:creationId xmlns="" xmlns:p14="http://schemas.microsoft.com/office/powerpoint/2010/main" val="14311793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175640A-B843-4859-97A5-153999A10558}" type="datetimeFigureOut">
              <a:rPr lang="en-US" smtClean="0"/>
              <a:pPr/>
              <a:t>2/5/2019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2C7B117-FF42-4989-B6E9-670CD64973F1}" type="slidenum">
              <a:rPr lang="en-US" smtClean="0"/>
              <a:pPr/>
              <a:t>‹#›</a:t>
            </a:fld>
            <a:endParaRPr lang="en-US"/>
          </a:p>
        </p:txBody>
      </p:sp>
    </p:spTree>
    <p:extLst>
      <p:ext uri="{BB962C8B-B14F-4D97-AF65-F5344CB8AC3E}">
        <p14:creationId xmlns="" xmlns:p14="http://schemas.microsoft.com/office/powerpoint/2010/main" val="1998801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75640A-B843-4859-97A5-153999A10558}" type="datetimeFigureOut">
              <a:rPr lang="en-US" smtClean="0"/>
              <a:pPr/>
              <a:t>2/5/2019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2C7B117-FF42-4989-B6E9-670CD64973F1}" type="slidenum">
              <a:rPr lang="en-US" smtClean="0"/>
              <a:pPr/>
              <a:t>‹#›</a:t>
            </a:fld>
            <a:endParaRPr lang="en-US"/>
          </a:p>
        </p:txBody>
      </p:sp>
    </p:spTree>
    <p:extLst>
      <p:ext uri="{BB962C8B-B14F-4D97-AF65-F5344CB8AC3E}">
        <p14:creationId xmlns="" xmlns:p14="http://schemas.microsoft.com/office/powerpoint/2010/main" val="36638469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175640A-B843-4859-97A5-153999A10558}" type="datetimeFigureOut">
              <a:rPr lang="en-US" smtClean="0"/>
              <a:pPr/>
              <a:t>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C7B117-FF42-4989-B6E9-670CD64973F1}" type="slidenum">
              <a:rPr lang="en-US" smtClean="0"/>
              <a:pPr/>
              <a:t>‹#›</a:t>
            </a:fld>
            <a:endParaRPr lang="en-US"/>
          </a:p>
        </p:txBody>
      </p:sp>
    </p:spTree>
    <p:extLst>
      <p:ext uri="{BB962C8B-B14F-4D97-AF65-F5344CB8AC3E}">
        <p14:creationId xmlns="" xmlns:p14="http://schemas.microsoft.com/office/powerpoint/2010/main" val="433581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175640A-B843-4859-97A5-153999A10558}" type="datetimeFigureOut">
              <a:rPr lang="en-US" smtClean="0"/>
              <a:pPr/>
              <a:t>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C7B117-FF42-4989-B6E9-670CD64973F1}" type="slidenum">
              <a:rPr lang="en-US" smtClean="0"/>
              <a:pPr/>
              <a:t>‹#›</a:t>
            </a:fld>
            <a:endParaRPr lang="en-US"/>
          </a:p>
        </p:txBody>
      </p:sp>
    </p:spTree>
    <p:extLst>
      <p:ext uri="{BB962C8B-B14F-4D97-AF65-F5344CB8AC3E}">
        <p14:creationId xmlns="" xmlns:p14="http://schemas.microsoft.com/office/powerpoint/2010/main" val="23298318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75640A-B843-4859-97A5-153999A10558}" type="datetimeFigureOut">
              <a:rPr lang="en-US" smtClean="0"/>
              <a:pPr/>
              <a:t>2/5/2019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C7B117-FF42-4989-B6E9-670CD64973F1}" type="slidenum">
              <a:rPr lang="en-US" smtClean="0"/>
              <a:pPr/>
              <a:t>‹#›</a:t>
            </a:fld>
            <a:endParaRPr lang="en-US"/>
          </a:p>
        </p:txBody>
      </p:sp>
    </p:spTree>
    <p:extLst>
      <p:ext uri="{BB962C8B-B14F-4D97-AF65-F5344CB8AC3E}">
        <p14:creationId xmlns="" xmlns:p14="http://schemas.microsoft.com/office/powerpoint/2010/main" val="39328464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0.gif"/></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noAutofit/>
          </a:bodyPr>
          <a:lstStyle/>
          <a:p>
            <a:r>
              <a:rPr lang="en-IN" sz="3200" dirty="0" smtClean="0">
                <a:solidFill>
                  <a:schemeClr val="accent4"/>
                </a:solidFill>
              </a:rPr>
              <a:t>Deep Learning – Tools (open source)</a:t>
            </a:r>
            <a:endParaRPr lang="en-US" sz="3200" dirty="0">
              <a:solidFill>
                <a:schemeClr val="accent4"/>
              </a:solidFill>
            </a:endParaRPr>
          </a:p>
        </p:txBody>
      </p:sp>
      <p:pic>
        <p:nvPicPr>
          <p:cNvPr id="4098" name="Picture 2"/>
          <p:cNvPicPr>
            <a:picLocks noChangeAspect="1" noChangeArrowheads="1"/>
          </p:cNvPicPr>
          <p:nvPr/>
        </p:nvPicPr>
        <p:blipFill>
          <a:blip r:embed="rId3"/>
          <a:srcRect/>
          <a:stretch>
            <a:fillRect/>
          </a:stretch>
        </p:blipFill>
        <p:spPr bwMode="auto">
          <a:xfrm>
            <a:off x="5105401" y="838200"/>
            <a:ext cx="3512428" cy="2190427"/>
          </a:xfrm>
          <a:prstGeom prst="rect">
            <a:avLst/>
          </a:prstGeom>
          <a:noFill/>
          <a:ln w="9525">
            <a:solidFill>
              <a:schemeClr val="accent1">
                <a:alpha val="99000"/>
              </a:schemeClr>
            </a:solidFill>
            <a:miter lim="800000"/>
            <a:headEnd/>
            <a:tailEnd/>
          </a:ln>
          <a:effectLst/>
        </p:spPr>
      </p:pic>
      <p:sp>
        <p:nvSpPr>
          <p:cNvPr id="6" name="TextBox 5"/>
          <p:cNvSpPr txBox="1"/>
          <p:nvPr/>
        </p:nvSpPr>
        <p:spPr>
          <a:xfrm>
            <a:off x="457200" y="4953000"/>
            <a:ext cx="8305800" cy="1815882"/>
          </a:xfrm>
          <a:prstGeom prst="rect">
            <a:avLst/>
          </a:prstGeom>
          <a:noFill/>
        </p:spPr>
        <p:txBody>
          <a:bodyPr wrap="square" rtlCol="0">
            <a:spAutoFit/>
          </a:bodyPr>
          <a:lstStyle/>
          <a:p>
            <a:r>
              <a:rPr lang="en-US" sz="1400" b="1" dirty="0" err="1" smtClean="0">
                <a:solidFill>
                  <a:schemeClr val="accent1"/>
                </a:solidFill>
              </a:rPr>
              <a:t>keras</a:t>
            </a:r>
            <a:r>
              <a:rPr lang="en-US" sz="1400" b="1" dirty="0" smtClean="0">
                <a:solidFill>
                  <a:schemeClr val="accent1"/>
                </a:solidFill>
              </a:rPr>
              <a:t> : </a:t>
            </a:r>
          </a:p>
          <a:p>
            <a:r>
              <a:rPr lang="en-US" sz="1400" dirty="0" smtClean="0">
                <a:solidFill>
                  <a:schemeClr val="accent1"/>
                </a:solidFill>
              </a:rPr>
              <a:t>Deep Learning Library in python for Theneo and Tensor flow for developing and evaluating deep learning models</a:t>
            </a:r>
          </a:p>
          <a:p>
            <a:r>
              <a:rPr lang="en-US" sz="1400" dirty="0" smtClean="0">
                <a:solidFill>
                  <a:schemeClr val="accent1"/>
                </a:solidFill>
              </a:rPr>
              <a:t>It wraps the efficient numerical computation libraries Theano and TensorFlow </a:t>
            </a:r>
          </a:p>
          <a:p>
            <a:endParaRPr lang="en-US" sz="1400" dirty="0" smtClean="0">
              <a:solidFill>
                <a:schemeClr val="accent1"/>
              </a:solidFill>
            </a:endParaRPr>
          </a:p>
          <a:p>
            <a:r>
              <a:rPr lang="en-US" sz="1400" b="1" dirty="0" smtClean="0">
                <a:solidFill>
                  <a:schemeClr val="accent1"/>
                </a:solidFill>
              </a:rPr>
              <a:t>Deep Learning computation libraries:</a:t>
            </a:r>
          </a:p>
          <a:p>
            <a:r>
              <a:rPr lang="en-US" sz="1400" dirty="0" smtClean="0">
                <a:solidFill>
                  <a:schemeClr val="accent1"/>
                </a:solidFill>
              </a:rPr>
              <a:t>TensorFlow : supported by Google</a:t>
            </a:r>
          </a:p>
          <a:p>
            <a:r>
              <a:rPr lang="en-US" sz="1400" dirty="0" smtClean="0">
                <a:solidFill>
                  <a:schemeClr val="accent1"/>
                </a:solidFill>
              </a:rPr>
              <a:t>Theano        : supported by University of Montreal's MILA</a:t>
            </a:r>
          </a:p>
          <a:p>
            <a:r>
              <a:rPr lang="en-US" sz="1400" dirty="0" smtClean="0">
                <a:solidFill>
                  <a:schemeClr val="accent1"/>
                </a:solidFill>
              </a:rPr>
              <a:t>Torch            : supported by  Facebook, Twitter and NVIDIA</a:t>
            </a:r>
            <a:endParaRPr lang="en-US" sz="1400" dirty="0">
              <a:solidFill>
                <a:schemeClr val="accent1"/>
              </a:solidFill>
            </a:endParaRPr>
          </a:p>
        </p:txBody>
      </p:sp>
      <p:pic>
        <p:nvPicPr>
          <p:cNvPr id="5" name="Picture 2"/>
          <p:cNvPicPr>
            <a:picLocks noChangeAspect="1" noChangeArrowheads="1"/>
          </p:cNvPicPr>
          <p:nvPr/>
        </p:nvPicPr>
        <p:blipFill>
          <a:blip r:embed="rId4"/>
          <a:srcRect/>
          <a:stretch>
            <a:fillRect/>
          </a:stretch>
        </p:blipFill>
        <p:spPr bwMode="auto">
          <a:xfrm>
            <a:off x="304800" y="685800"/>
            <a:ext cx="4038600" cy="2486760"/>
          </a:xfrm>
          <a:prstGeom prst="rect">
            <a:avLst/>
          </a:prstGeom>
          <a:noFill/>
          <a:ln w="0">
            <a:noFill/>
            <a:miter lim="800000"/>
            <a:headEnd/>
            <a:tailEnd/>
          </a:ln>
          <a:effectLst/>
        </p:spPr>
      </p:pic>
      <p:pic>
        <p:nvPicPr>
          <p:cNvPr id="1026" name="Picture 2"/>
          <p:cNvPicPr>
            <a:picLocks noChangeAspect="1" noChangeArrowheads="1"/>
          </p:cNvPicPr>
          <p:nvPr/>
        </p:nvPicPr>
        <p:blipFill>
          <a:blip r:embed="rId5"/>
          <a:srcRect/>
          <a:stretch>
            <a:fillRect/>
          </a:stretch>
        </p:blipFill>
        <p:spPr bwMode="auto">
          <a:xfrm>
            <a:off x="2247900" y="3183056"/>
            <a:ext cx="3771900" cy="1998544"/>
          </a:xfrm>
          <a:prstGeom prst="rect">
            <a:avLst/>
          </a:prstGeom>
          <a:noFill/>
          <a:ln w="9525">
            <a:solidFill>
              <a:schemeClr val="accent1">
                <a:alpha val="99000"/>
              </a:schemeClr>
            </a:solidFill>
            <a:miter lim="800000"/>
            <a:headEnd/>
            <a:tailEnd/>
          </a:ln>
          <a:effectLst/>
        </p:spPr>
      </p:pic>
    </p:spTree>
    <p:extLst>
      <p:ext uri="{BB962C8B-B14F-4D97-AF65-F5344CB8AC3E}">
        <p14:creationId xmlns:p14="http://schemas.microsoft.com/office/powerpoint/2010/main" xmlns="" val="34379844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533400"/>
          </a:xfrm>
        </p:spPr>
        <p:txBody>
          <a:bodyPr>
            <a:noAutofit/>
          </a:bodyPr>
          <a:lstStyle/>
          <a:p>
            <a:r>
              <a:rPr lang="en-US" sz="3200" dirty="0" smtClean="0">
                <a:solidFill>
                  <a:schemeClr val="accent4"/>
                </a:solidFill>
              </a:rPr>
              <a:t>CNN Complete Flow</a:t>
            </a:r>
            <a:endParaRPr lang="en-US" sz="3200" dirty="0">
              <a:solidFill>
                <a:schemeClr val="accent4"/>
              </a:solidFill>
            </a:endParaRPr>
          </a:p>
        </p:txBody>
      </p:sp>
      <p:sp>
        <p:nvSpPr>
          <p:cNvPr id="4" name="TextBox 3"/>
          <p:cNvSpPr txBox="1"/>
          <p:nvPr/>
        </p:nvSpPr>
        <p:spPr>
          <a:xfrm>
            <a:off x="152400" y="838200"/>
            <a:ext cx="8610600" cy="5724644"/>
          </a:xfrm>
          <a:prstGeom prst="rect">
            <a:avLst/>
          </a:prstGeom>
          <a:noFill/>
        </p:spPr>
        <p:txBody>
          <a:bodyPr wrap="square" rtlCol="0">
            <a:spAutoFit/>
          </a:bodyPr>
          <a:lstStyle/>
          <a:p>
            <a:r>
              <a:rPr lang="en-US" sz="1400" b="1" dirty="0" smtClean="0">
                <a:solidFill>
                  <a:schemeClr val="tx2"/>
                </a:solidFill>
              </a:rPr>
              <a:t>Flattening :  </a:t>
            </a:r>
            <a:r>
              <a:rPr lang="en-US" sz="1400" dirty="0" smtClean="0">
                <a:solidFill>
                  <a:schemeClr val="tx2"/>
                </a:solidFill>
              </a:rPr>
              <a:t>is converting the </a:t>
            </a:r>
            <a:r>
              <a:rPr lang="en-US" sz="1400" b="1" dirty="0" smtClean="0">
                <a:solidFill>
                  <a:schemeClr val="tx2"/>
                </a:solidFill>
              </a:rPr>
              <a:t>n-dimensional output </a:t>
            </a:r>
            <a:r>
              <a:rPr lang="en-US" sz="1400" dirty="0" smtClean="0">
                <a:solidFill>
                  <a:schemeClr val="tx2"/>
                </a:solidFill>
              </a:rPr>
              <a:t>of convolution/pooling step into </a:t>
            </a:r>
            <a:r>
              <a:rPr lang="en-US" sz="1400" b="1" dirty="0" smtClean="0">
                <a:solidFill>
                  <a:schemeClr val="tx2"/>
                </a:solidFill>
              </a:rPr>
              <a:t>1-dimensional vector </a:t>
            </a:r>
            <a:r>
              <a:rPr lang="en-US" sz="1400" dirty="0" smtClean="0">
                <a:solidFill>
                  <a:schemeClr val="tx2"/>
                </a:solidFill>
              </a:rPr>
              <a:t>that can  </a:t>
            </a:r>
          </a:p>
          <a:p>
            <a:r>
              <a:rPr lang="en-US" sz="1400" dirty="0" smtClean="0">
                <a:solidFill>
                  <a:schemeClr val="tx2"/>
                </a:solidFill>
              </a:rPr>
              <a:t>                       be used in the next step of </a:t>
            </a:r>
            <a:r>
              <a:rPr lang="en-US" sz="1400" b="1" dirty="0" smtClean="0">
                <a:solidFill>
                  <a:schemeClr val="tx2"/>
                </a:solidFill>
              </a:rPr>
              <a:t>ANN Full connection </a:t>
            </a:r>
            <a:r>
              <a:rPr lang="en-US" sz="1400" dirty="0" smtClean="0">
                <a:solidFill>
                  <a:schemeClr val="tx2"/>
                </a:solidFill>
              </a:rPr>
              <a:t>modeling for the classification.</a:t>
            </a:r>
          </a:p>
          <a:p>
            <a:endParaRPr lang="en-US" sz="1400" b="1" dirty="0" smtClean="0">
              <a:solidFill>
                <a:schemeClr val="tx2"/>
              </a:solidFill>
            </a:endParaRPr>
          </a:p>
          <a:p>
            <a:r>
              <a:rPr lang="en-US" sz="1400" b="1" dirty="0" smtClean="0">
                <a:solidFill>
                  <a:schemeClr val="tx2"/>
                </a:solidFill>
              </a:rPr>
              <a:t>Fully Connected Layer (ANN):  </a:t>
            </a:r>
            <a:r>
              <a:rPr lang="en-US" sz="1400" dirty="0" smtClean="0">
                <a:solidFill>
                  <a:schemeClr val="tx2"/>
                </a:solidFill>
              </a:rPr>
              <a:t>This is the last layer of CNN model that uses a </a:t>
            </a:r>
            <a:r>
              <a:rPr lang="en-US" sz="1400" b="1" dirty="0" smtClean="0">
                <a:solidFill>
                  <a:schemeClr val="tx2"/>
                </a:solidFill>
              </a:rPr>
              <a:t>Softmax activation </a:t>
            </a:r>
            <a:r>
              <a:rPr lang="en-US" sz="1400" dirty="0" smtClean="0">
                <a:solidFill>
                  <a:schemeClr val="tx2"/>
                </a:solidFill>
              </a:rPr>
              <a:t>function for </a:t>
            </a:r>
            <a:r>
              <a:rPr lang="en-US" sz="1400" b="1" dirty="0" smtClean="0">
                <a:solidFill>
                  <a:schemeClr val="tx2"/>
                </a:solidFill>
              </a:rPr>
              <a:t>classifying</a:t>
            </a:r>
            <a:r>
              <a:rPr lang="en-US" sz="1400" dirty="0" smtClean="0">
                <a:solidFill>
                  <a:schemeClr val="tx2"/>
                </a:solidFill>
              </a:rPr>
              <a:t> the </a:t>
            </a:r>
            <a:r>
              <a:rPr lang="en-US" sz="1400" b="1" dirty="0" smtClean="0">
                <a:solidFill>
                  <a:schemeClr val="tx2"/>
                </a:solidFill>
              </a:rPr>
              <a:t>generated features </a:t>
            </a:r>
            <a:r>
              <a:rPr lang="en-US" sz="1400" dirty="0" smtClean="0">
                <a:solidFill>
                  <a:schemeClr val="tx2"/>
                </a:solidFill>
              </a:rPr>
              <a:t>of the input image into various classes based on the training dataset.</a:t>
            </a:r>
          </a:p>
          <a:p>
            <a:endParaRPr lang="en-US" sz="1400" dirty="0" smtClean="0">
              <a:solidFill>
                <a:schemeClr val="tx2"/>
              </a:solidFill>
            </a:endParaRPr>
          </a:p>
          <a:p>
            <a:endParaRPr lang="en-US" sz="1400" dirty="0" smtClean="0"/>
          </a:p>
          <a:p>
            <a:pPr>
              <a:buFont typeface="Wingdings" pitchFamily="2" charset="2"/>
              <a:buChar char="Ø"/>
            </a:pPr>
            <a:endParaRPr lang="en-US" sz="1400" b="1" dirty="0" smtClean="0">
              <a:solidFill>
                <a:schemeClr val="tx2"/>
              </a:solidFill>
            </a:endParaRPr>
          </a:p>
          <a:p>
            <a:pPr>
              <a:buFont typeface="Wingdings" pitchFamily="2" charset="2"/>
              <a:buChar char="Ø"/>
            </a:pPr>
            <a:endParaRPr lang="en-US" sz="1400" b="1" dirty="0" smtClean="0">
              <a:solidFill>
                <a:schemeClr val="tx2"/>
              </a:solidFill>
            </a:endParaRPr>
          </a:p>
          <a:p>
            <a:endParaRPr lang="en-US" dirty="0" smtClean="0">
              <a:solidFill>
                <a:schemeClr val="tx2"/>
              </a:solidFill>
            </a:endParaRPr>
          </a:p>
          <a:p>
            <a:endParaRPr lang="en-US" sz="1400" b="1" dirty="0" smtClean="0">
              <a:solidFill>
                <a:schemeClr val="tx2"/>
              </a:solidFill>
            </a:endParaRPr>
          </a:p>
          <a:p>
            <a:endParaRPr lang="en-US" sz="1400" dirty="0" smtClean="0">
              <a:solidFill>
                <a:schemeClr val="tx2"/>
              </a:solidFill>
            </a:endParaRPr>
          </a:p>
          <a:p>
            <a:endParaRPr lang="en-US" sz="1400" dirty="0" smtClean="0">
              <a:solidFill>
                <a:schemeClr val="tx2"/>
              </a:solidFill>
            </a:endParaRPr>
          </a:p>
          <a:p>
            <a:endParaRPr lang="en-US" sz="1400" b="1" dirty="0" smtClean="0">
              <a:solidFill>
                <a:schemeClr val="tx2"/>
              </a:solidFill>
            </a:endParaRPr>
          </a:p>
          <a:p>
            <a:endParaRPr lang="en-US" sz="1400" dirty="0" smtClean="0">
              <a:solidFill>
                <a:schemeClr val="tx2"/>
              </a:solidFill>
            </a:endParaRPr>
          </a:p>
          <a:p>
            <a:endParaRPr lang="en-US" sz="1400" dirty="0" smtClean="0">
              <a:solidFill>
                <a:schemeClr val="tx2"/>
              </a:solidFill>
            </a:endParaRPr>
          </a:p>
          <a:p>
            <a:endParaRPr lang="en-US" sz="1400" dirty="0" smtClean="0">
              <a:solidFill>
                <a:schemeClr val="tx2"/>
              </a:solidFill>
            </a:endParaRPr>
          </a:p>
          <a:p>
            <a:r>
              <a:rPr lang="en-US" sz="1400" dirty="0" smtClean="0">
                <a:solidFill>
                  <a:schemeClr val="tx2"/>
                </a:solidFill>
              </a:rPr>
              <a:t>                    </a:t>
            </a:r>
            <a:endParaRPr lang="en-US" sz="1400" dirty="0" smtClean="0"/>
          </a:p>
          <a:p>
            <a:endParaRPr lang="en-US" sz="1400" dirty="0" smtClean="0"/>
          </a:p>
          <a:p>
            <a:endParaRPr lang="en-US" sz="1400" dirty="0" smtClean="0"/>
          </a:p>
          <a:p>
            <a:endParaRPr lang="en-US" sz="1400" dirty="0" smtClean="0"/>
          </a:p>
          <a:p>
            <a:endParaRPr lang="en-US" sz="1400" dirty="0" smtClean="0">
              <a:solidFill>
                <a:schemeClr val="accent2"/>
              </a:solidFill>
            </a:endParaRPr>
          </a:p>
          <a:p>
            <a:endParaRPr lang="en-US" sz="1400" dirty="0" smtClean="0">
              <a:solidFill>
                <a:schemeClr val="accent2"/>
              </a:solidFill>
            </a:endParaRPr>
          </a:p>
          <a:p>
            <a:r>
              <a:rPr lang="en-US" sz="2000" dirty="0" smtClean="0"/>
              <a:t>  </a:t>
            </a:r>
          </a:p>
          <a:p>
            <a:r>
              <a:rPr lang="en-US" sz="2000" dirty="0" smtClean="0"/>
              <a:t>  </a:t>
            </a:r>
          </a:p>
        </p:txBody>
      </p:sp>
      <p:pic>
        <p:nvPicPr>
          <p:cNvPr id="6" name="Picture 2"/>
          <p:cNvPicPr>
            <a:picLocks noChangeAspect="1" noChangeArrowheads="1"/>
          </p:cNvPicPr>
          <p:nvPr/>
        </p:nvPicPr>
        <p:blipFill>
          <a:blip r:embed="rId3"/>
          <a:srcRect/>
          <a:stretch>
            <a:fillRect/>
          </a:stretch>
        </p:blipFill>
        <p:spPr bwMode="auto">
          <a:xfrm>
            <a:off x="304800" y="2057400"/>
            <a:ext cx="8534400" cy="2513915"/>
          </a:xfrm>
          <a:prstGeom prst="rect">
            <a:avLst/>
          </a:prstGeom>
          <a:noFill/>
          <a:ln w="9525">
            <a:solidFill>
              <a:schemeClr val="accent1">
                <a:shade val="50000"/>
                <a:alpha val="99000"/>
              </a:schemeClr>
            </a:solidFill>
            <a:miter lim="800000"/>
            <a:headEnd/>
            <a:tailEnd/>
          </a:ln>
          <a:effectLst/>
        </p:spPr>
      </p:pic>
      <p:pic>
        <p:nvPicPr>
          <p:cNvPr id="4098" name="Picture 2"/>
          <p:cNvPicPr>
            <a:picLocks noChangeAspect="1" noChangeArrowheads="1"/>
          </p:cNvPicPr>
          <p:nvPr/>
        </p:nvPicPr>
        <p:blipFill>
          <a:blip r:embed="rId4"/>
          <a:srcRect/>
          <a:stretch>
            <a:fillRect/>
          </a:stretch>
        </p:blipFill>
        <p:spPr bwMode="auto">
          <a:xfrm>
            <a:off x="1524000" y="4648200"/>
            <a:ext cx="5486400" cy="2187466"/>
          </a:xfrm>
          <a:prstGeom prst="rect">
            <a:avLst/>
          </a:prstGeom>
          <a:noFill/>
          <a:ln w="9525">
            <a:solidFill>
              <a:schemeClr val="accent1">
                <a:shade val="50000"/>
                <a:alpha val="99000"/>
              </a:schemeClr>
            </a:solidFill>
            <a:miter lim="800000"/>
            <a:headEnd/>
            <a:tailEnd/>
          </a:ln>
          <a:effectLst/>
        </p:spPr>
      </p:pic>
    </p:spTree>
    <p:extLst>
      <p:ext uri="{BB962C8B-B14F-4D97-AF65-F5344CB8AC3E}">
        <p14:creationId xmlns="" xmlns:p14="http://schemas.microsoft.com/office/powerpoint/2010/main" val="21224269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533400"/>
          </a:xfrm>
        </p:spPr>
        <p:txBody>
          <a:bodyPr>
            <a:noAutofit/>
          </a:bodyPr>
          <a:lstStyle/>
          <a:p>
            <a:r>
              <a:rPr lang="en-US" sz="3200" dirty="0" smtClean="0">
                <a:solidFill>
                  <a:schemeClr val="accent4"/>
                </a:solidFill>
              </a:rPr>
              <a:t>Activation Function</a:t>
            </a:r>
            <a:endParaRPr lang="en-US" sz="3200" dirty="0">
              <a:solidFill>
                <a:schemeClr val="accent4"/>
              </a:solidFill>
            </a:endParaRPr>
          </a:p>
        </p:txBody>
      </p:sp>
      <p:pic>
        <p:nvPicPr>
          <p:cNvPr id="3" name="Picture 2"/>
          <p:cNvPicPr>
            <a:picLocks noChangeAspect="1" noChangeArrowheads="1"/>
          </p:cNvPicPr>
          <p:nvPr/>
        </p:nvPicPr>
        <p:blipFill>
          <a:blip r:embed="rId3"/>
          <a:srcRect/>
          <a:stretch>
            <a:fillRect/>
          </a:stretch>
        </p:blipFill>
        <p:spPr bwMode="auto">
          <a:xfrm>
            <a:off x="304800" y="1143000"/>
            <a:ext cx="3748087" cy="2050463"/>
          </a:xfrm>
          <a:prstGeom prst="rect">
            <a:avLst/>
          </a:prstGeom>
          <a:noFill/>
          <a:ln w="9525">
            <a:solidFill>
              <a:schemeClr val="accent1">
                <a:alpha val="99000"/>
              </a:schemeClr>
            </a:solidFill>
            <a:miter lim="800000"/>
            <a:headEnd/>
            <a:tailEnd/>
          </a:ln>
          <a:effectLst/>
        </p:spPr>
      </p:pic>
      <p:pic>
        <p:nvPicPr>
          <p:cNvPr id="5" name="Picture 3"/>
          <p:cNvPicPr>
            <a:picLocks noChangeAspect="1" noChangeArrowheads="1"/>
          </p:cNvPicPr>
          <p:nvPr/>
        </p:nvPicPr>
        <p:blipFill>
          <a:blip r:embed="rId4"/>
          <a:srcRect/>
          <a:stretch>
            <a:fillRect/>
          </a:stretch>
        </p:blipFill>
        <p:spPr bwMode="auto">
          <a:xfrm>
            <a:off x="4800600" y="1143001"/>
            <a:ext cx="3624263" cy="2019140"/>
          </a:xfrm>
          <a:prstGeom prst="rect">
            <a:avLst/>
          </a:prstGeom>
          <a:noFill/>
          <a:ln w="9525">
            <a:solidFill>
              <a:schemeClr val="accent1">
                <a:alpha val="99000"/>
              </a:schemeClr>
            </a:solidFill>
            <a:miter lim="800000"/>
            <a:headEnd/>
            <a:tailEnd/>
          </a:ln>
          <a:effectLst/>
        </p:spPr>
      </p:pic>
      <p:pic>
        <p:nvPicPr>
          <p:cNvPr id="1028" name="Picture 4"/>
          <p:cNvPicPr>
            <a:picLocks noChangeAspect="1" noChangeArrowheads="1"/>
          </p:cNvPicPr>
          <p:nvPr/>
        </p:nvPicPr>
        <p:blipFill>
          <a:blip r:embed="rId5"/>
          <a:srcRect/>
          <a:stretch>
            <a:fillRect/>
          </a:stretch>
        </p:blipFill>
        <p:spPr bwMode="auto">
          <a:xfrm>
            <a:off x="228600" y="3728104"/>
            <a:ext cx="3862387" cy="2063096"/>
          </a:xfrm>
          <a:prstGeom prst="rect">
            <a:avLst/>
          </a:prstGeom>
          <a:noFill/>
          <a:ln w="9525">
            <a:solidFill>
              <a:schemeClr val="accent1">
                <a:alpha val="99000"/>
              </a:schemeClr>
            </a:solidFill>
            <a:miter lim="800000"/>
            <a:headEnd/>
            <a:tailEnd/>
          </a:ln>
          <a:effectLst/>
        </p:spPr>
      </p:pic>
      <p:pic>
        <p:nvPicPr>
          <p:cNvPr id="1030" name="Picture 6"/>
          <p:cNvPicPr>
            <a:picLocks noChangeAspect="1" noChangeArrowheads="1"/>
          </p:cNvPicPr>
          <p:nvPr/>
        </p:nvPicPr>
        <p:blipFill>
          <a:blip r:embed="rId6"/>
          <a:srcRect/>
          <a:stretch>
            <a:fillRect/>
          </a:stretch>
        </p:blipFill>
        <p:spPr bwMode="auto">
          <a:xfrm>
            <a:off x="4666328" y="3733256"/>
            <a:ext cx="3944272" cy="2134144"/>
          </a:xfrm>
          <a:prstGeom prst="rect">
            <a:avLst/>
          </a:prstGeom>
          <a:noFill/>
          <a:ln w="9525">
            <a:solidFill>
              <a:schemeClr val="accent1">
                <a:alpha val="99000"/>
              </a:schemeClr>
            </a:solidFill>
            <a:miter lim="800000"/>
            <a:headEnd/>
            <a:tailEnd/>
          </a:ln>
          <a:effectLst/>
        </p:spPr>
      </p:pic>
    </p:spTree>
    <p:extLst>
      <p:ext uri="{BB962C8B-B14F-4D97-AF65-F5344CB8AC3E}">
        <p14:creationId xmlns="" xmlns:p14="http://schemas.microsoft.com/office/powerpoint/2010/main" val="21224269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533400"/>
          </a:xfrm>
        </p:spPr>
        <p:txBody>
          <a:bodyPr>
            <a:noAutofit/>
          </a:bodyPr>
          <a:lstStyle/>
          <a:p>
            <a:r>
              <a:rPr lang="en-US" sz="3200" dirty="0" smtClean="0">
                <a:solidFill>
                  <a:schemeClr val="accent4"/>
                </a:solidFill>
              </a:rPr>
              <a:t>Neural Network Classification</a:t>
            </a:r>
            <a:endParaRPr lang="en-US" sz="3200" dirty="0">
              <a:solidFill>
                <a:schemeClr val="accent4"/>
              </a:solidFill>
            </a:endParaRPr>
          </a:p>
        </p:txBody>
      </p:sp>
      <p:sp>
        <p:nvSpPr>
          <p:cNvPr id="4" name="TextBox 3"/>
          <p:cNvSpPr txBox="1"/>
          <p:nvPr/>
        </p:nvSpPr>
        <p:spPr>
          <a:xfrm>
            <a:off x="152400" y="914400"/>
            <a:ext cx="8610600" cy="8987076"/>
          </a:xfrm>
          <a:prstGeom prst="rect">
            <a:avLst/>
          </a:prstGeom>
          <a:noFill/>
        </p:spPr>
        <p:txBody>
          <a:bodyPr wrap="square" rtlCol="0">
            <a:spAutoFit/>
          </a:bodyPr>
          <a:lstStyle/>
          <a:p>
            <a:pPr>
              <a:buFont typeface="Arial" pitchFamily="34" charset="0"/>
              <a:buChar char="•"/>
            </a:pPr>
            <a:endParaRPr lang="en-US" sz="1400" dirty="0" smtClean="0">
              <a:solidFill>
                <a:schemeClr val="tx2"/>
              </a:solidFill>
            </a:endParaRPr>
          </a:p>
          <a:p>
            <a:pPr>
              <a:buFont typeface="Arial" pitchFamily="34" charset="0"/>
              <a:buChar char="•"/>
            </a:pPr>
            <a:r>
              <a:rPr lang="en-US" sz="1600" dirty="0" smtClean="0">
                <a:solidFill>
                  <a:schemeClr val="tx2"/>
                </a:solidFill>
              </a:rPr>
              <a:t> </a:t>
            </a:r>
            <a:r>
              <a:rPr lang="en-US" sz="1600" b="1" dirty="0" smtClean="0">
                <a:solidFill>
                  <a:schemeClr val="tx2"/>
                </a:solidFill>
              </a:rPr>
              <a:t>Two key architecture </a:t>
            </a:r>
            <a:r>
              <a:rPr lang="en-US" sz="1600" dirty="0" smtClean="0">
                <a:solidFill>
                  <a:schemeClr val="tx2"/>
                </a:solidFill>
              </a:rPr>
              <a:t>decisions that you need to make to make your model: </a:t>
            </a:r>
          </a:p>
          <a:p>
            <a:r>
              <a:rPr lang="en-US" sz="1600" dirty="0" smtClean="0">
                <a:solidFill>
                  <a:schemeClr val="tx2"/>
                </a:solidFill>
              </a:rPr>
              <a:t>    (</a:t>
            </a:r>
            <a:r>
              <a:rPr lang="en-US" sz="1600" dirty="0" err="1" smtClean="0">
                <a:solidFill>
                  <a:schemeClr val="tx2"/>
                </a:solidFill>
              </a:rPr>
              <a:t>i</a:t>
            </a:r>
            <a:r>
              <a:rPr lang="en-US" sz="1600" dirty="0" smtClean="0">
                <a:solidFill>
                  <a:schemeClr val="tx2"/>
                </a:solidFill>
              </a:rPr>
              <a:t>) how many </a:t>
            </a:r>
            <a:r>
              <a:rPr lang="en-US" sz="1600" b="1" dirty="0" smtClean="0">
                <a:solidFill>
                  <a:schemeClr val="tx2"/>
                </a:solidFill>
              </a:rPr>
              <a:t>layers</a:t>
            </a:r>
            <a:r>
              <a:rPr lang="en-US" sz="1600" dirty="0" smtClean="0">
                <a:solidFill>
                  <a:schemeClr val="tx2"/>
                </a:solidFill>
              </a:rPr>
              <a:t> you’re going to use</a:t>
            </a:r>
          </a:p>
          <a:p>
            <a:r>
              <a:rPr lang="en-US" sz="1600" dirty="0" smtClean="0">
                <a:solidFill>
                  <a:schemeClr val="tx2"/>
                </a:solidFill>
              </a:rPr>
              <a:t>    (ii) how many “</a:t>
            </a:r>
            <a:r>
              <a:rPr lang="en-US" sz="1600" b="1" dirty="0" smtClean="0">
                <a:solidFill>
                  <a:schemeClr val="tx2"/>
                </a:solidFill>
              </a:rPr>
              <a:t>hidden units</a:t>
            </a:r>
            <a:r>
              <a:rPr lang="en-US" sz="1600" dirty="0" smtClean="0">
                <a:solidFill>
                  <a:schemeClr val="tx2"/>
                </a:solidFill>
              </a:rPr>
              <a:t>” you will chose for each layer</a:t>
            </a:r>
          </a:p>
          <a:p>
            <a:pPr>
              <a:buFont typeface="Arial" pitchFamily="34" charset="0"/>
              <a:buChar char="•"/>
            </a:pPr>
            <a:endParaRPr lang="en-US" sz="1600" dirty="0" smtClean="0">
              <a:solidFill>
                <a:schemeClr val="tx2"/>
              </a:solidFill>
            </a:endParaRPr>
          </a:p>
          <a:p>
            <a:pPr>
              <a:buFont typeface="Arial" pitchFamily="34" charset="0"/>
              <a:buChar char="•"/>
            </a:pPr>
            <a:r>
              <a:rPr lang="en-US" sz="1600" dirty="0" smtClean="0">
                <a:solidFill>
                  <a:schemeClr val="tx2"/>
                </a:solidFill>
              </a:rPr>
              <a:t> Pre processing of predictors to standardize them before applying to neural network for best   </a:t>
            </a:r>
          </a:p>
          <a:p>
            <a:r>
              <a:rPr lang="en-US" sz="1600" dirty="0" smtClean="0">
                <a:solidFill>
                  <a:schemeClr val="tx2"/>
                </a:solidFill>
              </a:rPr>
              <a:t>   performance.</a:t>
            </a:r>
          </a:p>
          <a:p>
            <a:endParaRPr lang="en-US" sz="1600" dirty="0" smtClean="0">
              <a:solidFill>
                <a:schemeClr val="tx2"/>
              </a:solidFill>
            </a:endParaRPr>
          </a:p>
          <a:p>
            <a:pPr>
              <a:buFont typeface="Arial" pitchFamily="34" charset="0"/>
              <a:buChar char="•"/>
            </a:pPr>
            <a:r>
              <a:rPr lang="en-US" sz="1600" dirty="0" smtClean="0">
                <a:solidFill>
                  <a:schemeClr val="tx2"/>
                </a:solidFill>
              </a:rPr>
              <a:t> Categorical variables need to transformed into dummy variables before applying to neural network.</a:t>
            </a:r>
          </a:p>
          <a:p>
            <a:pPr>
              <a:buFont typeface="Arial" pitchFamily="34" charset="0"/>
              <a:buChar char="•"/>
            </a:pPr>
            <a:endParaRPr lang="en-US" sz="1600" dirty="0" smtClean="0">
              <a:solidFill>
                <a:schemeClr val="tx2"/>
              </a:solidFill>
            </a:endParaRPr>
          </a:p>
          <a:p>
            <a:pPr>
              <a:buFont typeface="Arial" pitchFamily="34" charset="0"/>
              <a:buChar char="•"/>
            </a:pPr>
            <a:r>
              <a:rPr lang="en-US" sz="1600" dirty="0" smtClean="0">
                <a:solidFill>
                  <a:schemeClr val="tx2"/>
                </a:solidFill>
              </a:rPr>
              <a:t>Neural Network back propagation weights updating gets stop when</a:t>
            </a:r>
          </a:p>
          <a:p>
            <a:r>
              <a:rPr lang="en-US" sz="1600" dirty="0" smtClean="0">
                <a:solidFill>
                  <a:schemeClr val="tx2"/>
                </a:solidFill>
              </a:rPr>
              <a:t>    (</a:t>
            </a:r>
            <a:r>
              <a:rPr lang="en-US" sz="1600" dirty="0" err="1" smtClean="0">
                <a:solidFill>
                  <a:schemeClr val="tx2"/>
                </a:solidFill>
              </a:rPr>
              <a:t>i</a:t>
            </a:r>
            <a:r>
              <a:rPr lang="en-US" sz="1600" dirty="0" smtClean="0">
                <a:solidFill>
                  <a:schemeClr val="tx2"/>
                </a:solidFill>
              </a:rPr>
              <a:t>) when misclassification error reached to threshold.</a:t>
            </a:r>
          </a:p>
          <a:p>
            <a:r>
              <a:rPr lang="en-US" sz="1600" dirty="0" smtClean="0">
                <a:solidFill>
                  <a:schemeClr val="tx2"/>
                </a:solidFill>
              </a:rPr>
              <a:t>    (ii) when the limit on the number of training epoch is reached.  </a:t>
            </a:r>
          </a:p>
          <a:p>
            <a:endParaRPr lang="en-US" sz="1600" dirty="0" smtClean="0">
              <a:solidFill>
                <a:schemeClr val="tx2"/>
              </a:solidFill>
            </a:endParaRPr>
          </a:p>
          <a:p>
            <a:pPr>
              <a:buFont typeface="Arial" pitchFamily="34" charset="0"/>
              <a:buChar char="•"/>
            </a:pPr>
            <a:r>
              <a:rPr lang="en-US" sz="1600" dirty="0" smtClean="0">
                <a:solidFill>
                  <a:schemeClr val="tx2"/>
                </a:solidFill>
              </a:rPr>
              <a:t> To avoid the over fitting, limit the number of epochs and not to over train the data and keep measuring the validation error after each epoch and select optimum epoch based on minimum validation error.</a:t>
            </a:r>
          </a:p>
          <a:p>
            <a:pPr>
              <a:buFont typeface="Arial" pitchFamily="34" charset="0"/>
              <a:buChar char="•"/>
            </a:pPr>
            <a:endParaRPr lang="en-US" sz="1400" dirty="0" smtClean="0">
              <a:solidFill>
                <a:schemeClr val="tx2"/>
              </a:solidFill>
            </a:endParaRPr>
          </a:p>
          <a:p>
            <a:endParaRPr lang="en-US" sz="1400" dirty="0" smtClean="0">
              <a:solidFill>
                <a:schemeClr val="tx2"/>
              </a:solidFill>
            </a:endParaRPr>
          </a:p>
          <a:p>
            <a:endParaRPr lang="en-US" sz="1400" dirty="0" smtClean="0">
              <a:solidFill>
                <a:schemeClr val="tx2"/>
              </a:solidFill>
            </a:endParaRPr>
          </a:p>
          <a:p>
            <a:r>
              <a:rPr lang="en-US" sz="1400" dirty="0" smtClean="0">
                <a:solidFill>
                  <a:schemeClr val="tx2"/>
                </a:solidFill>
              </a:rPr>
              <a:t> </a:t>
            </a:r>
          </a:p>
          <a:p>
            <a:endParaRPr lang="en-US" sz="1400" dirty="0" smtClean="0">
              <a:solidFill>
                <a:schemeClr val="tx2"/>
              </a:solidFill>
            </a:endParaRPr>
          </a:p>
          <a:p>
            <a:endParaRPr lang="en-US" sz="1400" dirty="0" smtClean="0">
              <a:solidFill>
                <a:schemeClr val="tx2"/>
              </a:solidFill>
            </a:endParaRPr>
          </a:p>
          <a:p>
            <a:endParaRPr lang="en-US" sz="1400" dirty="0" smtClean="0">
              <a:solidFill>
                <a:schemeClr val="tx2"/>
              </a:solidFill>
            </a:endParaRPr>
          </a:p>
          <a:p>
            <a:r>
              <a:rPr lang="en-US" sz="1400" dirty="0" smtClean="0">
                <a:solidFill>
                  <a:schemeClr val="tx2"/>
                </a:solidFill>
              </a:rPr>
              <a:t>                             </a:t>
            </a:r>
          </a:p>
          <a:p>
            <a:r>
              <a:rPr lang="en-US" sz="1400" dirty="0" smtClean="0">
                <a:solidFill>
                  <a:schemeClr val="tx2"/>
                </a:solidFill>
              </a:rPr>
              <a:t>           </a:t>
            </a:r>
          </a:p>
          <a:p>
            <a:endParaRPr lang="en-US" sz="1400" dirty="0" smtClean="0">
              <a:solidFill>
                <a:schemeClr val="tx2"/>
              </a:solidFill>
            </a:endParaRPr>
          </a:p>
          <a:p>
            <a:endParaRPr lang="en-US" sz="1400" dirty="0" smtClean="0">
              <a:solidFill>
                <a:schemeClr val="tx2"/>
              </a:solidFill>
            </a:endParaRPr>
          </a:p>
          <a:p>
            <a:endParaRPr lang="en-US" sz="1400" dirty="0" smtClean="0">
              <a:solidFill>
                <a:schemeClr val="tx2"/>
              </a:solidFill>
            </a:endParaRPr>
          </a:p>
          <a:p>
            <a:r>
              <a:rPr lang="en-US" sz="1400" dirty="0" smtClean="0">
                <a:solidFill>
                  <a:schemeClr val="tx2"/>
                </a:solidFill>
              </a:rPr>
              <a:t>                    </a:t>
            </a:r>
            <a:endParaRPr lang="en-US" sz="1400" dirty="0" smtClean="0"/>
          </a:p>
          <a:p>
            <a:endParaRPr lang="en-US" sz="1400" dirty="0" smtClean="0"/>
          </a:p>
          <a:p>
            <a:endParaRPr lang="en-US" sz="1400" dirty="0" smtClean="0"/>
          </a:p>
          <a:p>
            <a:endParaRPr lang="en-US" sz="1400" dirty="0" smtClean="0"/>
          </a:p>
          <a:p>
            <a:endParaRPr lang="en-US" sz="1400" dirty="0" smtClean="0">
              <a:solidFill>
                <a:schemeClr val="accent2"/>
              </a:solidFill>
            </a:endParaRPr>
          </a:p>
          <a:p>
            <a:endParaRPr lang="en-US" sz="1400" dirty="0" smtClean="0">
              <a:solidFill>
                <a:schemeClr val="accent2"/>
              </a:solidFill>
            </a:endParaRPr>
          </a:p>
          <a:p>
            <a:r>
              <a:rPr lang="en-US" sz="2000" dirty="0" smtClean="0"/>
              <a:t>  </a:t>
            </a:r>
          </a:p>
          <a:p>
            <a:r>
              <a:rPr lang="en-US" sz="2000" dirty="0" smtClean="0"/>
              <a:t>  </a:t>
            </a:r>
          </a:p>
        </p:txBody>
      </p:sp>
    </p:spTree>
    <p:extLst>
      <p:ext uri="{BB962C8B-B14F-4D97-AF65-F5344CB8AC3E}">
        <p14:creationId xmlns="" xmlns:p14="http://schemas.microsoft.com/office/powerpoint/2010/main" val="21224269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533400"/>
          </a:xfrm>
        </p:spPr>
        <p:txBody>
          <a:bodyPr>
            <a:noAutofit/>
          </a:bodyPr>
          <a:lstStyle/>
          <a:p>
            <a:r>
              <a:rPr lang="en-US" sz="3200" dirty="0" smtClean="0">
                <a:solidFill>
                  <a:schemeClr val="accent4"/>
                </a:solidFill>
              </a:rPr>
              <a:t>Neural Network Classification</a:t>
            </a:r>
            <a:endParaRPr lang="en-US" sz="3200" dirty="0">
              <a:solidFill>
                <a:schemeClr val="accent4"/>
              </a:solidFill>
            </a:endParaRPr>
          </a:p>
        </p:txBody>
      </p:sp>
      <p:sp>
        <p:nvSpPr>
          <p:cNvPr id="4" name="TextBox 3"/>
          <p:cNvSpPr txBox="1"/>
          <p:nvPr/>
        </p:nvSpPr>
        <p:spPr>
          <a:xfrm>
            <a:off x="152400" y="914400"/>
            <a:ext cx="8610600" cy="11264622"/>
          </a:xfrm>
          <a:prstGeom prst="rect">
            <a:avLst/>
          </a:prstGeom>
          <a:noFill/>
        </p:spPr>
        <p:txBody>
          <a:bodyPr wrap="square" rtlCol="0">
            <a:spAutoFit/>
          </a:bodyPr>
          <a:lstStyle/>
          <a:p>
            <a:pPr>
              <a:buFont typeface="Arial" pitchFamily="34" charset="0"/>
              <a:buChar char="•"/>
            </a:pPr>
            <a:r>
              <a:rPr lang="en-US" sz="1400" dirty="0" smtClean="0">
                <a:solidFill>
                  <a:schemeClr val="tx2"/>
                </a:solidFill>
              </a:rPr>
              <a:t> </a:t>
            </a:r>
            <a:r>
              <a:rPr lang="en-US" sz="1400" b="1" dirty="0" smtClean="0">
                <a:solidFill>
                  <a:schemeClr val="tx2"/>
                </a:solidFill>
              </a:rPr>
              <a:t>Two key architecture </a:t>
            </a:r>
            <a:r>
              <a:rPr lang="en-US" sz="1400" dirty="0" smtClean="0">
                <a:solidFill>
                  <a:schemeClr val="tx2"/>
                </a:solidFill>
              </a:rPr>
              <a:t>decisions that you need to make to make your model: </a:t>
            </a:r>
          </a:p>
          <a:p>
            <a:r>
              <a:rPr lang="en-US" sz="1400" dirty="0" smtClean="0">
                <a:solidFill>
                  <a:schemeClr val="tx2"/>
                </a:solidFill>
              </a:rPr>
              <a:t>    (</a:t>
            </a:r>
            <a:r>
              <a:rPr lang="en-US" sz="1400" dirty="0" err="1" smtClean="0">
                <a:solidFill>
                  <a:schemeClr val="tx2"/>
                </a:solidFill>
              </a:rPr>
              <a:t>i</a:t>
            </a:r>
            <a:r>
              <a:rPr lang="en-US" sz="1400" dirty="0" smtClean="0">
                <a:solidFill>
                  <a:schemeClr val="tx2"/>
                </a:solidFill>
              </a:rPr>
              <a:t>) how many </a:t>
            </a:r>
            <a:r>
              <a:rPr lang="en-US" sz="1400" b="1" dirty="0" smtClean="0">
                <a:solidFill>
                  <a:schemeClr val="tx2"/>
                </a:solidFill>
              </a:rPr>
              <a:t>layers</a:t>
            </a:r>
            <a:r>
              <a:rPr lang="en-US" sz="1400" dirty="0" smtClean="0">
                <a:solidFill>
                  <a:schemeClr val="tx2"/>
                </a:solidFill>
              </a:rPr>
              <a:t> you’re going to use</a:t>
            </a:r>
          </a:p>
          <a:p>
            <a:r>
              <a:rPr lang="en-US" sz="1400" dirty="0" smtClean="0">
                <a:solidFill>
                  <a:schemeClr val="tx2"/>
                </a:solidFill>
              </a:rPr>
              <a:t>    (ii) how many “</a:t>
            </a:r>
            <a:r>
              <a:rPr lang="en-US" sz="1400" b="1" dirty="0" smtClean="0">
                <a:solidFill>
                  <a:schemeClr val="tx2"/>
                </a:solidFill>
              </a:rPr>
              <a:t>hidden units</a:t>
            </a:r>
            <a:r>
              <a:rPr lang="en-US" sz="1400" dirty="0" smtClean="0">
                <a:solidFill>
                  <a:schemeClr val="tx2"/>
                </a:solidFill>
              </a:rPr>
              <a:t>” you will chose for each layer</a:t>
            </a:r>
          </a:p>
          <a:p>
            <a:pPr>
              <a:buFont typeface="Arial" pitchFamily="34" charset="0"/>
              <a:buChar char="•"/>
            </a:pPr>
            <a:r>
              <a:rPr lang="en-US" sz="1400" dirty="0" smtClean="0">
                <a:solidFill>
                  <a:schemeClr val="tx2"/>
                </a:solidFill>
              </a:rPr>
              <a:t> Pre processing of predictors to standardize them before applying to neural network for best performance.</a:t>
            </a:r>
          </a:p>
          <a:p>
            <a:pPr>
              <a:buFont typeface="Arial" pitchFamily="34" charset="0"/>
              <a:buChar char="•"/>
            </a:pPr>
            <a:r>
              <a:rPr lang="en-US" sz="1400" dirty="0" smtClean="0">
                <a:solidFill>
                  <a:schemeClr val="tx2"/>
                </a:solidFill>
              </a:rPr>
              <a:t> Categorical variables need to transformed into dummy variables before applying to neural network</a:t>
            </a:r>
            <a:r>
              <a:rPr lang="en-US" sz="1600" dirty="0" smtClean="0">
                <a:solidFill>
                  <a:schemeClr val="tx2"/>
                </a:solidFill>
              </a:rPr>
              <a:t>.</a:t>
            </a:r>
          </a:p>
          <a:p>
            <a:pPr>
              <a:buFont typeface="Arial" pitchFamily="34" charset="0"/>
              <a:buChar char="•"/>
            </a:pPr>
            <a:endParaRPr lang="en-US" sz="1600" dirty="0" smtClean="0">
              <a:solidFill>
                <a:schemeClr val="tx2"/>
              </a:solidFill>
            </a:endParaRPr>
          </a:p>
          <a:p>
            <a:r>
              <a:rPr lang="en-US" sz="1400" b="1" dirty="0" smtClean="0">
                <a:solidFill>
                  <a:schemeClr val="tx2"/>
                </a:solidFill>
              </a:rPr>
              <a:t>MLP(Multiple Perceptron NN) Tuning Parameters:</a:t>
            </a:r>
          </a:p>
          <a:p>
            <a:endParaRPr lang="en-US" sz="1400" b="1" dirty="0" smtClean="0">
              <a:solidFill>
                <a:schemeClr val="tx2"/>
              </a:solidFill>
            </a:endParaRPr>
          </a:p>
          <a:p>
            <a:pPr marL="400050" indent="-400050">
              <a:buAutoNum type="romanLcParenBoth"/>
            </a:pPr>
            <a:r>
              <a:rPr lang="en-US" sz="1400" b="1" dirty="0" smtClean="0">
                <a:solidFill>
                  <a:schemeClr val="tx2"/>
                </a:solidFill>
              </a:rPr>
              <a:t>hidden_layer_sizes  :  </a:t>
            </a:r>
            <a:r>
              <a:rPr lang="en-US" sz="1400" dirty="0" smtClean="0">
                <a:solidFill>
                  <a:schemeClr val="tx2"/>
                </a:solidFill>
              </a:rPr>
              <a:t>Number of hidden layer in multiple NN </a:t>
            </a:r>
            <a:r>
              <a:rPr lang="en-US" sz="1400" b="1" dirty="0" smtClean="0">
                <a:solidFill>
                  <a:schemeClr val="tx2"/>
                </a:solidFill>
              </a:rPr>
              <a:t>(default = 100)  </a:t>
            </a:r>
          </a:p>
          <a:p>
            <a:pPr marL="400050" indent="-400050">
              <a:buAutoNum type="romanLcParenBoth"/>
            </a:pPr>
            <a:r>
              <a:rPr lang="en-US" sz="1400" b="1" dirty="0" smtClean="0">
                <a:solidFill>
                  <a:schemeClr val="tx2"/>
                </a:solidFill>
              </a:rPr>
              <a:t>activation</a:t>
            </a:r>
            <a:r>
              <a:rPr lang="en-US" sz="1400" dirty="0" smtClean="0">
                <a:solidFill>
                  <a:schemeClr val="tx2"/>
                </a:solidFill>
              </a:rPr>
              <a:t> : Activation function for the hidden layer. {‘identity’, ‘logistic’, ‘tanh’, ‘relu’}, default ‘relu’</a:t>
            </a:r>
          </a:p>
          <a:p>
            <a:r>
              <a:rPr lang="en-US" sz="1400" dirty="0" smtClean="0">
                <a:solidFill>
                  <a:schemeClr val="tx2"/>
                </a:solidFill>
              </a:rPr>
              <a:t>           ‘</a:t>
            </a:r>
            <a:r>
              <a:rPr lang="en-US" sz="1400" b="1" dirty="0" smtClean="0">
                <a:solidFill>
                  <a:schemeClr val="tx2"/>
                </a:solidFill>
              </a:rPr>
              <a:t>identity</a:t>
            </a:r>
            <a:r>
              <a:rPr lang="en-US" sz="1400" dirty="0" smtClean="0">
                <a:solidFill>
                  <a:schemeClr val="tx2"/>
                </a:solidFill>
              </a:rPr>
              <a:t>’, no-op activation, useful to implement linear bottleneck, returns f(x) = x</a:t>
            </a:r>
          </a:p>
          <a:p>
            <a:pPr lvl="1"/>
            <a:r>
              <a:rPr lang="en-US" sz="1400" dirty="0" smtClean="0">
                <a:solidFill>
                  <a:schemeClr val="tx2"/>
                </a:solidFill>
              </a:rPr>
              <a:t>‘</a:t>
            </a:r>
            <a:r>
              <a:rPr lang="en-US" sz="1400" b="1" dirty="0" smtClean="0">
                <a:solidFill>
                  <a:schemeClr val="tx2"/>
                </a:solidFill>
              </a:rPr>
              <a:t>logistic</a:t>
            </a:r>
            <a:r>
              <a:rPr lang="en-US" sz="1400" dirty="0" smtClean="0">
                <a:solidFill>
                  <a:schemeClr val="tx2"/>
                </a:solidFill>
              </a:rPr>
              <a:t>’, the logistic sigmoid function, returns f(x) = 1 / (1 + exp(-x)).</a:t>
            </a:r>
          </a:p>
          <a:p>
            <a:pPr lvl="1"/>
            <a:r>
              <a:rPr lang="en-US" sz="1400" dirty="0" smtClean="0">
                <a:solidFill>
                  <a:schemeClr val="tx2"/>
                </a:solidFill>
              </a:rPr>
              <a:t>‘</a:t>
            </a:r>
            <a:r>
              <a:rPr lang="en-US" sz="1400" b="1" dirty="0" smtClean="0">
                <a:solidFill>
                  <a:schemeClr val="tx2"/>
                </a:solidFill>
              </a:rPr>
              <a:t>tanh</a:t>
            </a:r>
            <a:r>
              <a:rPr lang="en-US" sz="1400" dirty="0" smtClean="0">
                <a:solidFill>
                  <a:schemeClr val="tx2"/>
                </a:solidFill>
              </a:rPr>
              <a:t>’, the hyperbolic tan function, returns f(x) = tanh(x).</a:t>
            </a:r>
          </a:p>
          <a:p>
            <a:pPr lvl="1"/>
            <a:r>
              <a:rPr lang="en-US" sz="1400" dirty="0" smtClean="0">
                <a:solidFill>
                  <a:schemeClr val="tx2"/>
                </a:solidFill>
              </a:rPr>
              <a:t>‘</a:t>
            </a:r>
            <a:r>
              <a:rPr lang="en-US" sz="1400" b="1" dirty="0" smtClean="0">
                <a:solidFill>
                  <a:schemeClr val="tx2"/>
                </a:solidFill>
              </a:rPr>
              <a:t>relu’, </a:t>
            </a:r>
            <a:r>
              <a:rPr lang="en-US" sz="1400" dirty="0" smtClean="0">
                <a:solidFill>
                  <a:schemeClr val="tx2"/>
                </a:solidFill>
              </a:rPr>
              <a:t>the rectified linear unit function, returns f(x) = max(0, x),</a:t>
            </a:r>
            <a:r>
              <a:rPr lang="en-US" sz="1200" dirty="0" smtClean="0">
                <a:solidFill>
                  <a:schemeClr val="tx2"/>
                </a:solidFill>
              </a:rPr>
              <a:t> It gives an output x if x is positive and 0 otherwise.</a:t>
            </a:r>
          </a:p>
          <a:p>
            <a:pPr marL="400050" indent="-400050">
              <a:buFontTx/>
              <a:buAutoNum type="romanLcParenBoth" startAt="3"/>
            </a:pPr>
            <a:r>
              <a:rPr lang="en-US" sz="1400" b="1" dirty="0" smtClean="0">
                <a:solidFill>
                  <a:schemeClr val="tx2"/>
                </a:solidFill>
              </a:rPr>
              <a:t>Optimizers (Solver) :  </a:t>
            </a:r>
            <a:r>
              <a:rPr lang="en-US" sz="1400" dirty="0" smtClean="0">
                <a:solidFill>
                  <a:schemeClr val="tx2"/>
                </a:solidFill>
              </a:rPr>
              <a:t>Stochastic Gradient Descent (SGD), ADAM and RMSprop.</a:t>
            </a:r>
          </a:p>
          <a:p>
            <a:pPr marL="400050" indent="-400050"/>
            <a:r>
              <a:rPr lang="en-US" sz="1400" b="1" dirty="0" smtClean="0">
                <a:solidFill>
                  <a:schemeClr val="tx2"/>
                </a:solidFill>
              </a:rPr>
              <a:t>                         solver</a:t>
            </a:r>
            <a:r>
              <a:rPr lang="en-US" sz="1400" dirty="0" smtClean="0">
                <a:solidFill>
                  <a:schemeClr val="tx2"/>
                </a:solidFill>
              </a:rPr>
              <a:t> : {‘lbfgs’, ‘</a:t>
            </a:r>
            <a:r>
              <a:rPr lang="en-US" sz="1400" dirty="0" err="1" smtClean="0">
                <a:solidFill>
                  <a:schemeClr val="tx2"/>
                </a:solidFill>
              </a:rPr>
              <a:t>sgd</a:t>
            </a:r>
            <a:r>
              <a:rPr lang="en-US" sz="1400" dirty="0" smtClean="0">
                <a:solidFill>
                  <a:schemeClr val="tx2"/>
                </a:solidFill>
              </a:rPr>
              <a:t>’, ‘adam’}, default ‘adam’-stochastic gradient descent.</a:t>
            </a:r>
          </a:p>
          <a:p>
            <a:pPr marL="400050" indent="-400050"/>
            <a:r>
              <a:rPr lang="en-US" sz="1400" b="1" dirty="0" smtClean="0">
                <a:solidFill>
                  <a:schemeClr val="tx2"/>
                </a:solidFill>
              </a:rPr>
              <a:t>           learning rate</a:t>
            </a:r>
            <a:r>
              <a:rPr lang="en-US" sz="1400" dirty="0" smtClean="0">
                <a:solidFill>
                  <a:schemeClr val="tx2"/>
                </a:solidFill>
              </a:rPr>
              <a:t> : Learning rate to update weights {‘constant’, ‘invscaling’, ‘adaptive’}, default ‘constant’</a:t>
            </a:r>
          </a:p>
          <a:p>
            <a:pPr marL="400050" indent="-400050"/>
            <a:r>
              <a:rPr lang="en-US" sz="1200" dirty="0" smtClean="0">
                <a:solidFill>
                  <a:schemeClr val="tx2"/>
                </a:solidFill>
              </a:rPr>
              <a:t>                              ( invscaling – gradually decrease scaling exponent of ‘power_t’,  adaptive – decrease in case of no </a:t>
            </a:r>
            <a:r>
              <a:rPr lang="en-US" sz="1200" dirty="0" err="1" smtClean="0">
                <a:solidFill>
                  <a:schemeClr val="tx2"/>
                </a:solidFill>
              </a:rPr>
              <a:t>tol</a:t>
            </a:r>
            <a:r>
              <a:rPr lang="en-US" sz="1200" dirty="0" smtClean="0">
                <a:solidFill>
                  <a:schemeClr val="tx2"/>
                </a:solidFill>
              </a:rPr>
              <a:t> improvement</a:t>
            </a:r>
          </a:p>
          <a:p>
            <a:pPr marL="400050" indent="-400050"/>
            <a:r>
              <a:rPr lang="en-US" sz="1400" b="1" dirty="0" smtClean="0">
                <a:solidFill>
                  <a:schemeClr val="tx2"/>
                </a:solidFill>
              </a:rPr>
              <a:t>           Loss Function</a:t>
            </a:r>
            <a:r>
              <a:rPr lang="en-US" sz="1400" dirty="0" smtClean="0">
                <a:solidFill>
                  <a:schemeClr val="tx2"/>
                </a:solidFill>
              </a:rPr>
              <a:t>:   For regression - Mean Squared Error (MSE), For classification cross-entropy function.</a:t>
            </a:r>
          </a:p>
          <a:p>
            <a:pPr marL="400050" indent="-400050"/>
            <a:r>
              <a:rPr lang="en-US" sz="1400" dirty="0" smtClean="0">
                <a:solidFill>
                  <a:schemeClr val="tx2"/>
                </a:solidFill>
              </a:rPr>
              <a:t>                              Cross Entropy -  </a:t>
            </a:r>
          </a:p>
          <a:p>
            <a:pPr marL="400050" indent="-400050">
              <a:buFontTx/>
              <a:buAutoNum type="romanLcParenBoth" startAt="3"/>
            </a:pPr>
            <a:endParaRPr lang="en-US" sz="1400" dirty="0" smtClean="0">
              <a:solidFill>
                <a:schemeClr val="tx2"/>
              </a:solidFill>
            </a:endParaRPr>
          </a:p>
          <a:p>
            <a:pPr marL="400050" indent="-400050"/>
            <a:r>
              <a:rPr lang="en-US" sz="1400" b="1" dirty="0" smtClean="0">
                <a:solidFill>
                  <a:schemeClr val="tx2"/>
                </a:solidFill>
              </a:rPr>
              <a:t> (v)    Tolerance(</a:t>
            </a:r>
            <a:r>
              <a:rPr lang="en-US" sz="1400" b="1" dirty="0" err="1" smtClean="0">
                <a:solidFill>
                  <a:schemeClr val="tx2"/>
                </a:solidFill>
              </a:rPr>
              <a:t>tol</a:t>
            </a:r>
            <a:r>
              <a:rPr lang="en-US" sz="1400" b="1" dirty="0" smtClean="0">
                <a:solidFill>
                  <a:schemeClr val="tx2"/>
                </a:solidFill>
              </a:rPr>
              <a:t>) : </a:t>
            </a:r>
            <a:r>
              <a:rPr lang="en-US" sz="1400" dirty="0" smtClean="0">
                <a:solidFill>
                  <a:schemeClr val="tx2"/>
                </a:solidFill>
              </a:rPr>
              <a:t>Tolerance for the optimization (default = .0001)</a:t>
            </a:r>
            <a:endParaRPr lang="en-US" sz="1400" b="1" dirty="0" smtClean="0">
              <a:solidFill>
                <a:schemeClr val="tx2"/>
              </a:solidFill>
            </a:endParaRPr>
          </a:p>
          <a:p>
            <a:pPr marL="400050" indent="-400050"/>
            <a:r>
              <a:rPr lang="en-US" sz="1400" b="1" dirty="0" smtClean="0">
                <a:solidFill>
                  <a:schemeClr val="tx2"/>
                </a:solidFill>
              </a:rPr>
              <a:t> (vi)   Maximum iteration (max_iter)</a:t>
            </a:r>
            <a:r>
              <a:rPr lang="en-US" sz="1400" dirty="0" smtClean="0">
                <a:solidFill>
                  <a:schemeClr val="tx2"/>
                </a:solidFill>
              </a:rPr>
              <a:t>: The solver iterates until convergence (determined by ‘</a:t>
            </a:r>
            <a:r>
              <a:rPr lang="en-US" sz="1400" dirty="0" err="1" smtClean="0">
                <a:solidFill>
                  <a:schemeClr val="tx2"/>
                </a:solidFill>
              </a:rPr>
              <a:t>tol</a:t>
            </a:r>
            <a:r>
              <a:rPr lang="en-US" sz="1400" dirty="0" smtClean="0">
                <a:solidFill>
                  <a:schemeClr val="tx2"/>
                </a:solidFill>
              </a:rPr>
              <a:t>’) or this number of iterations.(default = 200)</a:t>
            </a:r>
            <a:endParaRPr lang="en-US" sz="1400" b="1" dirty="0" smtClean="0">
              <a:solidFill>
                <a:schemeClr val="tx2"/>
              </a:solidFill>
            </a:endParaRPr>
          </a:p>
          <a:p>
            <a:pPr marL="400050" indent="-400050"/>
            <a:r>
              <a:rPr lang="en-US" sz="1400" b="1" dirty="0" smtClean="0">
                <a:solidFill>
                  <a:schemeClr val="tx2"/>
                </a:solidFill>
              </a:rPr>
              <a:t> (vii)  validation_fraction :  </a:t>
            </a:r>
            <a:r>
              <a:rPr lang="en-US" sz="1400" dirty="0" smtClean="0">
                <a:solidFill>
                  <a:schemeClr val="tx2"/>
                </a:solidFill>
              </a:rPr>
              <a:t>Proportion of training data set for validation for early stopping.</a:t>
            </a:r>
          </a:p>
          <a:p>
            <a:pPr marL="400050" indent="-400050"/>
            <a:r>
              <a:rPr lang="en-US" sz="1400" dirty="0" smtClean="0">
                <a:solidFill>
                  <a:schemeClr val="tx2"/>
                </a:solidFill>
              </a:rPr>
              <a:t>                                       float, optional, default 0.1.</a:t>
            </a:r>
          </a:p>
          <a:p>
            <a:pPr marL="400050" indent="-400050"/>
            <a:r>
              <a:rPr lang="en-US" sz="1400" dirty="0" smtClean="0">
                <a:solidFill>
                  <a:schemeClr val="tx2"/>
                </a:solidFill>
              </a:rPr>
              <a:t> </a:t>
            </a:r>
            <a:r>
              <a:rPr lang="en-US" sz="1400" b="1" dirty="0" smtClean="0">
                <a:solidFill>
                  <a:schemeClr val="tx2"/>
                </a:solidFill>
              </a:rPr>
              <a:t> </a:t>
            </a:r>
            <a:endParaRPr lang="en-US" sz="1400" b="1" dirty="0" smtClean="0"/>
          </a:p>
          <a:p>
            <a:pPr marL="400050" indent="-400050">
              <a:buFontTx/>
              <a:buAutoNum type="romanLcParenBoth" startAt="3"/>
            </a:pPr>
            <a:endParaRPr lang="en-US" sz="1400" b="1" dirty="0" smtClean="0"/>
          </a:p>
          <a:p>
            <a:pPr marL="400050" indent="-400050">
              <a:buAutoNum type="romanLcParenBoth" startAt="3"/>
            </a:pPr>
            <a:endParaRPr lang="en-US" sz="1400" b="1" dirty="0" smtClean="0"/>
          </a:p>
          <a:p>
            <a:pPr marL="400050" indent="-400050"/>
            <a:endParaRPr lang="en-US" sz="1400" dirty="0" smtClean="0">
              <a:solidFill>
                <a:schemeClr val="tx2"/>
              </a:solidFill>
            </a:endParaRPr>
          </a:p>
          <a:p>
            <a:pPr lvl="1"/>
            <a:endParaRPr lang="en-US" sz="1400" b="1" dirty="0" smtClean="0">
              <a:solidFill>
                <a:schemeClr val="tx2"/>
              </a:solidFill>
            </a:endParaRPr>
          </a:p>
          <a:p>
            <a:pPr marL="400050" indent="-400050"/>
            <a:endParaRPr lang="en-US" sz="1400" dirty="0" smtClean="0">
              <a:solidFill>
                <a:schemeClr val="tx2"/>
              </a:solidFill>
            </a:endParaRPr>
          </a:p>
          <a:p>
            <a:endParaRPr lang="en-US" sz="1400" dirty="0" smtClean="0">
              <a:solidFill>
                <a:schemeClr val="tx2"/>
              </a:solidFill>
            </a:endParaRPr>
          </a:p>
          <a:p>
            <a:r>
              <a:rPr lang="en-US" sz="1400" dirty="0" smtClean="0">
                <a:solidFill>
                  <a:schemeClr val="tx2"/>
                </a:solidFill>
              </a:rPr>
              <a:t> </a:t>
            </a:r>
          </a:p>
          <a:p>
            <a:endParaRPr lang="en-US" sz="1400" dirty="0" smtClean="0">
              <a:solidFill>
                <a:schemeClr val="tx2"/>
              </a:solidFill>
            </a:endParaRPr>
          </a:p>
          <a:p>
            <a:endParaRPr lang="en-US" sz="1400" dirty="0" smtClean="0">
              <a:solidFill>
                <a:schemeClr val="tx2"/>
              </a:solidFill>
            </a:endParaRPr>
          </a:p>
          <a:p>
            <a:endParaRPr lang="en-US" sz="1400" dirty="0" smtClean="0">
              <a:solidFill>
                <a:schemeClr val="tx2"/>
              </a:solidFill>
            </a:endParaRPr>
          </a:p>
          <a:p>
            <a:r>
              <a:rPr lang="en-US" sz="1400" dirty="0" smtClean="0">
                <a:solidFill>
                  <a:schemeClr val="tx2"/>
                </a:solidFill>
              </a:rPr>
              <a:t>                             </a:t>
            </a:r>
          </a:p>
          <a:p>
            <a:r>
              <a:rPr lang="en-US" sz="1400" dirty="0" smtClean="0">
                <a:solidFill>
                  <a:schemeClr val="tx2"/>
                </a:solidFill>
              </a:rPr>
              <a:t>           </a:t>
            </a:r>
          </a:p>
          <a:p>
            <a:endParaRPr lang="en-US" sz="1400" dirty="0" smtClean="0">
              <a:solidFill>
                <a:schemeClr val="tx2"/>
              </a:solidFill>
            </a:endParaRPr>
          </a:p>
          <a:p>
            <a:endParaRPr lang="en-US" sz="1400" dirty="0" smtClean="0">
              <a:solidFill>
                <a:schemeClr val="tx2"/>
              </a:solidFill>
            </a:endParaRPr>
          </a:p>
          <a:p>
            <a:endParaRPr lang="en-US" sz="1400" dirty="0" smtClean="0">
              <a:solidFill>
                <a:schemeClr val="tx2"/>
              </a:solidFill>
            </a:endParaRPr>
          </a:p>
          <a:p>
            <a:r>
              <a:rPr lang="en-US" sz="1400" dirty="0" smtClean="0">
                <a:solidFill>
                  <a:schemeClr val="tx2"/>
                </a:solidFill>
              </a:rPr>
              <a:t>                    </a:t>
            </a:r>
            <a:endParaRPr lang="en-US" sz="1400" dirty="0" smtClean="0"/>
          </a:p>
          <a:p>
            <a:endParaRPr lang="en-US" sz="1400" dirty="0" smtClean="0"/>
          </a:p>
          <a:p>
            <a:endParaRPr lang="en-US" sz="1400" dirty="0" smtClean="0"/>
          </a:p>
          <a:p>
            <a:endParaRPr lang="en-US" sz="1400" dirty="0" smtClean="0"/>
          </a:p>
          <a:p>
            <a:endParaRPr lang="en-US" sz="1400" dirty="0" smtClean="0">
              <a:solidFill>
                <a:schemeClr val="accent2"/>
              </a:solidFill>
            </a:endParaRPr>
          </a:p>
          <a:p>
            <a:endParaRPr lang="en-US" sz="1400" dirty="0" smtClean="0">
              <a:solidFill>
                <a:schemeClr val="accent2"/>
              </a:solidFill>
            </a:endParaRPr>
          </a:p>
          <a:p>
            <a:r>
              <a:rPr lang="en-US" sz="2000" dirty="0" smtClean="0"/>
              <a:t>  </a:t>
            </a:r>
          </a:p>
          <a:p>
            <a:r>
              <a:rPr lang="en-US" sz="2000" dirty="0" smtClean="0"/>
              <a:t>  </a:t>
            </a:r>
          </a:p>
        </p:txBody>
      </p:sp>
      <p:pic>
        <p:nvPicPr>
          <p:cNvPr id="2050" name="Picture 2"/>
          <p:cNvPicPr>
            <a:picLocks noChangeAspect="1" noChangeArrowheads="1"/>
          </p:cNvPicPr>
          <p:nvPr/>
        </p:nvPicPr>
        <p:blipFill>
          <a:blip r:embed="rId3"/>
          <a:srcRect/>
          <a:stretch>
            <a:fillRect/>
          </a:stretch>
        </p:blipFill>
        <p:spPr bwMode="auto">
          <a:xfrm>
            <a:off x="2819400" y="5107775"/>
            <a:ext cx="1938338" cy="378625"/>
          </a:xfrm>
          <a:prstGeom prst="rect">
            <a:avLst/>
          </a:prstGeom>
          <a:noFill/>
          <a:ln w="9525">
            <a:noFill/>
            <a:miter lim="800000"/>
            <a:headEnd/>
            <a:tailEnd/>
          </a:ln>
          <a:effectLst/>
        </p:spPr>
      </p:pic>
    </p:spTree>
    <p:extLst>
      <p:ext uri="{BB962C8B-B14F-4D97-AF65-F5344CB8AC3E}">
        <p14:creationId xmlns="" xmlns:p14="http://schemas.microsoft.com/office/powerpoint/2010/main" val="21224269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533400"/>
          </a:xfrm>
        </p:spPr>
        <p:txBody>
          <a:bodyPr>
            <a:noAutofit/>
          </a:bodyPr>
          <a:lstStyle/>
          <a:p>
            <a:r>
              <a:rPr lang="en-US" sz="3200" dirty="0" smtClean="0">
                <a:solidFill>
                  <a:schemeClr val="accent4"/>
                </a:solidFill>
              </a:rPr>
              <a:t>Neural Network Classification</a:t>
            </a:r>
            <a:endParaRPr lang="en-US" sz="3200" dirty="0">
              <a:solidFill>
                <a:schemeClr val="accent4"/>
              </a:solidFill>
            </a:endParaRPr>
          </a:p>
        </p:txBody>
      </p:sp>
      <p:sp>
        <p:nvSpPr>
          <p:cNvPr id="4" name="TextBox 3"/>
          <p:cNvSpPr txBox="1"/>
          <p:nvPr/>
        </p:nvSpPr>
        <p:spPr>
          <a:xfrm>
            <a:off x="152400" y="914400"/>
            <a:ext cx="8610600" cy="4001095"/>
          </a:xfrm>
          <a:prstGeom prst="rect">
            <a:avLst/>
          </a:prstGeom>
          <a:noFill/>
        </p:spPr>
        <p:txBody>
          <a:bodyPr wrap="square" rtlCol="0">
            <a:spAutoFit/>
          </a:bodyPr>
          <a:lstStyle/>
          <a:p>
            <a:r>
              <a:rPr lang="en-US" sz="1400" dirty="0" smtClean="0">
                <a:solidFill>
                  <a:schemeClr val="tx2"/>
                </a:solidFill>
              </a:rPr>
              <a:t>Gradient Descent (Batch) : Updates the weights after each epoch. </a:t>
            </a:r>
          </a:p>
          <a:p>
            <a:endParaRPr lang="en-US" sz="1400" dirty="0" smtClean="0">
              <a:solidFill>
                <a:schemeClr val="tx2"/>
              </a:solidFill>
            </a:endParaRPr>
          </a:p>
          <a:p>
            <a:endParaRPr lang="en-US" sz="1400" dirty="0" smtClean="0">
              <a:solidFill>
                <a:schemeClr val="tx2"/>
              </a:solidFill>
            </a:endParaRPr>
          </a:p>
          <a:p>
            <a:endParaRPr lang="en-US" sz="1400" dirty="0" smtClean="0">
              <a:solidFill>
                <a:schemeClr val="tx2"/>
              </a:solidFill>
            </a:endParaRPr>
          </a:p>
          <a:p>
            <a:endParaRPr lang="en-US" sz="1400" dirty="0" smtClean="0">
              <a:solidFill>
                <a:schemeClr val="tx2"/>
              </a:solidFill>
            </a:endParaRPr>
          </a:p>
          <a:p>
            <a:endParaRPr lang="en-US" sz="1400" dirty="0" smtClean="0">
              <a:solidFill>
                <a:schemeClr val="tx2"/>
              </a:solidFill>
            </a:endParaRPr>
          </a:p>
          <a:p>
            <a:r>
              <a:rPr lang="en-US" sz="1400" dirty="0" smtClean="0">
                <a:solidFill>
                  <a:schemeClr val="tx2"/>
                </a:solidFill>
              </a:rPr>
              <a:t>Stochastic Gradient Descent ( Iterative) :  Updates the weights for each training samples.</a:t>
            </a:r>
            <a:endParaRPr lang="en-US" sz="1400" dirty="0" smtClean="0"/>
          </a:p>
          <a:p>
            <a:endParaRPr lang="en-US" sz="1400" dirty="0" smtClean="0"/>
          </a:p>
          <a:p>
            <a:endParaRPr lang="en-US" sz="1400" dirty="0" smtClean="0"/>
          </a:p>
          <a:p>
            <a:endParaRPr lang="en-US" sz="1400" dirty="0" smtClean="0">
              <a:solidFill>
                <a:schemeClr val="accent2"/>
              </a:solidFill>
            </a:endParaRPr>
          </a:p>
          <a:p>
            <a:endParaRPr lang="en-US" sz="1400" dirty="0" smtClean="0">
              <a:solidFill>
                <a:schemeClr val="accent2"/>
              </a:solidFill>
            </a:endParaRPr>
          </a:p>
          <a:p>
            <a:r>
              <a:rPr lang="en-US" sz="2000" dirty="0" smtClean="0"/>
              <a:t>  </a:t>
            </a:r>
          </a:p>
          <a:p>
            <a:endParaRPr lang="en-US" sz="2000" dirty="0" smtClean="0"/>
          </a:p>
          <a:p>
            <a:endParaRPr lang="en-US" sz="2000" dirty="0" smtClean="0"/>
          </a:p>
          <a:p>
            <a:endParaRPr lang="en-US" sz="2000" dirty="0" smtClean="0"/>
          </a:p>
          <a:p>
            <a:r>
              <a:rPr lang="en-US" sz="2000" dirty="0" smtClean="0"/>
              <a:t>  </a:t>
            </a:r>
          </a:p>
        </p:txBody>
      </p:sp>
      <p:pic>
        <p:nvPicPr>
          <p:cNvPr id="1026" name="Picture 2"/>
          <p:cNvPicPr>
            <a:picLocks noChangeAspect="1" noChangeArrowheads="1"/>
          </p:cNvPicPr>
          <p:nvPr/>
        </p:nvPicPr>
        <p:blipFill>
          <a:blip r:embed="rId3"/>
          <a:srcRect/>
          <a:stretch>
            <a:fillRect/>
          </a:stretch>
        </p:blipFill>
        <p:spPr bwMode="auto">
          <a:xfrm>
            <a:off x="914400" y="1143000"/>
            <a:ext cx="5391150" cy="1057275"/>
          </a:xfrm>
          <a:prstGeom prst="rect">
            <a:avLst/>
          </a:prstGeom>
          <a:noFill/>
          <a:ln w="9525">
            <a:noFill/>
            <a:miter lim="800000"/>
            <a:headEnd/>
            <a:tailEnd/>
          </a:ln>
          <a:effectLst/>
        </p:spPr>
      </p:pic>
      <p:pic>
        <p:nvPicPr>
          <p:cNvPr id="1027" name="Picture 3"/>
          <p:cNvPicPr>
            <a:picLocks noChangeAspect="1" noChangeArrowheads="1"/>
          </p:cNvPicPr>
          <p:nvPr/>
        </p:nvPicPr>
        <p:blipFill>
          <a:blip r:embed="rId4"/>
          <a:srcRect/>
          <a:stretch>
            <a:fillRect/>
          </a:stretch>
        </p:blipFill>
        <p:spPr bwMode="auto">
          <a:xfrm>
            <a:off x="609600" y="2514600"/>
            <a:ext cx="5581650" cy="1181100"/>
          </a:xfrm>
          <a:prstGeom prst="rect">
            <a:avLst/>
          </a:prstGeom>
          <a:noFill/>
          <a:ln w="9525">
            <a:noFill/>
            <a:miter lim="800000"/>
            <a:headEnd/>
            <a:tailEnd/>
          </a:ln>
          <a:effectLst/>
        </p:spPr>
      </p:pic>
      <p:pic>
        <p:nvPicPr>
          <p:cNvPr id="3" name="Picture 2"/>
          <p:cNvPicPr>
            <a:picLocks noChangeAspect="1" noChangeArrowheads="1"/>
          </p:cNvPicPr>
          <p:nvPr/>
        </p:nvPicPr>
        <p:blipFill>
          <a:blip r:embed="rId5"/>
          <a:srcRect/>
          <a:stretch>
            <a:fillRect/>
          </a:stretch>
        </p:blipFill>
        <p:spPr bwMode="auto">
          <a:xfrm>
            <a:off x="152400" y="3581400"/>
            <a:ext cx="4401261" cy="2371725"/>
          </a:xfrm>
          <a:prstGeom prst="rect">
            <a:avLst/>
          </a:prstGeom>
          <a:noFill/>
          <a:ln w="9525">
            <a:noFill/>
            <a:miter lim="800000"/>
            <a:headEnd/>
            <a:tailEnd/>
          </a:ln>
          <a:effectLst/>
        </p:spPr>
      </p:pic>
      <p:pic>
        <p:nvPicPr>
          <p:cNvPr id="6" name="Picture 2"/>
          <p:cNvPicPr>
            <a:picLocks noChangeAspect="1" noChangeArrowheads="1"/>
          </p:cNvPicPr>
          <p:nvPr/>
        </p:nvPicPr>
        <p:blipFill>
          <a:blip r:embed="rId6"/>
          <a:srcRect/>
          <a:stretch>
            <a:fillRect/>
          </a:stretch>
        </p:blipFill>
        <p:spPr bwMode="auto">
          <a:xfrm>
            <a:off x="5715000" y="3733800"/>
            <a:ext cx="2381250" cy="771525"/>
          </a:xfrm>
          <a:prstGeom prst="rect">
            <a:avLst/>
          </a:prstGeom>
          <a:noFill/>
          <a:ln w="9525">
            <a:solidFill>
              <a:schemeClr val="accent1"/>
            </a:solidFill>
            <a:miter lim="800000"/>
            <a:headEnd/>
            <a:tailEnd/>
          </a:ln>
          <a:effectLst/>
        </p:spPr>
      </p:pic>
      <p:pic>
        <p:nvPicPr>
          <p:cNvPr id="7" name="Picture 3"/>
          <p:cNvPicPr>
            <a:picLocks noChangeAspect="1" noChangeArrowheads="1"/>
          </p:cNvPicPr>
          <p:nvPr/>
        </p:nvPicPr>
        <p:blipFill>
          <a:blip r:embed="rId7"/>
          <a:srcRect/>
          <a:stretch>
            <a:fillRect/>
          </a:stretch>
        </p:blipFill>
        <p:spPr bwMode="auto">
          <a:xfrm>
            <a:off x="4876800" y="5105400"/>
            <a:ext cx="4076700" cy="714375"/>
          </a:xfrm>
          <a:prstGeom prst="rect">
            <a:avLst/>
          </a:prstGeom>
          <a:noFill/>
          <a:ln w="9525">
            <a:solidFill>
              <a:schemeClr val="accent1"/>
            </a:solidFill>
            <a:miter lim="800000"/>
            <a:headEnd/>
            <a:tailEnd/>
          </a:ln>
          <a:effectLst/>
        </p:spPr>
      </p:pic>
      <p:sp>
        <p:nvSpPr>
          <p:cNvPr id="10" name="TextBox 9"/>
          <p:cNvSpPr txBox="1"/>
          <p:nvPr/>
        </p:nvSpPr>
        <p:spPr>
          <a:xfrm>
            <a:off x="5943600" y="5867400"/>
            <a:ext cx="1676400" cy="381000"/>
          </a:xfrm>
          <a:prstGeom prst="rect">
            <a:avLst/>
          </a:prstGeom>
          <a:noFill/>
        </p:spPr>
        <p:txBody>
          <a:bodyPr wrap="square" rtlCol="0">
            <a:spAutoFit/>
          </a:bodyPr>
          <a:lstStyle/>
          <a:p>
            <a:r>
              <a:rPr lang="en-US" dirty="0" smtClean="0"/>
              <a:t>Cross Entropy </a:t>
            </a:r>
            <a:endParaRPr lang="en-US" dirty="0"/>
          </a:p>
        </p:txBody>
      </p:sp>
      <p:sp>
        <p:nvSpPr>
          <p:cNvPr id="11" name="TextBox 10"/>
          <p:cNvSpPr txBox="1"/>
          <p:nvPr/>
        </p:nvSpPr>
        <p:spPr>
          <a:xfrm>
            <a:off x="5791200" y="4495800"/>
            <a:ext cx="2590800" cy="369332"/>
          </a:xfrm>
          <a:prstGeom prst="rect">
            <a:avLst/>
          </a:prstGeom>
          <a:noFill/>
        </p:spPr>
        <p:txBody>
          <a:bodyPr wrap="square" rtlCol="0">
            <a:spAutoFit/>
          </a:bodyPr>
          <a:lstStyle/>
          <a:p>
            <a:r>
              <a:rPr lang="en-US" dirty="0" smtClean="0"/>
              <a:t>Mean Squared Error</a:t>
            </a:r>
            <a:endParaRPr lang="en-US" dirty="0"/>
          </a:p>
        </p:txBody>
      </p:sp>
    </p:spTree>
    <p:extLst>
      <p:ext uri="{BB962C8B-B14F-4D97-AF65-F5344CB8AC3E}">
        <p14:creationId xmlns="" xmlns:p14="http://schemas.microsoft.com/office/powerpoint/2010/main" val="21224269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914400"/>
            <a:ext cx="8610600" cy="3570208"/>
          </a:xfrm>
          <a:prstGeom prst="rect">
            <a:avLst/>
          </a:prstGeom>
          <a:noFill/>
        </p:spPr>
        <p:txBody>
          <a:bodyPr wrap="square" rtlCol="0">
            <a:spAutoFit/>
          </a:bodyPr>
          <a:lstStyle/>
          <a:p>
            <a:endParaRPr lang="en-US" sz="1400" dirty="0" smtClean="0">
              <a:solidFill>
                <a:schemeClr val="tx2"/>
              </a:solidFill>
            </a:endParaRPr>
          </a:p>
          <a:p>
            <a:endParaRPr lang="en-US" sz="1400" dirty="0" smtClean="0">
              <a:solidFill>
                <a:schemeClr val="tx2"/>
              </a:solidFill>
            </a:endParaRPr>
          </a:p>
          <a:p>
            <a:endParaRPr lang="en-US" sz="1400" dirty="0" smtClean="0">
              <a:solidFill>
                <a:schemeClr val="tx2"/>
              </a:solidFill>
            </a:endParaRPr>
          </a:p>
          <a:p>
            <a:endParaRPr lang="en-US" sz="1400" dirty="0" smtClean="0">
              <a:solidFill>
                <a:schemeClr val="tx2"/>
              </a:solidFill>
            </a:endParaRPr>
          </a:p>
          <a:p>
            <a:endParaRPr lang="en-US" sz="1400" dirty="0" smtClean="0">
              <a:solidFill>
                <a:schemeClr val="tx2"/>
              </a:solidFill>
            </a:endParaRPr>
          </a:p>
          <a:p>
            <a:endParaRPr lang="en-US" sz="1400" dirty="0" smtClean="0"/>
          </a:p>
          <a:p>
            <a:endParaRPr lang="en-US" sz="1400" dirty="0" smtClean="0"/>
          </a:p>
          <a:p>
            <a:endParaRPr lang="en-US" sz="1400" dirty="0" smtClean="0">
              <a:solidFill>
                <a:schemeClr val="accent2"/>
              </a:solidFill>
            </a:endParaRPr>
          </a:p>
          <a:p>
            <a:endParaRPr lang="en-US" sz="1400" dirty="0" smtClean="0">
              <a:solidFill>
                <a:schemeClr val="accent2"/>
              </a:solidFill>
            </a:endParaRPr>
          </a:p>
          <a:p>
            <a:r>
              <a:rPr lang="en-US" sz="2000" dirty="0" smtClean="0"/>
              <a:t>  </a:t>
            </a:r>
          </a:p>
          <a:p>
            <a:endParaRPr lang="en-US" sz="2000" dirty="0" smtClean="0"/>
          </a:p>
          <a:p>
            <a:endParaRPr lang="en-US" sz="2000" dirty="0" smtClean="0"/>
          </a:p>
          <a:p>
            <a:endParaRPr lang="en-US" sz="2000" dirty="0" smtClean="0"/>
          </a:p>
          <a:p>
            <a:r>
              <a:rPr lang="en-US" sz="2000" dirty="0" smtClean="0"/>
              <a:t>  </a:t>
            </a:r>
          </a:p>
        </p:txBody>
      </p:sp>
      <p:pic>
        <p:nvPicPr>
          <p:cNvPr id="2050" name="Picture 2"/>
          <p:cNvPicPr>
            <a:picLocks noChangeAspect="1" noChangeArrowheads="1"/>
          </p:cNvPicPr>
          <p:nvPr/>
        </p:nvPicPr>
        <p:blipFill>
          <a:blip r:embed="rId3"/>
          <a:srcRect/>
          <a:stretch>
            <a:fillRect/>
          </a:stretch>
        </p:blipFill>
        <p:spPr bwMode="auto">
          <a:xfrm>
            <a:off x="685800" y="533400"/>
            <a:ext cx="7448689" cy="5457362"/>
          </a:xfrm>
          <a:prstGeom prst="rect">
            <a:avLst/>
          </a:prstGeom>
          <a:noFill/>
          <a:ln w="9525">
            <a:noFill/>
            <a:miter lim="800000"/>
            <a:headEnd/>
            <a:tailEnd/>
          </a:ln>
          <a:effectLst/>
        </p:spPr>
      </p:pic>
    </p:spTree>
    <p:extLst>
      <p:ext uri="{BB962C8B-B14F-4D97-AF65-F5344CB8AC3E}">
        <p14:creationId xmlns="" xmlns:p14="http://schemas.microsoft.com/office/powerpoint/2010/main" val="21224269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533400"/>
          </a:xfrm>
        </p:spPr>
        <p:txBody>
          <a:bodyPr>
            <a:noAutofit/>
          </a:bodyPr>
          <a:lstStyle/>
          <a:p>
            <a:r>
              <a:rPr lang="en-US" sz="3200" dirty="0" smtClean="0">
                <a:solidFill>
                  <a:schemeClr val="accent4"/>
                </a:solidFill>
              </a:rPr>
              <a:t>CNN - Convolution Neural Network </a:t>
            </a:r>
            <a:endParaRPr lang="en-US" sz="3200" dirty="0">
              <a:solidFill>
                <a:schemeClr val="accent4"/>
              </a:solidFill>
            </a:endParaRPr>
          </a:p>
        </p:txBody>
      </p:sp>
      <p:sp>
        <p:nvSpPr>
          <p:cNvPr id="4" name="TextBox 3"/>
          <p:cNvSpPr txBox="1"/>
          <p:nvPr/>
        </p:nvSpPr>
        <p:spPr>
          <a:xfrm>
            <a:off x="152400" y="914400"/>
            <a:ext cx="8610600" cy="3816429"/>
          </a:xfrm>
          <a:prstGeom prst="rect">
            <a:avLst/>
          </a:prstGeom>
          <a:noFill/>
        </p:spPr>
        <p:txBody>
          <a:bodyPr wrap="square" rtlCol="0">
            <a:spAutoFit/>
          </a:bodyPr>
          <a:lstStyle/>
          <a:p>
            <a:r>
              <a:rPr lang="en-US" sz="2000" dirty="0" smtClean="0">
                <a:solidFill>
                  <a:schemeClr val="accent4"/>
                </a:solidFill>
              </a:rPr>
              <a:t>CNN: </a:t>
            </a:r>
            <a:r>
              <a:rPr lang="en-US" sz="1400" dirty="0" smtClean="0">
                <a:solidFill>
                  <a:schemeClr val="tx2"/>
                </a:solidFill>
              </a:rPr>
              <a:t>The</a:t>
            </a:r>
            <a:r>
              <a:rPr lang="en-US" sz="1400" b="1" dirty="0" smtClean="0">
                <a:solidFill>
                  <a:schemeClr val="tx2"/>
                </a:solidFill>
              </a:rPr>
              <a:t> Convolutional Neural Network(CNN) </a:t>
            </a:r>
            <a:r>
              <a:rPr lang="en-US" sz="1400" dirty="0" smtClean="0">
                <a:solidFill>
                  <a:schemeClr val="tx2"/>
                </a:solidFill>
              </a:rPr>
              <a:t>is a type of Supervised </a:t>
            </a:r>
            <a:r>
              <a:rPr lang="en-US" sz="1400" b="1" dirty="0" smtClean="0">
                <a:solidFill>
                  <a:schemeClr val="tx2"/>
                </a:solidFill>
              </a:rPr>
              <a:t>Deep Learning </a:t>
            </a:r>
            <a:r>
              <a:rPr lang="en-US" sz="1400" dirty="0" smtClean="0">
                <a:solidFill>
                  <a:schemeClr val="tx2"/>
                </a:solidFill>
              </a:rPr>
              <a:t>that is used to </a:t>
            </a:r>
            <a:r>
              <a:rPr lang="en-US" sz="1400" b="1" dirty="0" smtClean="0">
                <a:solidFill>
                  <a:schemeClr val="tx2"/>
                </a:solidFill>
              </a:rPr>
              <a:t>analyze</a:t>
            </a:r>
            <a:r>
              <a:rPr lang="en-US" sz="1400" dirty="0" smtClean="0">
                <a:solidFill>
                  <a:schemeClr val="tx2"/>
                </a:solidFill>
              </a:rPr>
              <a:t>  </a:t>
            </a:r>
          </a:p>
          <a:p>
            <a:r>
              <a:rPr lang="en-US" sz="1400" b="1" dirty="0" smtClean="0">
                <a:solidFill>
                  <a:schemeClr val="tx2"/>
                </a:solidFill>
              </a:rPr>
              <a:t>                Computer Vision (Image &amp; Video Recognition).  </a:t>
            </a:r>
          </a:p>
          <a:p>
            <a:endParaRPr lang="en-US" sz="1400" b="1" dirty="0" smtClean="0">
              <a:solidFill>
                <a:schemeClr val="tx2"/>
              </a:solidFill>
            </a:endParaRPr>
          </a:p>
          <a:p>
            <a:pPr>
              <a:buFont typeface="Wingdings" pitchFamily="2" charset="2"/>
              <a:buChar char="Ø"/>
            </a:pPr>
            <a:r>
              <a:rPr lang="en-US" sz="1400" dirty="0" smtClean="0">
                <a:solidFill>
                  <a:schemeClr val="tx2"/>
                </a:solidFill>
              </a:rPr>
              <a:t> Like Neural Network, </a:t>
            </a:r>
            <a:r>
              <a:rPr lang="en-US" sz="1400" b="1" dirty="0" smtClean="0">
                <a:solidFill>
                  <a:schemeClr val="tx2"/>
                </a:solidFill>
              </a:rPr>
              <a:t>CNN  is also made up of Neurons </a:t>
            </a:r>
            <a:r>
              <a:rPr lang="en-US" sz="1400" dirty="0" smtClean="0">
                <a:solidFill>
                  <a:schemeClr val="tx2"/>
                </a:solidFill>
              </a:rPr>
              <a:t>with learnable weights and Biases.</a:t>
            </a:r>
          </a:p>
          <a:p>
            <a:pPr>
              <a:buFont typeface="Wingdings" pitchFamily="2" charset="2"/>
              <a:buChar char="Ø"/>
            </a:pPr>
            <a:r>
              <a:rPr lang="en-US" sz="1400" dirty="0" smtClean="0">
                <a:solidFill>
                  <a:schemeClr val="tx2"/>
                </a:solidFill>
              </a:rPr>
              <a:t> In the </a:t>
            </a:r>
            <a:r>
              <a:rPr lang="en-US" sz="1400" b="1" dirty="0" smtClean="0">
                <a:solidFill>
                  <a:schemeClr val="tx2"/>
                </a:solidFill>
              </a:rPr>
              <a:t>CNN</a:t>
            </a:r>
            <a:r>
              <a:rPr lang="en-US" sz="1400" dirty="0" smtClean="0">
                <a:solidFill>
                  <a:schemeClr val="tx2"/>
                </a:solidFill>
              </a:rPr>
              <a:t> the input is </a:t>
            </a:r>
            <a:r>
              <a:rPr lang="en-US" sz="1400" b="1" dirty="0" smtClean="0">
                <a:solidFill>
                  <a:schemeClr val="tx2"/>
                </a:solidFill>
              </a:rPr>
              <a:t>Multi Channeled Image</a:t>
            </a:r>
            <a:r>
              <a:rPr lang="en-US" sz="1400" dirty="0" smtClean="0">
                <a:solidFill>
                  <a:schemeClr val="tx2"/>
                </a:solidFill>
              </a:rPr>
              <a:t>(RGB 64X64X3), unlike in </a:t>
            </a:r>
            <a:r>
              <a:rPr lang="en-US" sz="1400" b="1" dirty="0" smtClean="0">
                <a:solidFill>
                  <a:schemeClr val="tx2"/>
                </a:solidFill>
              </a:rPr>
              <a:t>ANN </a:t>
            </a:r>
            <a:r>
              <a:rPr lang="en-US" sz="1400" dirty="0" smtClean="0">
                <a:solidFill>
                  <a:schemeClr val="tx2"/>
                </a:solidFill>
              </a:rPr>
              <a:t>where the input is </a:t>
            </a:r>
            <a:r>
              <a:rPr lang="en-US" sz="1400" b="1" dirty="0" smtClean="0">
                <a:solidFill>
                  <a:schemeClr val="tx2"/>
                </a:solidFill>
              </a:rPr>
              <a:t>vector</a:t>
            </a:r>
            <a:r>
              <a:rPr lang="en-US" sz="1400" dirty="0" smtClean="0">
                <a:solidFill>
                  <a:schemeClr val="tx2"/>
                </a:solidFill>
              </a:rPr>
              <a:t>. </a:t>
            </a:r>
          </a:p>
          <a:p>
            <a:endParaRPr lang="en-US" sz="1400" dirty="0" smtClean="0">
              <a:solidFill>
                <a:schemeClr val="tx2"/>
              </a:solidFill>
            </a:endParaRPr>
          </a:p>
          <a:p>
            <a:endParaRPr lang="en-US" sz="1400" dirty="0" smtClean="0">
              <a:solidFill>
                <a:schemeClr val="tx2"/>
              </a:solidFill>
            </a:endParaRPr>
          </a:p>
          <a:p>
            <a:endParaRPr lang="en-US" sz="1400" dirty="0" smtClean="0">
              <a:solidFill>
                <a:schemeClr val="tx2"/>
              </a:solidFill>
            </a:endParaRPr>
          </a:p>
          <a:p>
            <a:r>
              <a:rPr lang="en-US" sz="1400" dirty="0" smtClean="0">
                <a:solidFill>
                  <a:schemeClr val="tx2"/>
                </a:solidFill>
              </a:rPr>
              <a:t>                    </a:t>
            </a:r>
            <a:endParaRPr lang="en-US" sz="1400" dirty="0" smtClean="0"/>
          </a:p>
          <a:p>
            <a:endParaRPr lang="en-US" sz="1400" dirty="0" smtClean="0"/>
          </a:p>
          <a:p>
            <a:endParaRPr lang="en-US" sz="1400" dirty="0" smtClean="0"/>
          </a:p>
          <a:p>
            <a:endParaRPr lang="en-US" sz="1400" dirty="0" smtClean="0"/>
          </a:p>
          <a:p>
            <a:endParaRPr lang="en-US" sz="1400" dirty="0" smtClean="0">
              <a:solidFill>
                <a:schemeClr val="accent2"/>
              </a:solidFill>
            </a:endParaRPr>
          </a:p>
          <a:p>
            <a:endParaRPr lang="en-US" sz="1400" dirty="0" smtClean="0">
              <a:solidFill>
                <a:schemeClr val="accent2"/>
              </a:solidFill>
            </a:endParaRPr>
          </a:p>
          <a:p>
            <a:r>
              <a:rPr lang="en-US" sz="2000" dirty="0" smtClean="0"/>
              <a:t>  </a:t>
            </a:r>
          </a:p>
          <a:p>
            <a:r>
              <a:rPr lang="en-US" sz="2000" dirty="0" smtClean="0"/>
              <a:t>  </a:t>
            </a:r>
          </a:p>
        </p:txBody>
      </p:sp>
      <p:pic>
        <p:nvPicPr>
          <p:cNvPr id="1027" name="Picture 3"/>
          <p:cNvPicPr>
            <a:picLocks noChangeAspect="1" noChangeArrowheads="1"/>
          </p:cNvPicPr>
          <p:nvPr/>
        </p:nvPicPr>
        <p:blipFill>
          <a:blip r:embed="rId3"/>
          <a:srcRect/>
          <a:stretch>
            <a:fillRect/>
          </a:stretch>
        </p:blipFill>
        <p:spPr bwMode="auto">
          <a:xfrm>
            <a:off x="733425" y="2733675"/>
            <a:ext cx="4067175" cy="914400"/>
          </a:xfrm>
          <a:prstGeom prst="rect">
            <a:avLst/>
          </a:prstGeom>
          <a:noFill/>
          <a:ln w="9525">
            <a:solidFill>
              <a:schemeClr val="accent1">
                <a:alpha val="99000"/>
              </a:schemeClr>
            </a:solidFill>
            <a:miter lim="800000"/>
            <a:headEnd/>
            <a:tailEnd/>
          </a:ln>
          <a:effectLst/>
        </p:spPr>
      </p:pic>
      <p:pic>
        <p:nvPicPr>
          <p:cNvPr id="3" name="Picture 4"/>
          <p:cNvPicPr>
            <a:picLocks noChangeAspect="1" noChangeArrowheads="1"/>
          </p:cNvPicPr>
          <p:nvPr/>
        </p:nvPicPr>
        <p:blipFill>
          <a:blip r:embed="rId4"/>
          <a:srcRect/>
          <a:stretch>
            <a:fillRect/>
          </a:stretch>
        </p:blipFill>
        <p:spPr bwMode="auto">
          <a:xfrm>
            <a:off x="304800" y="3876675"/>
            <a:ext cx="5153025" cy="2219325"/>
          </a:xfrm>
          <a:prstGeom prst="rect">
            <a:avLst/>
          </a:prstGeom>
          <a:noFill/>
          <a:ln w="9525">
            <a:solidFill>
              <a:schemeClr val="accent1">
                <a:alpha val="99000"/>
              </a:schemeClr>
            </a:solidFill>
            <a:miter lim="800000"/>
            <a:headEnd/>
            <a:tailEnd/>
          </a:ln>
          <a:effectLst/>
        </p:spPr>
      </p:pic>
      <p:pic>
        <p:nvPicPr>
          <p:cNvPr id="1029" name="Picture 5"/>
          <p:cNvPicPr>
            <a:picLocks noChangeAspect="1" noChangeArrowheads="1"/>
          </p:cNvPicPr>
          <p:nvPr/>
        </p:nvPicPr>
        <p:blipFill>
          <a:blip r:embed="rId5"/>
          <a:srcRect/>
          <a:stretch>
            <a:fillRect/>
          </a:stretch>
        </p:blipFill>
        <p:spPr bwMode="auto">
          <a:xfrm>
            <a:off x="6346205" y="2662444"/>
            <a:ext cx="2340595" cy="2519156"/>
          </a:xfrm>
          <a:prstGeom prst="rect">
            <a:avLst/>
          </a:prstGeom>
          <a:noFill/>
          <a:ln w="9525">
            <a:solidFill>
              <a:schemeClr val="accent1">
                <a:alpha val="99000"/>
              </a:schemeClr>
            </a:solidFill>
            <a:miter lim="800000"/>
            <a:headEnd/>
            <a:tailEnd/>
          </a:ln>
          <a:effectLst/>
        </p:spPr>
      </p:pic>
      <p:sp>
        <p:nvSpPr>
          <p:cNvPr id="15" name="TextBox 14"/>
          <p:cNvSpPr txBox="1"/>
          <p:nvPr/>
        </p:nvSpPr>
        <p:spPr>
          <a:xfrm>
            <a:off x="5867400" y="5410200"/>
            <a:ext cx="3276600" cy="523220"/>
          </a:xfrm>
          <a:prstGeom prst="rect">
            <a:avLst/>
          </a:prstGeom>
          <a:noFill/>
        </p:spPr>
        <p:txBody>
          <a:bodyPr wrap="square" rtlCol="0">
            <a:spAutoFit/>
          </a:bodyPr>
          <a:lstStyle/>
          <a:p>
            <a:r>
              <a:rPr lang="en-US" sz="1400" dirty="0" smtClean="0">
                <a:solidFill>
                  <a:schemeClr val="tx2"/>
                </a:solidFill>
              </a:rPr>
              <a:t>Yann LeCun - Founding Father of CNN</a:t>
            </a:r>
          </a:p>
          <a:p>
            <a:r>
              <a:rPr lang="en-US" sz="1400" dirty="0" smtClean="0">
                <a:solidFill>
                  <a:schemeClr val="tx2"/>
                </a:solidFill>
              </a:rPr>
              <a:t> 1988 – Back Propagation and CNN Theory</a:t>
            </a:r>
            <a:endParaRPr lang="en-US" sz="1400" dirty="0">
              <a:solidFill>
                <a:schemeClr val="tx2"/>
              </a:solidFill>
            </a:endParaRPr>
          </a:p>
        </p:txBody>
      </p:sp>
    </p:spTree>
    <p:extLst>
      <p:ext uri="{BB962C8B-B14F-4D97-AF65-F5344CB8AC3E}">
        <p14:creationId xmlns="" xmlns:p14="http://schemas.microsoft.com/office/powerpoint/2010/main" val="21224269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533400"/>
          </a:xfrm>
        </p:spPr>
        <p:txBody>
          <a:bodyPr>
            <a:noAutofit/>
          </a:bodyPr>
          <a:lstStyle/>
          <a:p>
            <a:r>
              <a:rPr lang="en-US" sz="3200" dirty="0" smtClean="0">
                <a:solidFill>
                  <a:schemeClr val="accent4"/>
                </a:solidFill>
              </a:rPr>
              <a:t>Image Pixel Values</a:t>
            </a:r>
            <a:endParaRPr lang="en-US" sz="3200" dirty="0">
              <a:solidFill>
                <a:schemeClr val="accent4"/>
              </a:solidFill>
            </a:endParaRPr>
          </a:p>
        </p:txBody>
      </p:sp>
      <p:sp>
        <p:nvSpPr>
          <p:cNvPr id="4" name="TextBox 3"/>
          <p:cNvSpPr txBox="1"/>
          <p:nvPr/>
        </p:nvSpPr>
        <p:spPr>
          <a:xfrm>
            <a:off x="152400" y="914400"/>
            <a:ext cx="8610600" cy="6524863"/>
          </a:xfrm>
          <a:prstGeom prst="rect">
            <a:avLst/>
          </a:prstGeom>
          <a:noFill/>
        </p:spPr>
        <p:txBody>
          <a:bodyPr wrap="square" rtlCol="0">
            <a:spAutoFit/>
          </a:bodyPr>
          <a:lstStyle/>
          <a:p>
            <a:pPr>
              <a:buFont typeface="Wingdings" pitchFamily="2" charset="2"/>
              <a:buChar char="Ø"/>
            </a:pPr>
            <a:r>
              <a:rPr lang="en-US" sz="1400" dirty="0" smtClean="0">
                <a:solidFill>
                  <a:schemeClr val="tx2"/>
                </a:solidFill>
              </a:rPr>
              <a:t> Images are in the form of </a:t>
            </a:r>
            <a:r>
              <a:rPr lang="en-US" sz="1400" b="1" dirty="0" smtClean="0">
                <a:solidFill>
                  <a:schemeClr val="tx2"/>
                </a:solidFill>
              </a:rPr>
              <a:t>arrays of Pixels</a:t>
            </a:r>
            <a:r>
              <a:rPr lang="en-US" sz="1400" dirty="0" smtClean="0">
                <a:solidFill>
                  <a:schemeClr val="tx2"/>
                </a:solidFill>
              </a:rPr>
              <a:t>, depends on the resolution and size of images, Computer will see the  </a:t>
            </a:r>
          </a:p>
          <a:p>
            <a:r>
              <a:rPr lang="en-US" sz="1400" dirty="0" smtClean="0">
                <a:solidFill>
                  <a:schemeClr val="tx2"/>
                </a:solidFill>
              </a:rPr>
              <a:t>     image as  an array of Pixel numbers (ex - 32X32X3 (RGB) )</a:t>
            </a:r>
          </a:p>
          <a:p>
            <a:pPr>
              <a:buFont typeface="Wingdings" pitchFamily="2" charset="2"/>
              <a:buChar char="Ø"/>
            </a:pPr>
            <a:r>
              <a:rPr lang="en-US" sz="1400" dirty="0" smtClean="0">
                <a:solidFill>
                  <a:schemeClr val="tx2"/>
                </a:solidFill>
              </a:rPr>
              <a:t>  Each of </a:t>
            </a:r>
            <a:r>
              <a:rPr lang="en-US" sz="1400" b="1" dirty="0" smtClean="0">
                <a:solidFill>
                  <a:schemeClr val="tx2"/>
                </a:solidFill>
              </a:rPr>
              <a:t>these pixels </a:t>
            </a:r>
            <a:r>
              <a:rPr lang="en-US" sz="1400" dirty="0" smtClean="0">
                <a:solidFill>
                  <a:schemeClr val="tx2"/>
                </a:solidFill>
              </a:rPr>
              <a:t>will be given a value from </a:t>
            </a:r>
            <a:r>
              <a:rPr lang="en-US" sz="1400" b="1" dirty="0" smtClean="0">
                <a:solidFill>
                  <a:schemeClr val="tx2"/>
                </a:solidFill>
              </a:rPr>
              <a:t>0 to 255 </a:t>
            </a:r>
            <a:r>
              <a:rPr lang="en-US" sz="1400" dirty="0" smtClean="0">
                <a:solidFill>
                  <a:schemeClr val="tx2"/>
                </a:solidFill>
              </a:rPr>
              <a:t>which describe the pixel intensity at that point.</a:t>
            </a:r>
          </a:p>
          <a:p>
            <a:pPr>
              <a:buFont typeface="Wingdings" pitchFamily="2" charset="2"/>
              <a:buChar char="Ø"/>
            </a:pPr>
            <a:r>
              <a:rPr lang="en-US" sz="1400" dirty="0" smtClean="0">
                <a:solidFill>
                  <a:schemeClr val="tx2"/>
                </a:solidFill>
              </a:rPr>
              <a:t>  For example, we have a </a:t>
            </a:r>
            <a:r>
              <a:rPr lang="en-US" sz="1400" b="1" dirty="0" smtClean="0">
                <a:solidFill>
                  <a:schemeClr val="tx2"/>
                </a:solidFill>
              </a:rPr>
              <a:t>colored image </a:t>
            </a:r>
            <a:r>
              <a:rPr lang="en-US" sz="1400" dirty="0" smtClean="0">
                <a:solidFill>
                  <a:schemeClr val="tx2"/>
                </a:solidFill>
              </a:rPr>
              <a:t>of 64X64X3 that will be having total number of 12288 </a:t>
            </a:r>
            <a:r>
              <a:rPr lang="en-US" sz="1400" b="1" dirty="0" smtClean="0">
                <a:solidFill>
                  <a:schemeClr val="tx2"/>
                </a:solidFill>
              </a:rPr>
              <a:t>Pixels arrays</a:t>
            </a:r>
            <a:r>
              <a:rPr lang="en-US" sz="1400" dirty="0" smtClean="0">
                <a:solidFill>
                  <a:schemeClr val="tx2"/>
                </a:solidFill>
              </a:rPr>
              <a:t>.</a:t>
            </a:r>
          </a:p>
          <a:p>
            <a:pPr>
              <a:buFont typeface="Wingdings" pitchFamily="2" charset="2"/>
              <a:buChar char="Ø"/>
            </a:pPr>
            <a:r>
              <a:rPr lang="en-US" sz="1400" dirty="0" smtClean="0">
                <a:solidFill>
                  <a:schemeClr val="tx2"/>
                </a:solidFill>
              </a:rPr>
              <a:t>  This </a:t>
            </a:r>
            <a:r>
              <a:rPr lang="en-US" sz="1400" b="1" dirty="0" smtClean="0">
                <a:solidFill>
                  <a:schemeClr val="tx2"/>
                </a:solidFill>
              </a:rPr>
              <a:t>arrays of pixels </a:t>
            </a:r>
            <a:r>
              <a:rPr lang="en-US" sz="1400" dirty="0" smtClean="0">
                <a:solidFill>
                  <a:schemeClr val="tx2"/>
                </a:solidFill>
              </a:rPr>
              <a:t>of an input image can be used by computer model to describe the probability of image being  </a:t>
            </a:r>
          </a:p>
          <a:p>
            <a:r>
              <a:rPr lang="en-US" sz="1400" dirty="0" smtClean="0">
                <a:solidFill>
                  <a:schemeClr val="tx2"/>
                </a:solidFill>
              </a:rPr>
              <a:t>      a certain class.</a:t>
            </a:r>
          </a:p>
          <a:p>
            <a:endParaRPr lang="en-US" sz="1400" dirty="0" smtClean="0">
              <a:solidFill>
                <a:schemeClr val="tx2"/>
              </a:solidFill>
            </a:endParaRPr>
          </a:p>
          <a:p>
            <a:endParaRPr lang="en-US" sz="1400" b="1" dirty="0" smtClean="0">
              <a:solidFill>
                <a:schemeClr val="tx2"/>
              </a:solidFill>
            </a:endParaRPr>
          </a:p>
          <a:p>
            <a:endParaRPr lang="en-US" sz="1400" dirty="0" smtClean="0">
              <a:solidFill>
                <a:schemeClr val="tx2"/>
              </a:solidFill>
            </a:endParaRPr>
          </a:p>
          <a:p>
            <a:endParaRPr lang="en-US" sz="1400" dirty="0" smtClean="0">
              <a:solidFill>
                <a:schemeClr val="tx2"/>
              </a:solidFill>
            </a:endParaRPr>
          </a:p>
          <a:p>
            <a:endParaRPr lang="en-US" sz="1400" dirty="0" smtClean="0">
              <a:solidFill>
                <a:schemeClr val="tx2"/>
              </a:solidFill>
            </a:endParaRPr>
          </a:p>
          <a:p>
            <a:r>
              <a:rPr lang="en-US" sz="1400" dirty="0" smtClean="0">
                <a:solidFill>
                  <a:schemeClr val="tx2"/>
                </a:solidFill>
              </a:rPr>
              <a:t>                    </a:t>
            </a:r>
            <a:endParaRPr lang="en-US" sz="1400" dirty="0" smtClean="0"/>
          </a:p>
          <a:p>
            <a:endParaRPr lang="en-US" sz="1400" dirty="0" smtClean="0"/>
          </a:p>
          <a:p>
            <a:endParaRPr lang="en-US" sz="1400" dirty="0" smtClean="0"/>
          </a:p>
          <a:p>
            <a:endParaRPr lang="en-US" sz="1400" dirty="0" smtClean="0"/>
          </a:p>
          <a:p>
            <a:endParaRPr lang="en-US" sz="1400" dirty="0" smtClean="0">
              <a:solidFill>
                <a:schemeClr val="accent2"/>
              </a:solidFill>
            </a:endParaRPr>
          </a:p>
          <a:p>
            <a:endParaRPr lang="en-US" sz="1400" dirty="0" smtClean="0">
              <a:solidFill>
                <a:schemeClr val="accent2"/>
              </a:solidFill>
            </a:endParaRPr>
          </a:p>
          <a:p>
            <a:r>
              <a:rPr lang="en-US" sz="2000" dirty="0" smtClean="0"/>
              <a:t>  </a:t>
            </a:r>
          </a:p>
          <a:p>
            <a:r>
              <a:rPr lang="en-US" sz="2000" dirty="0" smtClean="0"/>
              <a:t>  </a:t>
            </a:r>
          </a:p>
          <a:p>
            <a:endParaRPr lang="en-US" sz="2000" dirty="0" smtClean="0"/>
          </a:p>
          <a:p>
            <a:pPr>
              <a:buFont typeface="Wingdings" pitchFamily="2" charset="2"/>
              <a:buChar char="Ø"/>
            </a:pPr>
            <a:r>
              <a:rPr lang="en-US" sz="1200" dirty="0" smtClean="0">
                <a:solidFill>
                  <a:schemeClr val="tx2"/>
                </a:solidFill>
              </a:rPr>
              <a:t> For a small image of 64X64X3, there are  </a:t>
            </a:r>
            <a:r>
              <a:rPr lang="en-US" sz="1200" b="1" dirty="0" smtClean="0">
                <a:solidFill>
                  <a:schemeClr val="tx2"/>
                </a:solidFill>
              </a:rPr>
              <a:t>high number of input features </a:t>
            </a:r>
            <a:r>
              <a:rPr lang="en-US" sz="1200" dirty="0" smtClean="0">
                <a:solidFill>
                  <a:schemeClr val="tx2"/>
                </a:solidFill>
              </a:rPr>
              <a:t>of 12288 variables (each pixel is a relevant variable) and for    </a:t>
            </a:r>
          </a:p>
          <a:p>
            <a:r>
              <a:rPr lang="en-US" sz="1200" dirty="0" smtClean="0">
                <a:solidFill>
                  <a:schemeClr val="tx2"/>
                </a:solidFill>
              </a:rPr>
              <a:t>     that Fully connected Neural Network has to estimate the </a:t>
            </a:r>
            <a:r>
              <a:rPr lang="en-US" sz="1200" b="1" dirty="0" smtClean="0">
                <a:solidFill>
                  <a:schemeClr val="tx2"/>
                </a:solidFill>
              </a:rPr>
              <a:t>total 12288 weights for each Neuron </a:t>
            </a:r>
            <a:r>
              <a:rPr lang="en-US" sz="1200" dirty="0" smtClean="0">
                <a:solidFill>
                  <a:schemeClr val="tx2"/>
                </a:solidFill>
              </a:rPr>
              <a:t>in next layer. </a:t>
            </a:r>
          </a:p>
          <a:p>
            <a:pPr>
              <a:buFont typeface="Wingdings" pitchFamily="2" charset="2"/>
              <a:buChar char="Ø"/>
            </a:pPr>
            <a:r>
              <a:rPr lang="en-US" sz="1200" dirty="0" smtClean="0">
                <a:solidFill>
                  <a:schemeClr val="tx2"/>
                </a:solidFill>
              </a:rPr>
              <a:t> The </a:t>
            </a:r>
            <a:r>
              <a:rPr lang="en-US" sz="1200" b="1" dirty="0" smtClean="0">
                <a:solidFill>
                  <a:schemeClr val="tx2"/>
                </a:solidFill>
              </a:rPr>
              <a:t>convolution operation </a:t>
            </a:r>
            <a:r>
              <a:rPr lang="en-US" sz="1200" dirty="0" smtClean="0">
                <a:solidFill>
                  <a:schemeClr val="tx2"/>
                </a:solidFill>
              </a:rPr>
              <a:t>brings a solution to this problem as it </a:t>
            </a:r>
            <a:r>
              <a:rPr lang="en-US" sz="1200" b="1" dirty="0" smtClean="0">
                <a:solidFill>
                  <a:schemeClr val="tx2"/>
                </a:solidFill>
              </a:rPr>
              <a:t>reduces the number of free parameters</a:t>
            </a:r>
            <a:r>
              <a:rPr lang="en-US" sz="1200" dirty="0" smtClean="0">
                <a:solidFill>
                  <a:schemeClr val="tx2"/>
                </a:solidFill>
              </a:rPr>
              <a:t>, allowing the network to be </a:t>
            </a:r>
          </a:p>
          <a:p>
            <a:r>
              <a:rPr lang="en-US" sz="1200" dirty="0" smtClean="0">
                <a:solidFill>
                  <a:schemeClr val="tx2"/>
                </a:solidFill>
              </a:rPr>
              <a:t>     deeper with fewer parameters.</a:t>
            </a:r>
          </a:p>
          <a:p>
            <a:endParaRPr lang="en-US" sz="2000" dirty="0" smtClean="0"/>
          </a:p>
          <a:p>
            <a:endParaRPr lang="en-US" sz="2000" dirty="0" smtClean="0"/>
          </a:p>
          <a:p>
            <a:endParaRPr lang="en-US" sz="2000" dirty="0" smtClean="0"/>
          </a:p>
        </p:txBody>
      </p:sp>
      <p:sp>
        <p:nvSpPr>
          <p:cNvPr id="6" name="Rectangle 5"/>
          <p:cNvSpPr/>
          <p:nvPr/>
        </p:nvSpPr>
        <p:spPr>
          <a:xfrm>
            <a:off x="990600" y="6248400"/>
            <a:ext cx="2133600" cy="533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solidFill>
              </a:rPr>
              <a:t>Input (12288) Features</a:t>
            </a:r>
            <a:endParaRPr lang="en-US" dirty="0">
              <a:solidFill>
                <a:schemeClr val="tx2"/>
              </a:solidFill>
            </a:endParaRPr>
          </a:p>
        </p:txBody>
      </p:sp>
      <p:sp>
        <p:nvSpPr>
          <p:cNvPr id="7" name="Right Arrow 6"/>
          <p:cNvSpPr/>
          <p:nvPr/>
        </p:nvSpPr>
        <p:spPr>
          <a:xfrm>
            <a:off x="3200400" y="6373368"/>
            <a:ext cx="514350" cy="275082"/>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962400" y="6248400"/>
            <a:ext cx="1905000" cy="533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solidFill>
              </a:rPr>
              <a:t>Neural Network Model</a:t>
            </a:r>
            <a:endParaRPr lang="en-US" dirty="0">
              <a:solidFill>
                <a:schemeClr val="tx2"/>
              </a:solidFill>
            </a:endParaRPr>
          </a:p>
        </p:txBody>
      </p:sp>
      <p:sp>
        <p:nvSpPr>
          <p:cNvPr id="10" name="Right Arrow 9"/>
          <p:cNvSpPr/>
          <p:nvPr/>
        </p:nvSpPr>
        <p:spPr>
          <a:xfrm>
            <a:off x="6115050" y="6354318"/>
            <a:ext cx="514350" cy="275082"/>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781800" y="6248400"/>
            <a:ext cx="1371600" cy="533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solidFill>
              </a:rPr>
              <a:t>Predict Image Class</a:t>
            </a:r>
            <a:endParaRPr lang="en-US" dirty="0">
              <a:solidFill>
                <a:schemeClr val="tx2"/>
              </a:solidFill>
            </a:endParaRPr>
          </a:p>
        </p:txBody>
      </p:sp>
      <p:pic>
        <p:nvPicPr>
          <p:cNvPr id="1026" name="Picture 2"/>
          <p:cNvPicPr>
            <a:picLocks noChangeAspect="1" noChangeArrowheads="1"/>
          </p:cNvPicPr>
          <p:nvPr/>
        </p:nvPicPr>
        <p:blipFill>
          <a:blip r:embed="rId3"/>
          <a:srcRect/>
          <a:stretch>
            <a:fillRect/>
          </a:stretch>
        </p:blipFill>
        <p:spPr bwMode="auto">
          <a:xfrm>
            <a:off x="1693545" y="2362200"/>
            <a:ext cx="5850255" cy="2819400"/>
          </a:xfrm>
          <a:prstGeom prst="rect">
            <a:avLst/>
          </a:prstGeom>
          <a:noFill/>
          <a:ln w="9525">
            <a:solidFill>
              <a:schemeClr val="accent1"/>
            </a:solidFill>
            <a:miter lim="800000"/>
            <a:headEnd/>
            <a:tailEnd/>
          </a:ln>
          <a:effectLst/>
        </p:spPr>
      </p:pic>
    </p:spTree>
    <p:extLst>
      <p:ext uri="{BB962C8B-B14F-4D97-AF65-F5344CB8AC3E}">
        <p14:creationId xmlns="" xmlns:p14="http://schemas.microsoft.com/office/powerpoint/2010/main" val="21224269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533400"/>
          </a:xfrm>
        </p:spPr>
        <p:txBody>
          <a:bodyPr>
            <a:noAutofit/>
          </a:bodyPr>
          <a:lstStyle/>
          <a:p>
            <a:r>
              <a:rPr lang="en-US" sz="3200" dirty="0" smtClean="0">
                <a:solidFill>
                  <a:schemeClr val="accent4"/>
                </a:solidFill>
              </a:rPr>
              <a:t>Image Pixel Values</a:t>
            </a:r>
            <a:endParaRPr lang="en-US" sz="3200" dirty="0">
              <a:solidFill>
                <a:schemeClr val="accent4"/>
              </a:solidFill>
            </a:endParaRPr>
          </a:p>
        </p:txBody>
      </p:sp>
      <p:sp>
        <p:nvSpPr>
          <p:cNvPr id="4" name="TextBox 3"/>
          <p:cNvSpPr txBox="1"/>
          <p:nvPr/>
        </p:nvSpPr>
        <p:spPr>
          <a:xfrm>
            <a:off x="152400" y="914400"/>
            <a:ext cx="8610600" cy="5616922"/>
          </a:xfrm>
          <a:prstGeom prst="rect">
            <a:avLst/>
          </a:prstGeom>
          <a:noFill/>
        </p:spPr>
        <p:txBody>
          <a:bodyPr wrap="square" rtlCol="0">
            <a:spAutoFit/>
          </a:bodyPr>
          <a:lstStyle/>
          <a:p>
            <a:pPr>
              <a:buFont typeface="Wingdings" pitchFamily="2" charset="2"/>
              <a:buChar char="Ø"/>
            </a:pPr>
            <a:r>
              <a:rPr lang="en-US" sz="1400" dirty="0" smtClean="0">
                <a:solidFill>
                  <a:schemeClr val="tx2"/>
                </a:solidFill>
              </a:rPr>
              <a:t>  The term</a:t>
            </a:r>
            <a:r>
              <a:rPr lang="en-US" sz="1400" b="1" dirty="0" smtClean="0">
                <a:solidFill>
                  <a:schemeClr val="tx2"/>
                </a:solidFill>
              </a:rPr>
              <a:t> image resolution</a:t>
            </a:r>
            <a:r>
              <a:rPr lang="en-US" sz="1400" dirty="0" smtClean="0">
                <a:solidFill>
                  <a:schemeClr val="tx2"/>
                </a:solidFill>
              </a:rPr>
              <a:t> is often considered equivalent to </a:t>
            </a:r>
            <a:r>
              <a:rPr lang="en-US" sz="1400" b="1" dirty="0" smtClean="0">
                <a:solidFill>
                  <a:schemeClr val="tx2"/>
                </a:solidFill>
              </a:rPr>
              <a:t>Pixel count </a:t>
            </a:r>
            <a:r>
              <a:rPr lang="en-US" sz="1400" dirty="0" smtClean="0">
                <a:solidFill>
                  <a:schemeClr val="tx2"/>
                </a:solidFill>
              </a:rPr>
              <a:t>in digital imaging.</a:t>
            </a:r>
          </a:p>
          <a:p>
            <a:pPr>
              <a:buFont typeface="Wingdings" pitchFamily="2" charset="2"/>
              <a:buChar char="Ø"/>
            </a:pPr>
            <a:r>
              <a:rPr lang="en-US" sz="1400" dirty="0" smtClean="0">
                <a:solidFill>
                  <a:schemeClr val="tx2"/>
                </a:solidFill>
              </a:rPr>
              <a:t> Following are the different pixel resolution for the same image. </a:t>
            </a:r>
          </a:p>
          <a:p>
            <a:pPr>
              <a:buFont typeface="Wingdings" pitchFamily="2" charset="2"/>
              <a:buChar char="Ø"/>
            </a:pPr>
            <a:endParaRPr lang="en-US" sz="1400" dirty="0" smtClean="0">
              <a:solidFill>
                <a:schemeClr val="tx2"/>
              </a:solidFill>
            </a:endParaRPr>
          </a:p>
          <a:p>
            <a:pPr>
              <a:buFont typeface="Wingdings" pitchFamily="2" charset="2"/>
              <a:buChar char="Ø"/>
            </a:pPr>
            <a:r>
              <a:rPr lang="en-US" sz="1400" dirty="0" smtClean="0">
                <a:solidFill>
                  <a:schemeClr val="tx2"/>
                </a:solidFill>
              </a:rPr>
              <a:t> </a:t>
            </a:r>
          </a:p>
          <a:p>
            <a:pPr>
              <a:buFont typeface="Wingdings" pitchFamily="2" charset="2"/>
              <a:buChar char="Ø"/>
            </a:pPr>
            <a:endParaRPr lang="en-US" sz="1400" dirty="0" smtClean="0">
              <a:solidFill>
                <a:schemeClr val="tx2"/>
              </a:solidFill>
            </a:endParaRPr>
          </a:p>
          <a:p>
            <a:pPr>
              <a:buFont typeface="Wingdings" pitchFamily="2" charset="2"/>
              <a:buChar char="Ø"/>
            </a:pPr>
            <a:endParaRPr lang="en-US" sz="1400" dirty="0" smtClean="0">
              <a:solidFill>
                <a:schemeClr val="tx2"/>
              </a:solidFill>
            </a:endParaRPr>
          </a:p>
          <a:p>
            <a:pPr>
              <a:buFont typeface="Wingdings" pitchFamily="2" charset="2"/>
              <a:buChar char="Ø"/>
            </a:pPr>
            <a:endParaRPr lang="en-US" sz="1400" dirty="0" smtClean="0">
              <a:solidFill>
                <a:schemeClr val="tx2"/>
              </a:solidFill>
            </a:endParaRPr>
          </a:p>
          <a:p>
            <a:r>
              <a:rPr lang="en-US" sz="1400" dirty="0" smtClean="0">
                <a:solidFill>
                  <a:schemeClr val="tx2"/>
                </a:solidFill>
              </a:rPr>
              <a:t>                                                                                                                                                                                ( Wikipedia Ref)</a:t>
            </a:r>
          </a:p>
          <a:p>
            <a:r>
              <a:rPr lang="en-US" sz="1100" dirty="0" smtClean="0">
                <a:solidFill>
                  <a:schemeClr val="tx2"/>
                </a:solidFill>
              </a:rPr>
              <a:t>( </a:t>
            </a:r>
            <a:r>
              <a:rPr lang="en-US" sz="1100" b="1" dirty="0" smtClean="0">
                <a:solidFill>
                  <a:schemeClr val="tx2"/>
                </a:solidFill>
              </a:rPr>
              <a:t>Example</a:t>
            </a:r>
            <a:r>
              <a:rPr lang="en-US" sz="1100" dirty="0" smtClean="0">
                <a:solidFill>
                  <a:schemeClr val="tx2"/>
                </a:solidFill>
              </a:rPr>
              <a:t>:  An image that is 2048 pixels in width and 1536 pixels in height has a total of 2048×1536 = 3,145,728 pixels or </a:t>
            </a:r>
            <a:r>
              <a:rPr lang="en-US" sz="1100" b="1" dirty="0" smtClean="0">
                <a:solidFill>
                  <a:schemeClr val="tx2"/>
                </a:solidFill>
              </a:rPr>
              <a:t>3.1 megapixels.   </a:t>
            </a:r>
            <a:r>
              <a:rPr lang="en-US" sz="1100" dirty="0" smtClean="0">
                <a:solidFill>
                  <a:schemeClr val="tx2"/>
                </a:solidFill>
              </a:rPr>
              <a:t>)                                                                                                                                    </a:t>
            </a:r>
          </a:p>
          <a:p>
            <a:pPr>
              <a:buFont typeface="Wingdings" pitchFamily="2" charset="2"/>
              <a:buChar char="Ø"/>
            </a:pPr>
            <a:endParaRPr lang="en-US" sz="1400" dirty="0" smtClean="0">
              <a:solidFill>
                <a:schemeClr val="tx2"/>
              </a:solidFill>
            </a:endParaRPr>
          </a:p>
          <a:p>
            <a:pPr>
              <a:buFont typeface="Wingdings" pitchFamily="2" charset="2"/>
              <a:buChar char="Ø"/>
            </a:pPr>
            <a:r>
              <a:rPr lang="en-US" sz="1400" dirty="0" smtClean="0">
                <a:solidFill>
                  <a:schemeClr val="tx2"/>
                </a:solidFill>
              </a:rPr>
              <a:t> Based on type of input image, need to convert them into 2-D or 3-D arrays of Pixel values (image pre processing).</a:t>
            </a:r>
          </a:p>
          <a:p>
            <a:endParaRPr lang="en-US" sz="1400" dirty="0" smtClean="0">
              <a:solidFill>
                <a:schemeClr val="tx2"/>
              </a:solidFill>
            </a:endParaRPr>
          </a:p>
          <a:p>
            <a:endParaRPr lang="en-US" sz="1400" dirty="0" smtClean="0">
              <a:solidFill>
                <a:schemeClr val="tx2"/>
              </a:solidFill>
            </a:endParaRPr>
          </a:p>
          <a:p>
            <a:endParaRPr lang="en-US" sz="1400" b="1" dirty="0" smtClean="0">
              <a:solidFill>
                <a:schemeClr val="tx2"/>
              </a:solidFill>
            </a:endParaRPr>
          </a:p>
          <a:p>
            <a:endParaRPr lang="en-US" sz="1400" dirty="0" smtClean="0">
              <a:solidFill>
                <a:schemeClr val="tx2"/>
              </a:solidFill>
            </a:endParaRPr>
          </a:p>
          <a:p>
            <a:endParaRPr lang="en-US" sz="1400" dirty="0" smtClean="0">
              <a:solidFill>
                <a:schemeClr val="tx2"/>
              </a:solidFill>
            </a:endParaRPr>
          </a:p>
          <a:p>
            <a:endParaRPr lang="en-US" sz="1400" dirty="0" smtClean="0">
              <a:solidFill>
                <a:schemeClr val="tx2"/>
              </a:solidFill>
            </a:endParaRPr>
          </a:p>
          <a:p>
            <a:r>
              <a:rPr lang="en-US" sz="1400" dirty="0" smtClean="0">
                <a:solidFill>
                  <a:schemeClr val="tx2"/>
                </a:solidFill>
              </a:rPr>
              <a:t>                    </a:t>
            </a:r>
            <a:endParaRPr lang="en-US" sz="1400" dirty="0" smtClean="0"/>
          </a:p>
          <a:p>
            <a:endParaRPr lang="en-US" sz="1400" dirty="0" smtClean="0"/>
          </a:p>
          <a:p>
            <a:endParaRPr lang="en-US" sz="1400" dirty="0" smtClean="0"/>
          </a:p>
          <a:p>
            <a:endParaRPr lang="en-US" sz="1400" dirty="0" smtClean="0"/>
          </a:p>
          <a:p>
            <a:endParaRPr lang="en-US" sz="1400" dirty="0" smtClean="0">
              <a:solidFill>
                <a:schemeClr val="accent2"/>
              </a:solidFill>
            </a:endParaRPr>
          </a:p>
          <a:p>
            <a:endParaRPr lang="en-US" sz="1400" dirty="0" smtClean="0">
              <a:solidFill>
                <a:schemeClr val="accent2"/>
              </a:solidFill>
            </a:endParaRPr>
          </a:p>
          <a:p>
            <a:r>
              <a:rPr lang="en-US" sz="2000" dirty="0" smtClean="0"/>
              <a:t>  </a:t>
            </a:r>
          </a:p>
          <a:p>
            <a:r>
              <a:rPr lang="en-US" sz="2000" dirty="0" smtClean="0"/>
              <a:t>  </a:t>
            </a:r>
          </a:p>
        </p:txBody>
      </p:sp>
      <p:pic>
        <p:nvPicPr>
          <p:cNvPr id="2051" name="Picture 3"/>
          <p:cNvPicPr>
            <a:picLocks noChangeAspect="1" noChangeArrowheads="1"/>
          </p:cNvPicPr>
          <p:nvPr/>
        </p:nvPicPr>
        <p:blipFill>
          <a:blip r:embed="rId3"/>
          <a:srcRect/>
          <a:stretch>
            <a:fillRect/>
          </a:stretch>
        </p:blipFill>
        <p:spPr bwMode="auto">
          <a:xfrm>
            <a:off x="457201" y="1447800"/>
            <a:ext cx="6768164" cy="1171575"/>
          </a:xfrm>
          <a:prstGeom prst="rect">
            <a:avLst/>
          </a:prstGeom>
          <a:noFill/>
          <a:ln w="9525">
            <a:noFill/>
            <a:miter lim="800000"/>
            <a:headEnd/>
            <a:tailEnd/>
          </a:ln>
          <a:effectLst/>
        </p:spPr>
      </p:pic>
      <p:pic>
        <p:nvPicPr>
          <p:cNvPr id="2052" name="Picture 4"/>
          <p:cNvPicPr>
            <a:picLocks noChangeAspect="1" noChangeArrowheads="1"/>
          </p:cNvPicPr>
          <p:nvPr/>
        </p:nvPicPr>
        <p:blipFill>
          <a:blip r:embed="rId4"/>
          <a:srcRect/>
          <a:stretch>
            <a:fillRect/>
          </a:stretch>
        </p:blipFill>
        <p:spPr bwMode="auto">
          <a:xfrm>
            <a:off x="1524000" y="3429000"/>
            <a:ext cx="5925311" cy="3352800"/>
          </a:xfrm>
          <a:prstGeom prst="rect">
            <a:avLst/>
          </a:prstGeom>
          <a:noFill/>
          <a:ln w="9525">
            <a:solidFill>
              <a:schemeClr val="accent1">
                <a:shade val="50000"/>
                <a:alpha val="99000"/>
              </a:schemeClr>
            </a:solidFill>
            <a:miter lim="800000"/>
            <a:headEnd/>
            <a:tailEnd/>
          </a:ln>
          <a:effectLst/>
        </p:spPr>
      </p:pic>
    </p:spTree>
    <p:extLst>
      <p:ext uri="{BB962C8B-B14F-4D97-AF65-F5344CB8AC3E}">
        <p14:creationId xmlns="" xmlns:p14="http://schemas.microsoft.com/office/powerpoint/2010/main" val="21224269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533400"/>
          </a:xfrm>
        </p:spPr>
        <p:txBody>
          <a:bodyPr>
            <a:noAutofit/>
          </a:bodyPr>
          <a:lstStyle/>
          <a:p>
            <a:r>
              <a:rPr lang="en-US" sz="3200" dirty="0" smtClean="0">
                <a:solidFill>
                  <a:schemeClr val="accent4"/>
                </a:solidFill>
              </a:rPr>
              <a:t>Convolutional Neural Network </a:t>
            </a:r>
            <a:r>
              <a:rPr lang="en-US" sz="1200" dirty="0" smtClean="0">
                <a:solidFill>
                  <a:schemeClr val="accent4"/>
                </a:solidFill>
              </a:rPr>
              <a:t>(Yann Lecun, Geoffrey Hinton) </a:t>
            </a:r>
            <a:endParaRPr lang="en-US" sz="1200" dirty="0">
              <a:solidFill>
                <a:schemeClr val="accent4"/>
              </a:solidFill>
            </a:endParaRPr>
          </a:p>
        </p:txBody>
      </p:sp>
      <p:sp>
        <p:nvSpPr>
          <p:cNvPr id="4" name="TextBox 3"/>
          <p:cNvSpPr txBox="1"/>
          <p:nvPr/>
        </p:nvSpPr>
        <p:spPr>
          <a:xfrm>
            <a:off x="152400" y="914400"/>
            <a:ext cx="8610600" cy="3570208"/>
          </a:xfrm>
          <a:prstGeom prst="rect">
            <a:avLst/>
          </a:prstGeom>
          <a:noFill/>
        </p:spPr>
        <p:txBody>
          <a:bodyPr wrap="square" rtlCol="0">
            <a:spAutoFit/>
          </a:bodyPr>
          <a:lstStyle/>
          <a:p>
            <a:endParaRPr lang="en-US" sz="1400" dirty="0" smtClean="0">
              <a:solidFill>
                <a:schemeClr val="tx2"/>
              </a:solidFill>
            </a:endParaRPr>
          </a:p>
          <a:p>
            <a:endParaRPr lang="en-US" sz="1400" dirty="0" smtClean="0">
              <a:solidFill>
                <a:schemeClr val="tx2"/>
              </a:solidFill>
            </a:endParaRPr>
          </a:p>
          <a:p>
            <a:endParaRPr lang="en-US" sz="1400" dirty="0" smtClean="0">
              <a:solidFill>
                <a:schemeClr val="tx2"/>
              </a:solidFill>
            </a:endParaRPr>
          </a:p>
          <a:p>
            <a:endParaRPr lang="en-US" sz="1400" dirty="0" smtClean="0">
              <a:solidFill>
                <a:schemeClr val="tx2"/>
              </a:solidFill>
            </a:endParaRPr>
          </a:p>
          <a:p>
            <a:endParaRPr lang="en-US" sz="1400" dirty="0" smtClean="0">
              <a:solidFill>
                <a:schemeClr val="tx2"/>
              </a:solidFill>
            </a:endParaRPr>
          </a:p>
          <a:p>
            <a:endParaRPr lang="en-US" sz="1400" dirty="0" smtClean="0"/>
          </a:p>
          <a:p>
            <a:endParaRPr lang="en-US" sz="1400" dirty="0" smtClean="0"/>
          </a:p>
          <a:p>
            <a:endParaRPr lang="en-US" sz="1400" dirty="0" smtClean="0">
              <a:solidFill>
                <a:schemeClr val="accent2"/>
              </a:solidFill>
            </a:endParaRPr>
          </a:p>
          <a:p>
            <a:endParaRPr lang="en-US" sz="1400" dirty="0" smtClean="0">
              <a:solidFill>
                <a:schemeClr val="accent2"/>
              </a:solidFill>
            </a:endParaRPr>
          </a:p>
          <a:p>
            <a:r>
              <a:rPr lang="en-US" sz="2000" dirty="0" smtClean="0"/>
              <a:t>  </a:t>
            </a:r>
          </a:p>
          <a:p>
            <a:endParaRPr lang="en-US" sz="2000" dirty="0" smtClean="0"/>
          </a:p>
          <a:p>
            <a:endParaRPr lang="en-US" sz="2000" dirty="0" smtClean="0"/>
          </a:p>
          <a:p>
            <a:endParaRPr lang="en-US" sz="2000" dirty="0" smtClean="0"/>
          </a:p>
          <a:p>
            <a:r>
              <a:rPr lang="en-US" sz="2000" dirty="0" smtClean="0"/>
              <a:t>  </a:t>
            </a:r>
          </a:p>
        </p:txBody>
      </p:sp>
      <p:pic>
        <p:nvPicPr>
          <p:cNvPr id="3076" name="Picture 4"/>
          <p:cNvPicPr>
            <a:picLocks noChangeAspect="1" noChangeArrowheads="1"/>
          </p:cNvPicPr>
          <p:nvPr/>
        </p:nvPicPr>
        <p:blipFill>
          <a:blip r:embed="rId3"/>
          <a:srcRect/>
          <a:stretch>
            <a:fillRect/>
          </a:stretch>
        </p:blipFill>
        <p:spPr bwMode="auto">
          <a:xfrm>
            <a:off x="533400" y="809625"/>
            <a:ext cx="2352675" cy="5057775"/>
          </a:xfrm>
          <a:prstGeom prst="rect">
            <a:avLst/>
          </a:prstGeom>
          <a:noFill/>
          <a:ln w="9525">
            <a:solidFill>
              <a:schemeClr val="accent1">
                <a:shade val="50000"/>
                <a:alpha val="99000"/>
              </a:schemeClr>
            </a:solidFill>
            <a:miter lim="800000"/>
            <a:headEnd/>
            <a:tailEnd/>
          </a:ln>
          <a:effectLst/>
        </p:spPr>
      </p:pic>
      <p:pic>
        <p:nvPicPr>
          <p:cNvPr id="8" name="Picture 6"/>
          <p:cNvPicPr>
            <a:picLocks noChangeAspect="1" noChangeArrowheads="1"/>
          </p:cNvPicPr>
          <p:nvPr/>
        </p:nvPicPr>
        <p:blipFill>
          <a:blip r:embed="rId4"/>
          <a:srcRect/>
          <a:stretch>
            <a:fillRect/>
          </a:stretch>
        </p:blipFill>
        <p:spPr bwMode="auto">
          <a:xfrm>
            <a:off x="3429000" y="609600"/>
            <a:ext cx="4800600" cy="2174185"/>
          </a:xfrm>
          <a:prstGeom prst="rect">
            <a:avLst/>
          </a:prstGeom>
          <a:noFill/>
          <a:ln w="9525">
            <a:solidFill>
              <a:schemeClr val="accent1">
                <a:alpha val="99000"/>
              </a:schemeClr>
            </a:solidFill>
            <a:miter lim="800000"/>
            <a:headEnd/>
            <a:tailEnd/>
          </a:ln>
          <a:effectLst/>
        </p:spPr>
      </p:pic>
      <p:pic>
        <p:nvPicPr>
          <p:cNvPr id="9" name="Picture 10"/>
          <p:cNvPicPr>
            <a:picLocks noChangeAspect="1" noChangeArrowheads="1"/>
          </p:cNvPicPr>
          <p:nvPr/>
        </p:nvPicPr>
        <p:blipFill>
          <a:blip r:embed="rId5"/>
          <a:srcRect/>
          <a:stretch>
            <a:fillRect/>
          </a:stretch>
        </p:blipFill>
        <p:spPr bwMode="auto">
          <a:xfrm>
            <a:off x="3200400" y="2895600"/>
            <a:ext cx="5368709" cy="2895600"/>
          </a:xfrm>
          <a:prstGeom prst="rect">
            <a:avLst/>
          </a:prstGeom>
          <a:noFill/>
          <a:ln w="9525">
            <a:noFill/>
            <a:miter lim="800000"/>
            <a:headEnd/>
            <a:tailEnd/>
          </a:ln>
          <a:effectLst/>
        </p:spPr>
      </p:pic>
      <p:sp>
        <p:nvSpPr>
          <p:cNvPr id="11" name="TextBox 10"/>
          <p:cNvSpPr txBox="1"/>
          <p:nvPr/>
        </p:nvSpPr>
        <p:spPr>
          <a:xfrm>
            <a:off x="533400" y="6019800"/>
            <a:ext cx="7924800" cy="523220"/>
          </a:xfrm>
          <a:prstGeom prst="rect">
            <a:avLst/>
          </a:prstGeom>
          <a:noFill/>
        </p:spPr>
        <p:txBody>
          <a:bodyPr wrap="square" rtlCol="0">
            <a:spAutoFit/>
          </a:bodyPr>
          <a:lstStyle/>
          <a:p>
            <a:r>
              <a:rPr lang="en-US" sz="1400" dirty="0" smtClean="0">
                <a:solidFill>
                  <a:schemeClr val="tx2"/>
                </a:solidFill>
              </a:rPr>
              <a:t>In Image recognition , CNN model identify the </a:t>
            </a:r>
            <a:r>
              <a:rPr lang="en-US" sz="1400" b="1" dirty="0" smtClean="0">
                <a:solidFill>
                  <a:schemeClr val="tx2"/>
                </a:solidFill>
              </a:rPr>
              <a:t>unique features </a:t>
            </a:r>
            <a:r>
              <a:rPr lang="en-US" sz="1400" dirty="0" smtClean="0">
                <a:solidFill>
                  <a:schemeClr val="tx2"/>
                </a:solidFill>
              </a:rPr>
              <a:t>very specific to particular image Class (Car, Mobile, Cat, Dog etc) by first </a:t>
            </a:r>
            <a:r>
              <a:rPr lang="en-US" sz="1400" b="1" dirty="0" smtClean="0">
                <a:solidFill>
                  <a:schemeClr val="tx2"/>
                </a:solidFill>
              </a:rPr>
              <a:t>create low level of features </a:t>
            </a:r>
            <a:r>
              <a:rPr lang="en-US" sz="1400" dirty="0" smtClean="0">
                <a:solidFill>
                  <a:schemeClr val="tx2"/>
                </a:solidFill>
              </a:rPr>
              <a:t>such as </a:t>
            </a:r>
            <a:r>
              <a:rPr lang="en-US" sz="1400" b="1" dirty="0" smtClean="0">
                <a:solidFill>
                  <a:schemeClr val="tx2"/>
                </a:solidFill>
              </a:rPr>
              <a:t>edge &amp; curves</a:t>
            </a:r>
            <a:r>
              <a:rPr lang="en-US" sz="1400" dirty="0" smtClean="0">
                <a:solidFill>
                  <a:schemeClr val="tx2"/>
                </a:solidFill>
              </a:rPr>
              <a:t>.</a:t>
            </a:r>
            <a:endParaRPr lang="en-US" sz="1400" dirty="0">
              <a:solidFill>
                <a:schemeClr val="tx2"/>
              </a:solidFill>
            </a:endParaRPr>
          </a:p>
        </p:txBody>
      </p:sp>
    </p:spTree>
    <p:extLst>
      <p:ext uri="{BB962C8B-B14F-4D97-AF65-F5344CB8AC3E}">
        <p14:creationId xmlns="" xmlns:p14="http://schemas.microsoft.com/office/powerpoint/2010/main" val="21224269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533400"/>
          </a:xfrm>
        </p:spPr>
        <p:txBody>
          <a:bodyPr>
            <a:noAutofit/>
          </a:bodyPr>
          <a:lstStyle/>
          <a:p>
            <a:r>
              <a:rPr lang="en-US" sz="3200" dirty="0" smtClean="0">
                <a:solidFill>
                  <a:schemeClr val="accent4"/>
                </a:solidFill>
              </a:rPr>
              <a:t>Convolution Step </a:t>
            </a:r>
            <a:endParaRPr lang="en-US" sz="3200" dirty="0">
              <a:solidFill>
                <a:schemeClr val="accent4"/>
              </a:solidFill>
            </a:endParaRPr>
          </a:p>
        </p:txBody>
      </p:sp>
      <p:sp>
        <p:nvSpPr>
          <p:cNvPr id="4" name="TextBox 3"/>
          <p:cNvSpPr txBox="1"/>
          <p:nvPr/>
        </p:nvSpPr>
        <p:spPr>
          <a:xfrm>
            <a:off x="152400" y="838200"/>
            <a:ext cx="8610600" cy="4154984"/>
          </a:xfrm>
          <a:prstGeom prst="rect">
            <a:avLst/>
          </a:prstGeom>
          <a:noFill/>
        </p:spPr>
        <p:txBody>
          <a:bodyPr wrap="square" rtlCol="0">
            <a:spAutoFit/>
          </a:bodyPr>
          <a:lstStyle/>
          <a:p>
            <a:r>
              <a:rPr lang="en-US" sz="1400" b="1" dirty="0" smtClean="0">
                <a:solidFill>
                  <a:schemeClr val="tx2"/>
                </a:solidFill>
              </a:rPr>
              <a:t>Convolution Steps:</a:t>
            </a:r>
          </a:p>
          <a:p>
            <a:endParaRPr lang="en-US" sz="1400" dirty="0" smtClean="0">
              <a:solidFill>
                <a:schemeClr val="tx2"/>
              </a:solidFill>
            </a:endParaRPr>
          </a:p>
          <a:p>
            <a:pPr>
              <a:buFont typeface="Wingdings"/>
              <a:buChar char="Ø"/>
            </a:pPr>
            <a:r>
              <a:rPr lang="en-US" sz="1400" dirty="0" smtClean="0">
                <a:solidFill>
                  <a:schemeClr val="tx2"/>
                </a:solidFill>
              </a:rPr>
              <a:t> </a:t>
            </a:r>
            <a:r>
              <a:rPr lang="en-US" sz="1400" b="1" dirty="0" smtClean="0">
                <a:solidFill>
                  <a:schemeClr val="tx2"/>
                </a:solidFill>
              </a:rPr>
              <a:t>Feature detector </a:t>
            </a:r>
            <a:r>
              <a:rPr lang="en-US" sz="1400" dirty="0" smtClean="0">
                <a:solidFill>
                  <a:schemeClr val="tx2"/>
                </a:solidFill>
              </a:rPr>
              <a:t>will be multiply over part of input image to get the </a:t>
            </a:r>
            <a:r>
              <a:rPr lang="en-US" sz="1400" b="1" dirty="0" smtClean="0">
                <a:solidFill>
                  <a:schemeClr val="tx2"/>
                </a:solidFill>
              </a:rPr>
              <a:t>Feature Map </a:t>
            </a:r>
            <a:r>
              <a:rPr lang="en-US" sz="1400" dirty="0" smtClean="0">
                <a:solidFill>
                  <a:schemeClr val="tx2"/>
                </a:solidFill>
              </a:rPr>
              <a:t>(high number).</a:t>
            </a:r>
          </a:p>
          <a:p>
            <a:pPr>
              <a:buFont typeface="Wingdings"/>
              <a:buChar char="Ø"/>
            </a:pPr>
            <a:r>
              <a:rPr lang="en-US" sz="1400" dirty="0" smtClean="0">
                <a:solidFill>
                  <a:schemeClr val="tx2"/>
                </a:solidFill>
              </a:rPr>
              <a:t> Each </a:t>
            </a:r>
            <a:r>
              <a:rPr lang="en-US" sz="1400" b="1" dirty="0" smtClean="0">
                <a:solidFill>
                  <a:schemeClr val="tx2"/>
                </a:solidFill>
              </a:rPr>
              <a:t>Feature Map </a:t>
            </a:r>
            <a:r>
              <a:rPr lang="en-US" sz="1400" dirty="0" smtClean="0">
                <a:solidFill>
                  <a:schemeClr val="tx2"/>
                </a:solidFill>
              </a:rPr>
              <a:t>get some </a:t>
            </a:r>
            <a:r>
              <a:rPr lang="en-US" sz="1400" b="1" dirty="0" smtClean="0">
                <a:solidFill>
                  <a:schemeClr val="tx2"/>
                </a:solidFill>
              </a:rPr>
              <a:t>highest number </a:t>
            </a:r>
            <a:r>
              <a:rPr lang="en-US" sz="1400" dirty="0" smtClean="0">
                <a:solidFill>
                  <a:schemeClr val="tx2"/>
                </a:solidFill>
              </a:rPr>
              <a:t>that contain the </a:t>
            </a:r>
            <a:r>
              <a:rPr lang="en-US" sz="1400" b="1" dirty="0" smtClean="0">
                <a:solidFill>
                  <a:schemeClr val="tx2"/>
                </a:solidFill>
              </a:rPr>
              <a:t>specific patterns </a:t>
            </a:r>
            <a:r>
              <a:rPr lang="en-US" sz="1400" dirty="0" smtClean="0">
                <a:solidFill>
                  <a:schemeClr val="tx2"/>
                </a:solidFill>
              </a:rPr>
              <a:t>in input image. </a:t>
            </a:r>
          </a:p>
          <a:p>
            <a:pPr>
              <a:buFont typeface="Wingdings"/>
              <a:buChar char="Ø"/>
            </a:pPr>
            <a:r>
              <a:rPr lang="en-US" sz="1400" dirty="0" smtClean="0">
                <a:solidFill>
                  <a:schemeClr val="tx2"/>
                </a:solidFill>
              </a:rPr>
              <a:t> Convolution steps will use different feature detectors to generate </a:t>
            </a:r>
            <a:r>
              <a:rPr lang="en-US" sz="1400" b="1" dirty="0" smtClean="0">
                <a:solidFill>
                  <a:schemeClr val="tx2"/>
                </a:solidFill>
              </a:rPr>
              <a:t>low level of Features </a:t>
            </a:r>
            <a:r>
              <a:rPr lang="en-US" sz="1400" dirty="0" smtClean="0">
                <a:solidFill>
                  <a:schemeClr val="tx2"/>
                </a:solidFill>
              </a:rPr>
              <a:t>like </a:t>
            </a:r>
            <a:r>
              <a:rPr lang="en-US" sz="1400" b="1" dirty="0" smtClean="0">
                <a:solidFill>
                  <a:schemeClr val="tx2"/>
                </a:solidFill>
              </a:rPr>
              <a:t>edges</a:t>
            </a:r>
            <a:r>
              <a:rPr lang="en-US" sz="1400" dirty="0" smtClean="0">
                <a:solidFill>
                  <a:schemeClr val="tx2"/>
                </a:solidFill>
              </a:rPr>
              <a:t> and </a:t>
            </a:r>
            <a:r>
              <a:rPr lang="en-US" sz="1400" b="1" dirty="0" smtClean="0">
                <a:solidFill>
                  <a:schemeClr val="tx2"/>
                </a:solidFill>
              </a:rPr>
              <a:t>curves</a:t>
            </a:r>
            <a:r>
              <a:rPr lang="en-US" sz="1400" dirty="0" smtClean="0">
                <a:solidFill>
                  <a:schemeClr val="tx2"/>
                </a:solidFill>
              </a:rPr>
              <a:t>.</a:t>
            </a:r>
          </a:p>
          <a:p>
            <a:endParaRPr lang="en-US" sz="1400" dirty="0" smtClean="0">
              <a:solidFill>
                <a:schemeClr val="tx2"/>
              </a:solidFill>
            </a:endParaRPr>
          </a:p>
          <a:p>
            <a:endParaRPr lang="en-US" sz="1400" b="1" dirty="0" smtClean="0">
              <a:solidFill>
                <a:schemeClr val="tx2"/>
              </a:solidFill>
            </a:endParaRPr>
          </a:p>
          <a:p>
            <a:endParaRPr lang="en-US" sz="1400" dirty="0" smtClean="0">
              <a:solidFill>
                <a:schemeClr val="tx2"/>
              </a:solidFill>
            </a:endParaRPr>
          </a:p>
          <a:p>
            <a:endParaRPr lang="en-US" sz="1400" dirty="0" smtClean="0">
              <a:solidFill>
                <a:schemeClr val="tx2"/>
              </a:solidFill>
            </a:endParaRPr>
          </a:p>
          <a:p>
            <a:endParaRPr lang="en-US" sz="1400" dirty="0" smtClean="0">
              <a:solidFill>
                <a:schemeClr val="tx2"/>
              </a:solidFill>
            </a:endParaRPr>
          </a:p>
          <a:p>
            <a:r>
              <a:rPr lang="en-US" sz="1400" dirty="0" smtClean="0">
                <a:solidFill>
                  <a:schemeClr val="tx2"/>
                </a:solidFill>
              </a:rPr>
              <a:t>                    </a:t>
            </a:r>
            <a:endParaRPr lang="en-US" sz="1400" dirty="0" smtClean="0"/>
          </a:p>
          <a:p>
            <a:endParaRPr lang="en-US" sz="1400" dirty="0" smtClean="0"/>
          </a:p>
          <a:p>
            <a:endParaRPr lang="en-US" sz="1400" dirty="0" smtClean="0"/>
          </a:p>
          <a:p>
            <a:endParaRPr lang="en-US" sz="1400" dirty="0" smtClean="0"/>
          </a:p>
          <a:p>
            <a:endParaRPr lang="en-US" sz="1400" dirty="0" smtClean="0">
              <a:solidFill>
                <a:schemeClr val="accent2"/>
              </a:solidFill>
            </a:endParaRPr>
          </a:p>
          <a:p>
            <a:endParaRPr lang="en-US" sz="1400" dirty="0" smtClean="0">
              <a:solidFill>
                <a:schemeClr val="accent2"/>
              </a:solidFill>
            </a:endParaRPr>
          </a:p>
          <a:p>
            <a:r>
              <a:rPr lang="en-US" sz="2000" dirty="0" smtClean="0"/>
              <a:t>  </a:t>
            </a:r>
          </a:p>
          <a:p>
            <a:r>
              <a:rPr lang="en-US" sz="2000" dirty="0" smtClean="0"/>
              <a:t>  </a:t>
            </a:r>
          </a:p>
        </p:txBody>
      </p:sp>
      <p:pic>
        <p:nvPicPr>
          <p:cNvPr id="6" name="Picture 4"/>
          <p:cNvPicPr>
            <a:picLocks noChangeAspect="1" noChangeArrowheads="1"/>
          </p:cNvPicPr>
          <p:nvPr/>
        </p:nvPicPr>
        <p:blipFill>
          <a:blip r:embed="rId3"/>
          <a:srcRect/>
          <a:stretch>
            <a:fillRect/>
          </a:stretch>
        </p:blipFill>
        <p:spPr bwMode="auto">
          <a:xfrm>
            <a:off x="98112" y="2133600"/>
            <a:ext cx="5083488" cy="2189377"/>
          </a:xfrm>
          <a:prstGeom prst="rect">
            <a:avLst/>
          </a:prstGeom>
          <a:noFill/>
          <a:ln w="9525">
            <a:solidFill>
              <a:schemeClr val="accent1">
                <a:alpha val="99000"/>
              </a:schemeClr>
            </a:solidFill>
            <a:miter lim="800000"/>
            <a:headEnd/>
            <a:tailEnd/>
          </a:ln>
          <a:effectLst/>
        </p:spPr>
      </p:pic>
      <p:sp>
        <p:nvSpPr>
          <p:cNvPr id="7" name="TextBox 6"/>
          <p:cNvSpPr txBox="1"/>
          <p:nvPr/>
        </p:nvSpPr>
        <p:spPr>
          <a:xfrm>
            <a:off x="1295400" y="4648200"/>
            <a:ext cx="2286000" cy="830997"/>
          </a:xfrm>
          <a:prstGeom prst="rect">
            <a:avLst/>
          </a:prstGeom>
          <a:noFill/>
          <a:ln>
            <a:solidFill>
              <a:schemeClr val="accent1">
                <a:shade val="50000"/>
                <a:alpha val="99000"/>
              </a:schemeClr>
            </a:solidFill>
          </a:ln>
        </p:spPr>
        <p:txBody>
          <a:bodyPr wrap="square" rtlCol="0">
            <a:spAutoFit/>
          </a:bodyPr>
          <a:lstStyle/>
          <a:p>
            <a:r>
              <a:rPr lang="en-US" sz="1600" dirty="0" smtClean="0">
                <a:solidFill>
                  <a:schemeClr val="tx2"/>
                </a:solidFill>
              </a:rPr>
              <a:t>Input Image = 7X7</a:t>
            </a:r>
          </a:p>
          <a:p>
            <a:r>
              <a:rPr lang="en-US" sz="1600" dirty="0" smtClean="0">
                <a:solidFill>
                  <a:schemeClr val="tx2"/>
                </a:solidFill>
              </a:rPr>
              <a:t>Feature Detector = 3X3</a:t>
            </a:r>
          </a:p>
          <a:p>
            <a:r>
              <a:rPr lang="en-US" sz="1600" dirty="0" smtClean="0">
                <a:solidFill>
                  <a:schemeClr val="tx2"/>
                </a:solidFill>
              </a:rPr>
              <a:t>Feature Map = 5X5</a:t>
            </a:r>
            <a:endParaRPr lang="en-US" sz="1600" dirty="0">
              <a:solidFill>
                <a:schemeClr val="tx2"/>
              </a:solidFill>
            </a:endParaRPr>
          </a:p>
        </p:txBody>
      </p:sp>
      <p:pic>
        <p:nvPicPr>
          <p:cNvPr id="2050" name="Picture 2"/>
          <p:cNvPicPr>
            <a:picLocks noChangeAspect="1" noChangeArrowheads="1"/>
          </p:cNvPicPr>
          <p:nvPr/>
        </p:nvPicPr>
        <p:blipFill>
          <a:blip r:embed="rId4"/>
          <a:srcRect/>
          <a:stretch>
            <a:fillRect/>
          </a:stretch>
        </p:blipFill>
        <p:spPr bwMode="auto">
          <a:xfrm>
            <a:off x="5404886" y="2133600"/>
            <a:ext cx="3586714" cy="3162300"/>
          </a:xfrm>
          <a:prstGeom prst="rect">
            <a:avLst/>
          </a:prstGeom>
          <a:noFill/>
          <a:ln w="9525">
            <a:solidFill>
              <a:schemeClr val="accent1">
                <a:alpha val="99000"/>
              </a:schemeClr>
            </a:solidFill>
            <a:miter lim="800000"/>
            <a:headEnd/>
            <a:tailEnd/>
          </a:ln>
          <a:effectLst/>
        </p:spPr>
      </p:pic>
    </p:spTree>
    <p:extLst>
      <p:ext uri="{BB962C8B-B14F-4D97-AF65-F5344CB8AC3E}">
        <p14:creationId xmlns="" xmlns:p14="http://schemas.microsoft.com/office/powerpoint/2010/main" val="21224269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533400"/>
          </a:xfrm>
        </p:spPr>
        <p:txBody>
          <a:bodyPr>
            <a:noAutofit/>
          </a:bodyPr>
          <a:lstStyle/>
          <a:p>
            <a:r>
              <a:rPr lang="en-US" sz="3200" dirty="0" smtClean="0">
                <a:solidFill>
                  <a:schemeClr val="accent4"/>
                </a:solidFill>
              </a:rPr>
              <a:t>Convolution Step </a:t>
            </a:r>
            <a:endParaRPr lang="en-US" sz="3200" dirty="0">
              <a:solidFill>
                <a:schemeClr val="accent4"/>
              </a:solidFill>
            </a:endParaRPr>
          </a:p>
        </p:txBody>
      </p:sp>
      <p:sp>
        <p:nvSpPr>
          <p:cNvPr id="4" name="TextBox 3"/>
          <p:cNvSpPr txBox="1"/>
          <p:nvPr/>
        </p:nvSpPr>
        <p:spPr>
          <a:xfrm>
            <a:off x="152400" y="838200"/>
            <a:ext cx="8610600" cy="3293209"/>
          </a:xfrm>
          <a:prstGeom prst="rect">
            <a:avLst/>
          </a:prstGeom>
          <a:noFill/>
        </p:spPr>
        <p:txBody>
          <a:bodyPr wrap="square" rtlCol="0">
            <a:spAutoFit/>
          </a:bodyPr>
          <a:lstStyle/>
          <a:p>
            <a:r>
              <a:rPr lang="en-US" sz="1400" b="1" dirty="0" smtClean="0">
                <a:solidFill>
                  <a:schemeClr val="tx2"/>
                </a:solidFill>
              </a:rPr>
              <a:t>Convolution Example:   </a:t>
            </a:r>
            <a:r>
              <a:rPr lang="en-US" sz="1400" dirty="0" smtClean="0">
                <a:solidFill>
                  <a:schemeClr val="tx2"/>
                </a:solidFill>
              </a:rPr>
              <a:t>Edge detection convolution filter </a:t>
            </a:r>
          </a:p>
          <a:p>
            <a:endParaRPr lang="en-US" sz="1400" dirty="0" smtClean="0">
              <a:solidFill>
                <a:schemeClr val="tx2"/>
              </a:solidFill>
            </a:endParaRPr>
          </a:p>
          <a:p>
            <a:endParaRPr lang="en-US" sz="1400" b="1" dirty="0" smtClean="0">
              <a:solidFill>
                <a:schemeClr val="tx2"/>
              </a:solidFill>
            </a:endParaRPr>
          </a:p>
          <a:p>
            <a:endParaRPr lang="en-US" sz="1400" dirty="0" smtClean="0">
              <a:solidFill>
                <a:schemeClr val="tx2"/>
              </a:solidFill>
            </a:endParaRPr>
          </a:p>
          <a:p>
            <a:endParaRPr lang="en-US" sz="1400" dirty="0" smtClean="0">
              <a:solidFill>
                <a:schemeClr val="tx2"/>
              </a:solidFill>
            </a:endParaRPr>
          </a:p>
          <a:p>
            <a:endParaRPr lang="en-US" sz="1400" dirty="0" smtClean="0">
              <a:solidFill>
                <a:schemeClr val="tx2"/>
              </a:solidFill>
            </a:endParaRPr>
          </a:p>
          <a:p>
            <a:r>
              <a:rPr lang="en-US" sz="1400" dirty="0" smtClean="0">
                <a:solidFill>
                  <a:schemeClr val="tx2"/>
                </a:solidFill>
              </a:rPr>
              <a:t>                    </a:t>
            </a:r>
            <a:endParaRPr lang="en-US" sz="1400" dirty="0" smtClean="0"/>
          </a:p>
          <a:p>
            <a:endParaRPr lang="en-US" sz="1400" dirty="0" smtClean="0"/>
          </a:p>
          <a:p>
            <a:endParaRPr lang="en-US" sz="1400" dirty="0" smtClean="0"/>
          </a:p>
          <a:p>
            <a:endParaRPr lang="en-US" sz="1400" dirty="0" smtClean="0"/>
          </a:p>
          <a:p>
            <a:endParaRPr lang="en-US" sz="1400" dirty="0" smtClean="0">
              <a:solidFill>
                <a:schemeClr val="accent2"/>
              </a:solidFill>
            </a:endParaRPr>
          </a:p>
          <a:p>
            <a:endParaRPr lang="en-US" sz="1400" dirty="0" smtClean="0">
              <a:solidFill>
                <a:schemeClr val="accent2"/>
              </a:solidFill>
            </a:endParaRPr>
          </a:p>
          <a:p>
            <a:r>
              <a:rPr lang="en-US" sz="2000" dirty="0" smtClean="0"/>
              <a:t>  </a:t>
            </a:r>
          </a:p>
          <a:p>
            <a:r>
              <a:rPr lang="en-US" sz="2000" dirty="0" smtClean="0"/>
              <a:t>  </a:t>
            </a:r>
          </a:p>
        </p:txBody>
      </p:sp>
      <p:pic>
        <p:nvPicPr>
          <p:cNvPr id="3074" name="Picture 2"/>
          <p:cNvPicPr>
            <a:picLocks noChangeAspect="1" noChangeArrowheads="1"/>
          </p:cNvPicPr>
          <p:nvPr/>
        </p:nvPicPr>
        <p:blipFill>
          <a:blip r:embed="rId3"/>
          <a:srcRect/>
          <a:stretch>
            <a:fillRect/>
          </a:stretch>
        </p:blipFill>
        <p:spPr bwMode="auto">
          <a:xfrm>
            <a:off x="2743200" y="1371600"/>
            <a:ext cx="3099073" cy="1371600"/>
          </a:xfrm>
          <a:prstGeom prst="rect">
            <a:avLst/>
          </a:prstGeom>
          <a:noFill/>
          <a:ln w="9525">
            <a:noFill/>
            <a:miter lim="800000"/>
            <a:headEnd/>
            <a:tailEnd/>
          </a:ln>
          <a:effectLst/>
        </p:spPr>
      </p:pic>
      <p:pic>
        <p:nvPicPr>
          <p:cNvPr id="3075" name="Picture 3"/>
          <p:cNvPicPr>
            <a:picLocks noChangeAspect="1" noChangeArrowheads="1"/>
          </p:cNvPicPr>
          <p:nvPr/>
        </p:nvPicPr>
        <p:blipFill>
          <a:blip r:embed="rId4"/>
          <a:srcRect/>
          <a:stretch>
            <a:fillRect/>
          </a:stretch>
        </p:blipFill>
        <p:spPr bwMode="auto">
          <a:xfrm>
            <a:off x="228600" y="1371600"/>
            <a:ext cx="2057400" cy="1361661"/>
          </a:xfrm>
          <a:prstGeom prst="rect">
            <a:avLst/>
          </a:prstGeom>
          <a:noFill/>
          <a:ln w="9525">
            <a:noFill/>
            <a:miter lim="800000"/>
            <a:headEnd/>
            <a:tailEnd/>
          </a:ln>
          <a:effectLst/>
        </p:spPr>
      </p:pic>
      <p:pic>
        <p:nvPicPr>
          <p:cNvPr id="3076" name="Picture 4"/>
          <p:cNvPicPr>
            <a:picLocks noChangeAspect="1" noChangeArrowheads="1"/>
          </p:cNvPicPr>
          <p:nvPr/>
        </p:nvPicPr>
        <p:blipFill>
          <a:blip r:embed="rId5"/>
          <a:srcRect/>
          <a:stretch>
            <a:fillRect/>
          </a:stretch>
        </p:blipFill>
        <p:spPr bwMode="auto">
          <a:xfrm>
            <a:off x="152400" y="2895600"/>
            <a:ext cx="1990725" cy="1238250"/>
          </a:xfrm>
          <a:prstGeom prst="rect">
            <a:avLst/>
          </a:prstGeom>
          <a:noFill/>
          <a:ln w="9525">
            <a:noFill/>
            <a:miter lim="800000"/>
            <a:headEnd/>
            <a:tailEnd/>
          </a:ln>
          <a:effectLst/>
        </p:spPr>
      </p:pic>
      <p:pic>
        <p:nvPicPr>
          <p:cNvPr id="3078" name="Picture 6"/>
          <p:cNvPicPr>
            <a:picLocks noChangeAspect="1" noChangeArrowheads="1"/>
          </p:cNvPicPr>
          <p:nvPr/>
        </p:nvPicPr>
        <p:blipFill>
          <a:blip r:embed="rId6"/>
          <a:srcRect/>
          <a:stretch>
            <a:fillRect/>
          </a:stretch>
        </p:blipFill>
        <p:spPr bwMode="auto">
          <a:xfrm>
            <a:off x="2771775" y="2828925"/>
            <a:ext cx="3171825" cy="1285875"/>
          </a:xfrm>
          <a:prstGeom prst="rect">
            <a:avLst/>
          </a:prstGeom>
          <a:noFill/>
          <a:ln w="9525">
            <a:noFill/>
            <a:miter lim="800000"/>
            <a:headEnd/>
            <a:tailEnd/>
          </a:ln>
          <a:effectLst/>
        </p:spPr>
      </p:pic>
      <p:pic>
        <p:nvPicPr>
          <p:cNvPr id="3081" name="Picture 9"/>
          <p:cNvPicPr>
            <a:picLocks noChangeAspect="1" noChangeArrowheads="1"/>
          </p:cNvPicPr>
          <p:nvPr/>
        </p:nvPicPr>
        <p:blipFill>
          <a:blip r:embed="rId7"/>
          <a:srcRect/>
          <a:stretch>
            <a:fillRect/>
          </a:stretch>
        </p:blipFill>
        <p:spPr bwMode="auto">
          <a:xfrm>
            <a:off x="304800" y="4343400"/>
            <a:ext cx="1847850" cy="1276350"/>
          </a:xfrm>
          <a:prstGeom prst="rect">
            <a:avLst/>
          </a:prstGeom>
          <a:noFill/>
          <a:ln w="9525">
            <a:noFill/>
            <a:miter lim="800000"/>
            <a:headEnd/>
            <a:tailEnd/>
          </a:ln>
          <a:effectLst/>
        </p:spPr>
      </p:pic>
      <p:pic>
        <p:nvPicPr>
          <p:cNvPr id="3082" name="Picture 10"/>
          <p:cNvPicPr>
            <a:picLocks noChangeAspect="1" noChangeArrowheads="1"/>
          </p:cNvPicPr>
          <p:nvPr/>
        </p:nvPicPr>
        <p:blipFill>
          <a:blip r:embed="rId8"/>
          <a:srcRect/>
          <a:stretch>
            <a:fillRect/>
          </a:stretch>
        </p:blipFill>
        <p:spPr bwMode="auto">
          <a:xfrm>
            <a:off x="2743200" y="4343400"/>
            <a:ext cx="3352800" cy="1299479"/>
          </a:xfrm>
          <a:prstGeom prst="rect">
            <a:avLst/>
          </a:prstGeom>
          <a:noFill/>
          <a:ln w="9525">
            <a:noFill/>
            <a:miter lim="800000"/>
            <a:headEnd/>
            <a:tailEnd/>
          </a:ln>
          <a:effectLst/>
        </p:spPr>
      </p:pic>
      <p:sp>
        <p:nvSpPr>
          <p:cNvPr id="15" name="TextBox 14"/>
          <p:cNvSpPr txBox="1"/>
          <p:nvPr/>
        </p:nvSpPr>
        <p:spPr>
          <a:xfrm>
            <a:off x="6477000" y="3576935"/>
            <a:ext cx="2514600" cy="461665"/>
          </a:xfrm>
          <a:prstGeom prst="rect">
            <a:avLst/>
          </a:prstGeom>
          <a:noFill/>
        </p:spPr>
        <p:txBody>
          <a:bodyPr wrap="square" rtlCol="0">
            <a:spAutoFit/>
          </a:bodyPr>
          <a:lstStyle/>
          <a:p>
            <a:r>
              <a:rPr lang="en-US" sz="1200" dirty="0" smtClean="0">
                <a:solidFill>
                  <a:schemeClr val="tx2"/>
                </a:solidFill>
              </a:rPr>
              <a:t>High value of Multiplication  Sum </a:t>
            </a:r>
          </a:p>
          <a:p>
            <a:r>
              <a:rPr lang="en-US" sz="1200" dirty="0" smtClean="0">
                <a:solidFill>
                  <a:schemeClr val="tx2"/>
                </a:solidFill>
              </a:rPr>
              <a:t>(50*30 + 50*30 + …..) = Large Value </a:t>
            </a:r>
            <a:endParaRPr lang="en-US" sz="1200" dirty="0">
              <a:solidFill>
                <a:schemeClr val="tx2"/>
              </a:solidFill>
            </a:endParaRPr>
          </a:p>
        </p:txBody>
      </p:sp>
      <p:sp>
        <p:nvSpPr>
          <p:cNvPr id="16" name="TextBox 15"/>
          <p:cNvSpPr txBox="1"/>
          <p:nvPr/>
        </p:nvSpPr>
        <p:spPr>
          <a:xfrm>
            <a:off x="6477000" y="5024735"/>
            <a:ext cx="2514600" cy="461665"/>
          </a:xfrm>
          <a:prstGeom prst="rect">
            <a:avLst/>
          </a:prstGeom>
          <a:noFill/>
        </p:spPr>
        <p:txBody>
          <a:bodyPr wrap="square" rtlCol="0">
            <a:spAutoFit/>
          </a:bodyPr>
          <a:lstStyle/>
          <a:p>
            <a:r>
              <a:rPr lang="en-US" sz="1200" dirty="0" smtClean="0">
                <a:solidFill>
                  <a:schemeClr val="tx2"/>
                </a:solidFill>
              </a:rPr>
              <a:t>Low value of Multiplication  Sum </a:t>
            </a:r>
          </a:p>
          <a:p>
            <a:r>
              <a:rPr lang="en-US" sz="1200" dirty="0" smtClean="0">
                <a:solidFill>
                  <a:schemeClr val="tx2"/>
                </a:solidFill>
              </a:rPr>
              <a:t>(0*30 + 0*30 + …..) = Low Value </a:t>
            </a:r>
            <a:endParaRPr lang="en-US" sz="1200" dirty="0">
              <a:solidFill>
                <a:schemeClr val="tx2"/>
              </a:solidFill>
            </a:endParaRPr>
          </a:p>
        </p:txBody>
      </p:sp>
      <p:sp>
        <p:nvSpPr>
          <p:cNvPr id="17" name="TextBox 16"/>
          <p:cNvSpPr txBox="1"/>
          <p:nvPr/>
        </p:nvSpPr>
        <p:spPr>
          <a:xfrm>
            <a:off x="533400" y="5867400"/>
            <a:ext cx="8077200" cy="523220"/>
          </a:xfrm>
          <a:prstGeom prst="rect">
            <a:avLst/>
          </a:prstGeom>
          <a:noFill/>
        </p:spPr>
        <p:txBody>
          <a:bodyPr wrap="square" rtlCol="0">
            <a:spAutoFit/>
          </a:bodyPr>
          <a:lstStyle/>
          <a:p>
            <a:r>
              <a:rPr lang="en-US" sz="1400" dirty="0" smtClean="0">
                <a:solidFill>
                  <a:schemeClr val="tx2"/>
                </a:solidFill>
              </a:rPr>
              <a:t>In the above example, after applying the convolution filter of curve detector, it will generate the feature Map where it will show the areas in which there most likely to be curve in the picture.</a:t>
            </a:r>
          </a:p>
        </p:txBody>
      </p:sp>
      <p:sp>
        <p:nvSpPr>
          <p:cNvPr id="18" name="TextBox 17"/>
          <p:cNvSpPr txBox="1"/>
          <p:nvPr/>
        </p:nvSpPr>
        <p:spPr>
          <a:xfrm>
            <a:off x="6553200" y="1219200"/>
            <a:ext cx="2209800" cy="1477328"/>
          </a:xfrm>
          <a:prstGeom prst="rect">
            <a:avLst/>
          </a:prstGeom>
          <a:noFill/>
        </p:spPr>
        <p:txBody>
          <a:bodyPr wrap="square" rtlCol="0">
            <a:spAutoFit/>
          </a:bodyPr>
          <a:lstStyle/>
          <a:p>
            <a:r>
              <a:rPr lang="en-US" dirty="0" smtClean="0">
                <a:solidFill>
                  <a:srgbClr val="FF0000"/>
                </a:solidFill>
              </a:rPr>
              <a:t>TO DO:</a:t>
            </a:r>
          </a:p>
          <a:p>
            <a:r>
              <a:rPr lang="en-US" dirty="0" smtClean="0">
                <a:solidFill>
                  <a:schemeClr val="tx2"/>
                </a:solidFill>
              </a:rPr>
              <a:t>Need to add my own XL based </a:t>
            </a:r>
            <a:r>
              <a:rPr lang="en-US" dirty="0" err="1" smtClean="0">
                <a:solidFill>
                  <a:schemeClr val="tx2"/>
                </a:solidFill>
              </a:rPr>
              <a:t>pixedl</a:t>
            </a:r>
            <a:r>
              <a:rPr lang="en-US" dirty="0" smtClean="0">
                <a:solidFill>
                  <a:schemeClr val="tx2"/>
                </a:solidFill>
              </a:rPr>
              <a:t> number to explain this in detailed  </a:t>
            </a:r>
            <a:endParaRPr lang="en-US" dirty="0">
              <a:solidFill>
                <a:schemeClr val="tx2"/>
              </a:solidFill>
            </a:endParaRPr>
          </a:p>
        </p:txBody>
      </p:sp>
    </p:spTree>
    <p:extLst>
      <p:ext uri="{BB962C8B-B14F-4D97-AF65-F5344CB8AC3E}">
        <p14:creationId xmlns="" xmlns:p14="http://schemas.microsoft.com/office/powerpoint/2010/main" val="21224269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838200"/>
            <a:ext cx="8610600" cy="2862322"/>
          </a:xfrm>
          <a:prstGeom prst="rect">
            <a:avLst/>
          </a:prstGeom>
          <a:noFill/>
        </p:spPr>
        <p:txBody>
          <a:bodyPr wrap="square" rtlCol="0">
            <a:spAutoFit/>
          </a:bodyPr>
          <a:lstStyle/>
          <a:p>
            <a:endParaRPr lang="en-US" sz="1400" b="1" dirty="0" smtClean="0">
              <a:solidFill>
                <a:schemeClr val="tx2"/>
              </a:solidFill>
            </a:endParaRPr>
          </a:p>
          <a:p>
            <a:endParaRPr lang="en-US" sz="1400" dirty="0" smtClean="0">
              <a:solidFill>
                <a:schemeClr val="tx2"/>
              </a:solidFill>
            </a:endParaRPr>
          </a:p>
          <a:p>
            <a:endParaRPr lang="en-US" sz="1400" dirty="0" smtClean="0">
              <a:solidFill>
                <a:schemeClr val="tx2"/>
              </a:solidFill>
            </a:endParaRPr>
          </a:p>
          <a:p>
            <a:endParaRPr lang="en-US" sz="1400" dirty="0" smtClean="0">
              <a:solidFill>
                <a:schemeClr val="tx2"/>
              </a:solidFill>
            </a:endParaRPr>
          </a:p>
          <a:p>
            <a:r>
              <a:rPr lang="en-US" sz="1400" dirty="0" smtClean="0">
                <a:solidFill>
                  <a:schemeClr val="tx2"/>
                </a:solidFill>
              </a:rPr>
              <a:t>                    </a:t>
            </a:r>
            <a:endParaRPr lang="en-US" sz="1400" dirty="0" smtClean="0"/>
          </a:p>
          <a:p>
            <a:endParaRPr lang="en-US" sz="1400" dirty="0" smtClean="0"/>
          </a:p>
          <a:p>
            <a:endParaRPr lang="en-US" sz="1400" dirty="0" smtClean="0"/>
          </a:p>
          <a:p>
            <a:endParaRPr lang="en-US" sz="1400" dirty="0" smtClean="0"/>
          </a:p>
          <a:p>
            <a:endParaRPr lang="en-US" sz="1400" dirty="0" smtClean="0">
              <a:solidFill>
                <a:schemeClr val="accent2"/>
              </a:solidFill>
            </a:endParaRPr>
          </a:p>
          <a:p>
            <a:endParaRPr lang="en-US" sz="1400" dirty="0" smtClean="0">
              <a:solidFill>
                <a:schemeClr val="accent2"/>
              </a:solidFill>
            </a:endParaRPr>
          </a:p>
          <a:p>
            <a:r>
              <a:rPr lang="en-US" sz="2000" dirty="0" smtClean="0"/>
              <a:t>  </a:t>
            </a:r>
          </a:p>
          <a:p>
            <a:r>
              <a:rPr lang="en-US" sz="2000" dirty="0" smtClean="0"/>
              <a:t>  </a:t>
            </a:r>
          </a:p>
        </p:txBody>
      </p:sp>
      <p:pic>
        <p:nvPicPr>
          <p:cNvPr id="7" name="Picture 6"/>
          <p:cNvPicPr>
            <a:picLocks noChangeAspect="1" noChangeArrowheads="1"/>
          </p:cNvPicPr>
          <p:nvPr/>
        </p:nvPicPr>
        <p:blipFill>
          <a:blip r:embed="rId3"/>
          <a:srcRect/>
          <a:stretch>
            <a:fillRect/>
          </a:stretch>
        </p:blipFill>
        <p:spPr bwMode="auto">
          <a:xfrm>
            <a:off x="152401" y="76200"/>
            <a:ext cx="4800599" cy="2174185"/>
          </a:xfrm>
          <a:prstGeom prst="rect">
            <a:avLst/>
          </a:prstGeom>
          <a:noFill/>
          <a:ln w="9525">
            <a:solidFill>
              <a:schemeClr val="accent1">
                <a:alpha val="99000"/>
              </a:schemeClr>
            </a:solidFill>
            <a:miter lim="800000"/>
            <a:headEnd/>
            <a:tailEnd/>
          </a:ln>
          <a:effectLst/>
        </p:spPr>
      </p:pic>
      <p:pic>
        <p:nvPicPr>
          <p:cNvPr id="10" name="Picture 9" descr="CNN_Image.gif"/>
          <p:cNvPicPr>
            <a:picLocks noChangeAspect="1"/>
          </p:cNvPicPr>
          <p:nvPr/>
        </p:nvPicPr>
        <p:blipFill>
          <a:blip r:embed="rId4"/>
          <a:stretch>
            <a:fillRect/>
          </a:stretch>
        </p:blipFill>
        <p:spPr>
          <a:xfrm>
            <a:off x="104328" y="2476500"/>
            <a:ext cx="4924872" cy="4076700"/>
          </a:xfrm>
          <a:prstGeom prst="rect">
            <a:avLst/>
          </a:prstGeom>
          <a:ln>
            <a:solidFill>
              <a:schemeClr val="accent1">
                <a:shade val="50000"/>
                <a:alpha val="99000"/>
              </a:schemeClr>
            </a:solidFill>
          </a:ln>
        </p:spPr>
      </p:pic>
      <p:sp>
        <p:nvSpPr>
          <p:cNvPr id="13" name="TextBox 12"/>
          <p:cNvSpPr txBox="1"/>
          <p:nvPr/>
        </p:nvSpPr>
        <p:spPr>
          <a:xfrm>
            <a:off x="5105400" y="228600"/>
            <a:ext cx="3886200" cy="5447645"/>
          </a:xfrm>
          <a:prstGeom prst="rect">
            <a:avLst/>
          </a:prstGeom>
          <a:noFill/>
        </p:spPr>
        <p:txBody>
          <a:bodyPr wrap="square" rtlCol="0">
            <a:spAutoFit/>
          </a:bodyPr>
          <a:lstStyle/>
          <a:p>
            <a:pPr>
              <a:buFont typeface="Wingdings" pitchFamily="2" charset="2"/>
              <a:buChar char="Ø"/>
            </a:pPr>
            <a:r>
              <a:rPr lang="en-US" sz="1200" b="1" dirty="0" smtClean="0">
                <a:solidFill>
                  <a:schemeClr val="tx2"/>
                </a:solidFill>
              </a:rPr>
              <a:t> Feature detector </a:t>
            </a:r>
            <a:r>
              <a:rPr lang="en-US" sz="1200" dirty="0" smtClean="0">
                <a:solidFill>
                  <a:schemeClr val="tx2"/>
                </a:solidFill>
              </a:rPr>
              <a:t>will slide over the entire input image and by a </a:t>
            </a:r>
            <a:r>
              <a:rPr lang="en-US" sz="1200" b="1" dirty="0" smtClean="0">
                <a:solidFill>
                  <a:schemeClr val="tx2"/>
                </a:solidFill>
              </a:rPr>
              <a:t>Stride</a:t>
            </a:r>
            <a:r>
              <a:rPr lang="en-US" sz="1200" dirty="0" smtClean="0">
                <a:solidFill>
                  <a:schemeClr val="tx2"/>
                </a:solidFill>
              </a:rPr>
              <a:t> and compute the </a:t>
            </a:r>
            <a:r>
              <a:rPr lang="en-US" sz="1200" b="1" dirty="0" smtClean="0">
                <a:solidFill>
                  <a:schemeClr val="tx2"/>
                </a:solidFill>
              </a:rPr>
              <a:t>Dot Product </a:t>
            </a:r>
            <a:r>
              <a:rPr lang="en-US" sz="1200" dirty="0" smtClean="0">
                <a:solidFill>
                  <a:schemeClr val="tx2"/>
                </a:solidFill>
              </a:rPr>
              <a:t>between </a:t>
            </a:r>
            <a:r>
              <a:rPr lang="en-US" sz="1200" b="1" dirty="0" smtClean="0">
                <a:solidFill>
                  <a:schemeClr val="tx2"/>
                </a:solidFill>
              </a:rPr>
              <a:t>receptive field </a:t>
            </a:r>
            <a:r>
              <a:rPr lang="en-US" sz="1200" dirty="0" smtClean="0">
                <a:solidFill>
                  <a:schemeClr val="tx2"/>
                </a:solidFill>
              </a:rPr>
              <a:t>and </a:t>
            </a:r>
            <a:r>
              <a:rPr lang="en-US" sz="1200" b="1" dirty="0" smtClean="0">
                <a:solidFill>
                  <a:schemeClr val="tx2"/>
                </a:solidFill>
              </a:rPr>
              <a:t>filter</a:t>
            </a:r>
            <a:r>
              <a:rPr lang="en-US" sz="1200" dirty="0" smtClean="0">
                <a:solidFill>
                  <a:schemeClr val="tx2"/>
                </a:solidFill>
              </a:rPr>
              <a:t> get the </a:t>
            </a:r>
            <a:r>
              <a:rPr lang="en-US" sz="1200" b="1" dirty="0" smtClean="0">
                <a:solidFill>
                  <a:schemeClr val="tx2"/>
                </a:solidFill>
              </a:rPr>
              <a:t>Feature Maps.</a:t>
            </a:r>
          </a:p>
          <a:p>
            <a:pPr>
              <a:buFont typeface="Wingdings" pitchFamily="2" charset="2"/>
              <a:buChar char="Ø"/>
            </a:pPr>
            <a:endParaRPr lang="en-US" sz="1200" dirty="0" smtClean="0"/>
          </a:p>
          <a:p>
            <a:pPr>
              <a:buFont typeface="Wingdings" pitchFamily="2" charset="2"/>
              <a:buChar char="Ø"/>
            </a:pPr>
            <a:r>
              <a:rPr lang="en-US" sz="1200" dirty="0" smtClean="0">
                <a:solidFill>
                  <a:schemeClr val="tx2"/>
                </a:solidFill>
              </a:rPr>
              <a:t> </a:t>
            </a:r>
            <a:r>
              <a:rPr lang="en-US" sz="1200" b="1" dirty="0" smtClean="0">
                <a:solidFill>
                  <a:schemeClr val="tx2"/>
                </a:solidFill>
              </a:rPr>
              <a:t>Feature Detector</a:t>
            </a:r>
            <a:r>
              <a:rPr lang="en-US" sz="1200" dirty="0" smtClean="0">
                <a:solidFill>
                  <a:schemeClr val="tx2"/>
                </a:solidFill>
              </a:rPr>
              <a:t> or </a:t>
            </a:r>
            <a:r>
              <a:rPr lang="en-US" sz="1200" b="1" dirty="0" smtClean="0">
                <a:solidFill>
                  <a:schemeClr val="tx2"/>
                </a:solidFill>
              </a:rPr>
              <a:t>Kernel</a:t>
            </a:r>
            <a:r>
              <a:rPr lang="en-US" sz="1200" dirty="0" smtClean="0">
                <a:solidFill>
                  <a:schemeClr val="tx2"/>
                </a:solidFill>
              </a:rPr>
              <a:t> or </a:t>
            </a:r>
            <a:r>
              <a:rPr lang="en-US" sz="1200" b="1" dirty="0" smtClean="0">
                <a:solidFill>
                  <a:schemeClr val="tx2"/>
                </a:solidFill>
              </a:rPr>
              <a:t>Filter</a:t>
            </a:r>
            <a:r>
              <a:rPr lang="en-US" sz="1200" dirty="0" smtClean="0">
                <a:solidFill>
                  <a:schemeClr val="tx2"/>
                </a:solidFill>
              </a:rPr>
              <a:t> (Typical filter 5x5x3 )</a:t>
            </a:r>
          </a:p>
          <a:p>
            <a:pPr>
              <a:buFont typeface="Wingdings" pitchFamily="2" charset="2"/>
              <a:buChar char="Ø"/>
            </a:pPr>
            <a:endParaRPr lang="en-US" sz="1200" dirty="0" smtClean="0">
              <a:solidFill>
                <a:schemeClr val="tx2"/>
              </a:solidFill>
            </a:endParaRPr>
          </a:p>
          <a:p>
            <a:pPr>
              <a:buFont typeface="Wingdings" pitchFamily="2" charset="2"/>
              <a:buChar char="Ø"/>
            </a:pPr>
            <a:r>
              <a:rPr lang="en-US" sz="1200" dirty="0" smtClean="0">
                <a:solidFill>
                  <a:schemeClr val="tx2"/>
                </a:solidFill>
              </a:rPr>
              <a:t> </a:t>
            </a:r>
            <a:r>
              <a:rPr lang="en-US" sz="1200" b="1" dirty="0" smtClean="0">
                <a:solidFill>
                  <a:schemeClr val="tx2"/>
                </a:solidFill>
              </a:rPr>
              <a:t>Feature Map </a:t>
            </a:r>
            <a:r>
              <a:rPr lang="en-US" sz="1200" dirty="0" smtClean="0">
                <a:solidFill>
                  <a:schemeClr val="tx2"/>
                </a:solidFill>
              </a:rPr>
              <a:t>or </a:t>
            </a:r>
            <a:r>
              <a:rPr lang="en-US" sz="1200" b="1" dirty="0" smtClean="0">
                <a:solidFill>
                  <a:schemeClr val="tx2"/>
                </a:solidFill>
              </a:rPr>
              <a:t>Convolved Map </a:t>
            </a:r>
            <a:r>
              <a:rPr lang="en-US" sz="1200" dirty="0" smtClean="0">
                <a:solidFill>
                  <a:schemeClr val="tx2"/>
                </a:solidFill>
              </a:rPr>
              <a:t>or </a:t>
            </a:r>
            <a:r>
              <a:rPr lang="en-US" sz="1200" b="1" dirty="0" smtClean="0">
                <a:solidFill>
                  <a:schemeClr val="tx2"/>
                </a:solidFill>
              </a:rPr>
              <a:t>Activation Map</a:t>
            </a:r>
          </a:p>
          <a:p>
            <a:pPr>
              <a:buFont typeface="Wingdings" pitchFamily="2" charset="2"/>
              <a:buChar char="Ø"/>
            </a:pPr>
            <a:endParaRPr lang="en-US" sz="1200" dirty="0" smtClean="0">
              <a:solidFill>
                <a:schemeClr val="tx2"/>
              </a:solidFill>
            </a:endParaRPr>
          </a:p>
          <a:p>
            <a:pPr>
              <a:buFont typeface="Wingdings" pitchFamily="2" charset="2"/>
              <a:buChar char="Ø"/>
            </a:pPr>
            <a:r>
              <a:rPr lang="en-US" sz="1200" dirty="0" smtClean="0">
                <a:solidFill>
                  <a:schemeClr val="tx2"/>
                </a:solidFill>
              </a:rPr>
              <a:t> </a:t>
            </a:r>
            <a:r>
              <a:rPr lang="en-US" sz="1200" b="1" dirty="0" smtClean="0">
                <a:solidFill>
                  <a:schemeClr val="tx2"/>
                </a:solidFill>
              </a:rPr>
              <a:t>Zero-padding </a:t>
            </a:r>
            <a:r>
              <a:rPr lang="en-US" sz="1200" dirty="0" smtClean="0">
                <a:solidFill>
                  <a:schemeClr val="tx2"/>
                </a:solidFill>
              </a:rPr>
              <a:t>– adds Zeros around the outside of input so that convolution should not loose the information at the borders layer.</a:t>
            </a:r>
          </a:p>
          <a:p>
            <a:pPr>
              <a:buFont typeface="Wingdings" pitchFamily="2" charset="2"/>
              <a:buChar char="Ø"/>
            </a:pPr>
            <a:endParaRPr lang="en-US" sz="1200" dirty="0" smtClean="0">
              <a:solidFill>
                <a:schemeClr val="tx2"/>
              </a:solidFill>
            </a:endParaRPr>
          </a:p>
          <a:p>
            <a:pPr>
              <a:buFont typeface="Wingdings" pitchFamily="2" charset="2"/>
              <a:buChar char="Ø"/>
            </a:pPr>
            <a:r>
              <a:rPr lang="en-US" sz="1200" dirty="0" smtClean="0">
                <a:solidFill>
                  <a:schemeClr val="tx2"/>
                </a:solidFill>
              </a:rPr>
              <a:t> </a:t>
            </a:r>
            <a:r>
              <a:rPr lang="en-US" sz="1200" b="1" dirty="0" smtClean="0">
                <a:solidFill>
                  <a:schemeClr val="tx2"/>
                </a:solidFill>
              </a:rPr>
              <a:t>Output Convolved Map  Size </a:t>
            </a:r>
            <a:r>
              <a:rPr lang="en-US" sz="1200" dirty="0" smtClean="0">
                <a:solidFill>
                  <a:schemeClr val="tx2"/>
                </a:solidFill>
              </a:rPr>
              <a:t>( W2 , H2,  D2) </a:t>
            </a:r>
          </a:p>
          <a:p>
            <a:pPr>
              <a:buFont typeface="Wingdings" pitchFamily="2" charset="2"/>
              <a:buChar char="Ø"/>
            </a:pPr>
            <a:endParaRPr lang="en-US" sz="1200" dirty="0" smtClean="0">
              <a:solidFill>
                <a:schemeClr val="tx2"/>
              </a:solidFill>
            </a:endParaRPr>
          </a:p>
          <a:p>
            <a:r>
              <a:rPr lang="en-US" sz="1200" dirty="0" smtClean="0">
                <a:solidFill>
                  <a:schemeClr val="tx2"/>
                </a:solidFill>
              </a:rPr>
              <a:t>Input Image = </a:t>
            </a:r>
            <a:r>
              <a:rPr lang="en-US" sz="1200" dirty="0" smtClean="0">
                <a:solidFill>
                  <a:schemeClr val="tx2"/>
                </a:solidFill>
              </a:rPr>
              <a:t>5 </a:t>
            </a:r>
            <a:r>
              <a:rPr lang="en-US" sz="1200" dirty="0" smtClean="0">
                <a:solidFill>
                  <a:schemeClr val="tx2"/>
                </a:solidFill>
              </a:rPr>
              <a:t>X </a:t>
            </a:r>
            <a:r>
              <a:rPr lang="en-US" sz="1200" dirty="0" smtClean="0">
                <a:solidFill>
                  <a:schemeClr val="tx2"/>
                </a:solidFill>
              </a:rPr>
              <a:t>5</a:t>
            </a:r>
            <a:r>
              <a:rPr lang="en-US" sz="1200" dirty="0" smtClean="0">
                <a:solidFill>
                  <a:schemeClr val="tx2"/>
                </a:solidFill>
              </a:rPr>
              <a:t> </a:t>
            </a:r>
            <a:r>
              <a:rPr lang="en-US" sz="1200" dirty="0" smtClean="0">
                <a:solidFill>
                  <a:schemeClr val="tx2"/>
                </a:solidFill>
              </a:rPr>
              <a:t>X 3  :  W1 = </a:t>
            </a:r>
            <a:r>
              <a:rPr lang="en-US" sz="1200" dirty="0" smtClean="0">
                <a:solidFill>
                  <a:schemeClr val="tx2"/>
                </a:solidFill>
              </a:rPr>
              <a:t>5, H1=5, </a:t>
            </a:r>
            <a:r>
              <a:rPr lang="en-US" sz="1200" dirty="0" smtClean="0">
                <a:solidFill>
                  <a:schemeClr val="tx2"/>
                </a:solidFill>
              </a:rPr>
              <a:t>D1=3</a:t>
            </a:r>
          </a:p>
          <a:p>
            <a:r>
              <a:rPr lang="en-US" sz="1200" dirty="0" smtClean="0">
                <a:solidFill>
                  <a:schemeClr val="tx2"/>
                </a:solidFill>
              </a:rPr>
              <a:t>Two Filter  =  (3X 3 X 3) x 2, D2 = 2</a:t>
            </a:r>
          </a:p>
          <a:p>
            <a:endParaRPr lang="en-US" sz="1200" dirty="0" smtClean="0">
              <a:solidFill>
                <a:schemeClr val="tx2"/>
              </a:solidFill>
            </a:endParaRPr>
          </a:p>
          <a:p>
            <a:r>
              <a:rPr lang="en-US" sz="1200" dirty="0" smtClean="0">
                <a:solidFill>
                  <a:schemeClr val="tx2"/>
                </a:solidFill>
              </a:rPr>
              <a:t>Receptive Field(F) =  3</a:t>
            </a:r>
          </a:p>
          <a:p>
            <a:r>
              <a:rPr lang="en-US" sz="1200" dirty="0" smtClean="0">
                <a:solidFill>
                  <a:schemeClr val="tx2"/>
                </a:solidFill>
              </a:rPr>
              <a:t>Zero-Padding (P)  =  </a:t>
            </a:r>
            <a:r>
              <a:rPr lang="en-US" sz="1200" dirty="0" smtClean="0">
                <a:solidFill>
                  <a:schemeClr val="tx2"/>
                </a:solidFill>
              </a:rPr>
              <a:t>1</a:t>
            </a:r>
            <a:endParaRPr lang="en-US" sz="1200" dirty="0" smtClean="0">
              <a:solidFill>
                <a:schemeClr val="tx2"/>
              </a:solidFill>
            </a:endParaRPr>
          </a:p>
          <a:p>
            <a:r>
              <a:rPr lang="en-US" sz="1200" dirty="0" smtClean="0">
                <a:solidFill>
                  <a:schemeClr val="tx2"/>
                </a:solidFill>
              </a:rPr>
              <a:t>Stride (S)                = 2  (Filter is shifting by 2 pixel amount)</a:t>
            </a:r>
          </a:p>
          <a:p>
            <a:endParaRPr lang="en-US" sz="1200" dirty="0" smtClean="0">
              <a:solidFill>
                <a:schemeClr val="tx2"/>
              </a:solidFill>
            </a:endParaRPr>
          </a:p>
          <a:p>
            <a:r>
              <a:rPr lang="en-US" sz="1200" dirty="0" smtClean="0">
                <a:solidFill>
                  <a:schemeClr val="tx2"/>
                </a:solidFill>
              </a:rPr>
              <a:t>W2 = (W1 – F + 2P)/ S  +   1   =  </a:t>
            </a:r>
            <a:r>
              <a:rPr lang="en-US" sz="1200" dirty="0" smtClean="0">
                <a:solidFill>
                  <a:schemeClr val="tx2"/>
                </a:solidFill>
              </a:rPr>
              <a:t>(5- 3 + 2*1)/</a:t>
            </a:r>
            <a:r>
              <a:rPr lang="en-US" sz="1200" dirty="0" smtClean="0">
                <a:solidFill>
                  <a:schemeClr val="tx2"/>
                </a:solidFill>
              </a:rPr>
              <a:t>2 + 1 = 3</a:t>
            </a:r>
          </a:p>
          <a:p>
            <a:r>
              <a:rPr lang="en-US" sz="1200" dirty="0" smtClean="0">
                <a:solidFill>
                  <a:schemeClr val="tx2"/>
                </a:solidFill>
              </a:rPr>
              <a:t>H2 =  (H1  - F + 2P) S    +  1  = </a:t>
            </a:r>
            <a:r>
              <a:rPr lang="en-US" sz="1200" dirty="0" smtClean="0">
                <a:solidFill>
                  <a:schemeClr val="tx2"/>
                </a:solidFill>
              </a:rPr>
              <a:t>(5 - 3 + 2*1)/</a:t>
            </a:r>
            <a:r>
              <a:rPr lang="en-US" sz="1200" dirty="0" smtClean="0">
                <a:solidFill>
                  <a:schemeClr val="tx2"/>
                </a:solidFill>
              </a:rPr>
              <a:t>2 + 1 = 3</a:t>
            </a:r>
          </a:p>
          <a:p>
            <a:r>
              <a:rPr lang="en-US" sz="1200" dirty="0" smtClean="0">
                <a:solidFill>
                  <a:schemeClr val="tx2"/>
                </a:solidFill>
              </a:rPr>
              <a:t>D2 = 2</a:t>
            </a:r>
          </a:p>
          <a:p>
            <a:pPr>
              <a:buFont typeface="Wingdings" pitchFamily="2" charset="2"/>
              <a:buChar char="Ø"/>
            </a:pPr>
            <a:endParaRPr lang="en-US" sz="1200" dirty="0" smtClean="0"/>
          </a:p>
          <a:p>
            <a:r>
              <a:rPr lang="en-US" sz="1200" b="1" dirty="0" smtClean="0">
                <a:solidFill>
                  <a:schemeClr val="tx2"/>
                </a:solidFill>
              </a:rPr>
              <a:t>Output </a:t>
            </a:r>
            <a:r>
              <a:rPr lang="en-US" sz="1200" dirty="0" smtClean="0">
                <a:solidFill>
                  <a:schemeClr val="tx2"/>
                </a:solidFill>
              </a:rPr>
              <a:t>=  (3 x 3 x 2)</a:t>
            </a:r>
          </a:p>
          <a:p>
            <a:endParaRPr lang="en-US" sz="1200" dirty="0" smtClean="0">
              <a:solidFill>
                <a:schemeClr val="tx2"/>
              </a:solidFill>
            </a:endParaRPr>
          </a:p>
          <a:p>
            <a:endParaRPr lang="en-US" sz="1200" dirty="0" smtClean="0">
              <a:solidFill>
                <a:schemeClr val="tx2"/>
              </a:solidFill>
            </a:endParaRPr>
          </a:p>
          <a:p>
            <a:endParaRPr lang="en-US" sz="1200" dirty="0">
              <a:solidFill>
                <a:schemeClr val="tx2"/>
              </a:solidFill>
            </a:endParaRPr>
          </a:p>
        </p:txBody>
      </p:sp>
    </p:spTree>
    <p:extLst>
      <p:ext uri="{BB962C8B-B14F-4D97-AF65-F5344CB8AC3E}">
        <p14:creationId xmlns="" xmlns:p14="http://schemas.microsoft.com/office/powerpoint/2010/main" val="21224269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
            <a:ext cx="8229600" cy="533400"/>
          </a:xfrm>
        </p:spPr>
        <p:txBody>
          <a:bodyPr>
            <a:noAutofit/>
          </a:bodyPr>
          <a:lstStyle/>
          <a:p>
            <a:r>
              <a:rPr lang="en-US" sz="3200" dirty="0" err="1" smtClean="0">
                <a:solidFill>
                  <a:schemeClr val="accent4"/>
                </a:solidFill>
              </a:rPr>
              <a:t>ReLu</a:t>
            </a:r>
            <a:r>
              <a:rPr lang="en-US" sz="3200" dirty="0" smtClean="0">
                <a:solidFill>
                  <a:schemeClr val="accent4"/>
                </a:solidFill>
              </a:rPr>
              <a:t> and Pooling</a:t>
            </a:r>
            <a:endParaRPr lang="en-US" sz="3200" dirty="0">
              <a:solidFill>
                <a:schemeClr val="accent4"/>
              </a:solidFill>
            </a:endParaRPr>
          </a:p>
        </p:txBody>
      </p:sp>
      <p:sp>
        <p:nvSpPr>
          <p:cNvPr id="4" name="TextBox 3"/>
          <p:cNvSpPr txBox="1"/>
          <p:nvPr/>
        </p:nvSpPr>
        <p:spPr>
          <a:xfrm>
            <a:off x="152400" y="457200"/>
            <a:ext cx="8610600" cy="8740854"/>
          </a:xfrm>
          <a:prstGeom prst="rect">
            <a:avLst/>
          </a:prstGeom>
          <a:noFill/>
        </p:spPr>
        <p:txBody>
          <a:bodyPr wrap="square" rtlCol="0">
            <a:spAutoFit/>
          </a:bodyPr>
          <a:lstStyle/>
          <a:p>
            <a:r>
              <a:rPr lang="en-US" sz="1400" b="1" dirty="0" err="1" smtClean="0">
                <a:solidFill>
                  <a:schemeClr val="tx2"/>
                </a:solidFill>
              </a:rPr>
              <a:t>Relu</a:t>
            </a:r>
            <a:r>
              <a:rPr lang="en-US" sz="1400" b="1" dirty="0" smtClean="0">
                <a:solidFill>
                  <a:schemeClr val="tx2"/>
                </a:solidFill>
              </a:rPr>
              <a:t> (Rectifier Liner Unit)  : </a:t>
            </a:r>
          </a:p>
          <a:p>
            <a:r>
              <a:rPr lang="en-US" sz="1400" dirty="0" smtClean="0">
                <a:solidFill>
                  <a:schemeClr val="tx2"/>
                </a:solidFill>
              </a:rPr>
              <a:t>A non-linearity layer (</a:t>
            </a:r>
            <a:r>
              <a:rPr lang="en-US" sz="1400" dirty="0" err="1" smtClean="0">
                <a:solidFill>
                  <a:schemeClr val="tx2"/>
                </a:solidFill>
              </a:rPr>
              <a:t>ReLu</a:t>
            </a:r>
            <a:r>
              <a:rPr lang="en-US" sz="1400" dirty="0" smtClean="0">
                <a:solidFill>
                  <a:schemeClr val="tx2"/>
                </a:solidFill>
              </a:rPr>
              <a:t>) activation function that takes the feature map generated </a:t>
            </a:r>
          </a:p>
          <a:p>
            <a:r>
              <a:rPr lang="en-US" sz="1400" dirty="0" smtClean="0">
                <a:solidFill>
                  <a:schemeClr val="tx2"/>
                </a:solidFill>
              </a:rPr>
              <a:t>by the convolutional layer and creates the activation map as its output.</a:t>
            </a:r>
          </a:p>
          <a:p>
            <a:endParaRPr lang="en-US" sz="1400" dirty="0" smtClean="0">
              <a:solidFill>
                <a:schemeClr val="tx2"/>
              </a:solidFill>
            </a:endParaRPr>
          </a:p>
          <a:p>
            <a:r>
              <a:rPr lang="en-US" sz="1400" b="1" dirty="0" smtClean="0">
                <a:solidFill>
                  <a:schemeClr val="tx2"/>
                </a:solidFill>
              </a:rPr>
              <a:t>In CNN, </a:t>
            </a:r>
            <a:r>
              <a:rPr lang="en-US" sz="1400" b="1" dirty="0" err="1" smtClean="0">
                <a:solidFill>
                  <a:schemeClr val="tx2"/>
                </a:solidFill>
              </a:rPr>
              <a:t>ReLu</a:t>
            </a:r>
            <a:r>
              <a:rPr lang="en-US" sz="1400" b="1" dirty="0" smtClean="0">
                <a:solidFill>
                  <a:schemeClr val="tx2"/>
                </a:solidFill>
              </a:rPr>
              <a:t> has significant advantages as compare to other activation functions.</a:t>
            </a:r>
          </a:p>
          <a:p>
            <a:r>
              <a:rPr lang="en-US" sz="1200" dirty="0" smtClean="0">
                <a:solidFill>
                  <a:schemeClr val="tx2"/>
                </a:solidFill>
              </a:rPr>
              <a:t>(1) ReLU propagate the </a:t>
            </a:r>
            <a:r>
              <a:rPr lang="en-US" sz="1200" b="1" dirty="0" smtClean="0">
                <a:solidFill>
                  <a:schemeClr val="tx2"/>
                </a:solidFill>
              </a:rPr>
              <a:t>gradient efficiently </a:t>
            </a:r>
            <a:r>
              <a:rPr lang="en-US" sz="1200" dirty="0" smtClean="0">
                <a:solidFill>
                  <a:schemeClr val="tx2"/>
                </a:solidFill>
              </a:rPr>
              <a:t>and therefore </a:t>
            </a:r>
            <a:r>
              <a:rPr lang="en-US" sz="1200" b="1" dirty="0" smtClean="0">
                <a:solidFill>
                  <a:schemeClr val="tx2"/>
                </a:solidFill>
              </a:rPr>
              <a:t>reduce </a:t>
            </a:r>
            <a:r>
              <a:rPr lang="en-US" sz="1200" dirty="0" smtClean="0">
                <a:solidFill>
                  <a:schemeClr val="tx2"/>
                </a:solidFill>
              </a:rPr>
              <a:t>the likelihood of a </a:t>
            </a:r>
            <a:r>
              <a:rPr lang="en-US" sz="1200" b="1" dirty="0" smtClean="0">
                <a:solidFill>
                  <a:schemeClr val="tx2"/>
                </a:solidFill>
              </a:rPr>
              <a:t>vanishing gradient problem.</a:t>
            </a:r>
          </a:p>
          <a:p>
            <a:r>
              <a:rPr lang="en-US" sz="1200" b="1" dirty="0" smtClean="0">
                <a:solidFill>
                  <a:schemeClr val="tx2"/>
                </a:solidFill>
              </a:rPr>
              <a:t>(2) </a:t>
            </a:r>
            <a:r>
              <a:rPr lang="en-US" sz="1200" dirty="0" err="1" smtClean="0">
                <a:solidFill>
                  <a:schemeClr val="tx2"/>
                </a:solidFill>
              </a:rPr>
              <a:t>ReLu</a:t>
            </a:r>
            <a:r>
              <a:rPr lang="en-US" sz="1200" dirty="0" smtClean="0">
                <a:solidFill>
                  <a:schemeClr val="tx2"/>
                </a:solidFill>
              </a:rPr>
              <a:t> threshold </a:t>
            </a:r>
            <a:r>
              <a:rPr lang="en-US" sz="1200" b="1" dirty="0" smtClean="0">
                <a:solidFill>
                  <a:schemeClr val="tx2"/>
                </a:solidFill>
              </a:rPr>
              <a:t>negative values to zero</a:t>
            </a:r>
            <a:r>
              <a:rPr lang="en-US" sz="1200" dirty="0" smtClean="0">
                <a:solidFill>
                  <a:schemeClr val="tx2"/>
                </a:solidFill>
              </a:rPr>
              <a:t>, and therefore solve the </a:t>
            </a:r>
            <a:r>
              <a:rPr lang="en-US" sz="1200" b="1" dirty="0" smtClean="0">
                <a:solidFill>
                  <a:schemeClr val="tx2"/>
                </a:solidFill>
              </a:rPr>
              <a:t>cancellation problem </a:t>
            </a:r>
            <a:r>
              <a:rPr lang="en-US" sz="1200" dirty="0" smtClean="0">
                <a:solidFill>
                  <a:schemeClr val="tx2"/>
                </a:solidFill>
              </a:rPr>
              <a:t>as well as result in a much more </a:t>
            </a:r>
            <a:r>
              <a:rPr lang="en-US" sz="1200" b="1" dirty="0" smtClean="0">
                <a:solidFill>
                  <a:schemeClr val="tx2"/>
                </a:solidFill>
              </a:rPr>
              <a:t>sparse  </a:t>
            </a:r>
          </a:p>
          <a:p>
            <a:r>
              <a:rPr lang="en-US" sz="1200" b="1" dirty="0" smtClean="0">
                <a:solidFill>
                  <a:schemeClr val="tx2"/>
                </a:solidFill>
              </a:rPr>
              <a:t>      activation </a:t>
            </a:r>
            <a:r>
              <a:rPr lang="en-US" sz="1200" dirty="0" smtClean="0">
                <a:solidFill>
                  <a:schemeClr val="tx2"/>
                </a:solidFill>
              </a:rPr>
              <a:t>volume at its output and sparsity provide robustness to small change in input noise.</a:t>
            </a:r>
          </a:p>
          <a:p>
            <a:endParaRPr lang="en-US" sz="1200" dirty="0" smtClean="0">
              <a:solidFill>
                <a:schemeClr val="tx2"/>
              </a:solidFill>
            </a:endParaRPr>
          </a:p>
          <a:p>
            <a:r>
              <a:rPr lang="en-US" sz="2400" dirty="0" smtClean="0">
                <a:solidFill>
                  <a:schemeClr val="tx2"/>
                </a:solidFill>
              </a:rPr>
              <a:t>Pooling : </a:t>
            </a:r>
          </a:p>
          <a:p>
            <a:endParaRPr lang="en-US" sz="1200" dirty="0" smtClean="0">
              <a:solidFill>
                <a:schemeClr val="tx2"/>
              </a:solidFill>
            </a:endParaRPr>
          </a:p>
          <a:p>
            <a:pPr>
              <a:buFont typeface="Wingdings" pitchFamily="2" charset="2"/>
              <a:buChar char="Ø"/>
            </a:pPr>
            <a:r>
              <a:rPr lang="en-US" sz="1400" dirty="0" smtClean="0">
                <a:solidFill>
                  <a:schemeClr val="tx2"/>
                </a:solidFill>
              </a:rPr>
              <a:t> Pooling is to </a:t>
            </a:r>
            <a:r>
              <a:rPr lang="en-US" sz="1400" b="1" dirty="0" smtClean="0">
                <a:solidFill>
                  <a:schemeClr val="tx2"/>
                </a:solidFill>
              </a:rPr>
              <a:t>reduce the size of feature map </a:t>
            </a:r>
            <a:r>
              <a:rPr lang="en-US" sz="1400" dirty="0" smtClean="0">
                <a:solidFill>
                  <a:schemeClr val="tx2"/>
                </a:solidFill>
              </a:rPr>
              <a:t>without </a:t>
            </a:r>
            <a:r>
              <a:rPr lang="en-US" sz="1400" b="1" dirty="0" smtClean="0">
                <a:solidFill>
                  <a:schemeClr val="tx2"/>
                </a:solidFill>
              </a:rPr>
              <a:t>loosing the information</a:t>
            </a:r>
            <a:r>
              <a:rPr lang="en-US" sz="1400" dirty="0" smtClean="0">
                <a:solidFill>
                  <a:schemeClr val="tx2"/>
                </a:solidFill>
              </a:rPr>
              <a:t>. </a:t>
            </a:r>
          </a:p>
          <a:p>
            <a:pPr>
              <a:buFont typeface="Wingdings" pitchFamily="2" charset="2"/>
              <a:buChar char="Ø"/>
            </a:pPr>
            <a:endParaRPr lang="en-US" sz="1400" dirty="0" smtClean="0">
              <a:solidFill>
                <a:schemeClr val="tx2"/>
              </a:solidFill>
            </a:endParaRPr>
          </a:p>
          <a:p>
            <a:pPr>
              <a:buFont typeface="Wingdings" pitchFamily="2" charset="2"/>
              <a:buChar char="Ø"/>
            </a:pPr>
            <a:r>
              <a:rPr lang="en-US" sz="1400" dirty="0" smtClean="0">
                <a:solidFill>
                  <a:schemeClr val="tx2"/>
                </a:solidFill>
              </a:rPr>
              <a:t> Its function is to progressively </a:t>
            </a:r>
            <a:r>
              <a:rPr lang="en-US" sz="1400" b="1" dirty="0" smtClean="0">
                <a:solidFill>
                  <a:schemeClr val="tx2"/>
                </a:solidFill>
              </a:rPr>
              <a:t>reduce the spatial size </a:t>
            </a:r>
            <a:r>
              <a:rPr lang="en-US" sz="1400" dirty="0" smtClean="0">
                <a:solidFill>
                  <a:schemeClr val="tx2"/>
                </a:solidFill>
              </a:rPr>
              <a:t>of the representation to </a:t>
            </a:r>
            <a:r>
              <a:rPr lang="en-US" sz="1400" b="1" dirty="0" smtClean="0">
                <a:solidFill>
                  <a:schemeClr val="tx2"/>
                </a:solidFill>
              </a:rPr>
              <a:t>reduce the amount of parameters  </a:t>
            </a:r>
          </a:p>
          <a:p>
            <a:r>
              <a:rPr lang="en-US" sz="1400" dirty="0" smtClean="0">
                <a:solidFill>
                  <a:schemeClr val="tx2"/>
                </a:solidFill>
              </a:rPr>
              <a:t>     and </a:t>
            </a:r>
            <a:r>
              <a:rPr lang="en-US" sz="1400" b="1" dirty="0" smtClean="0">
                <a:solidFill>
                  <a:schemeClr val="tx2"/>
                </a:solidFill>
              </a:rPr>
              <a:t>computation</a:t>
            </a:r>
            <a:r>
              <a:rPr lang="en-US" sz="1400" dirty="0" smtClean="0">
                <a:solidFill>
                  <a:schemeClr val="tx2"/>
                </a:solidFill>
              </a:rPr>
              <a:t> in the network.  It also control the over-fitting.</a:t>
            </a:r>
          </a:p>
          <a:p>
            <a:endParaRPr lang="en-US" sz="1400" dirty="0" smtClean="0">
              <a:solidFill>
                <a:schemeClr val="tx2"/>
              </a:solidFill>
            </a:endParaRPr>
          </a:p>
          <a:p>
            <a:pPr>
              <a:buFont typeface="Wingdings" pitchFamily="2" charset="2"/>
              <a:buChar char="Ø"/>
            </a:pPr>
            <a:r>
              <a:rPr lang="en-US" sz="1400" dirty="0" smtClean="0">
                <a:solidFill>
                  <a:schemeClr val="tx2"/>
                </a:solidFill>
              </a:rPr>
              <a:t> There are different type of Pooling like </a:t>
            </a:r>
            <a:r>
              <a:rPr lang="en-US" sz="1400" b="1" dirty="0" smtClean="0">
                <a:solidFill>
                  <a:schemeClr val="tx2"/>
                </a:solidFill>
              </a:rPr>
              <a:t>Max-pooling</a:t>
            </a:r>
            <a:r>
              <a:rPr lang="en-US" sz="1400" dirty="0" smtClean="0">
                <a:solidFill>
                  <a:schemeClr val="tx2"/>
                </a:solidFill>
              </a:rPr>
              <a:t>, </a:t>
            </a:r>
            <a:r>
              <a:rPr lang="en-US" sz="1400" b="1" dirty="0" smtClean="0">
                <a:solidFill>
                  <a:schemeClr val="tx2"/>
                </a:solidFill>
              </a:rPr>
              <a:t>Average-pooling</a:t>
            </a:r>
            <a:r>
              <a:rPr lang="en-US" sz="1400" dirty="0" smtClean="0">
                <a:solidFill>
                  <a:schemeClr val="tx2"/>
                </a:solidFill>
              </a:rPr>
              <a:t>, L2-norm pooling. </a:t>
            </a:r>
          </a:p>
          <a:p>
            <a:pPr>
              <a:buFont typeface="Wingdings" pitchFamily="2" charset="2"/>
              <a:buChar char="Ø"/>
            </a:pPr>
            <a:endParaRPr lang="en-US" sz="1400" dirty="0" smtClean="0">
              <a:solidFill>
                <a:schemeClr val="tx2"/>
              </a:solidFill>
            </a:endParaRPr>
          </a:p>
          <a:p>
            <a:pPr>
              <a:buFont typeface="Wingdings" pitchFamily="2" charset="2"/>
              <a:buChar char="Ø"/>
            </a:pPr>
            <a:r>
              <a:rPr lang="en-US" sz="1400" dirty="0" smtClean="0">
                <a:solidFill>
                  <a:schemeClr val="tx2"/>
                </a:solidFill>
              </a:rPr>
              <a:t>  Example of Max pooling of 2x2 filter and stride = 2, Max-pooling takes the max value of the 4 pixels.</a:t>
            </a:r>
          </a:p>
          <a:p>
            <a:pPr>
              <a:buFont typeface="Wingdings" pitchFamily="2" charset="2"/>
              <a:buChar char="Ø"/>
            </a:pPr>
            <a:endParaRPr lang="en-US" sz="1400" dirty="0" smtClean="0">
              <a:solidFill>
                <a:schemeClr val="tx2"/>
              </a:solidFill>
            </a:endParaRPr>
          </a:p>
          <a:p>
            <a:endParaRPr lang="en-US" sz="1400" dirty="0" smtClean="0"/>
          </a:p>
          <a:p>
            <a:pPr>
              <a:buFont typeface="Wingdings" pitchFamily="2" charset="2"/>
              <a:buChar char="Ø"/>
            </a:pPr>
            <a:endParaRPr lang="en-US" sz="1400" b="1" dirty="0" smtClean="0">
              <a:solidFill>
                <a:schemeClr val="tx2"/>
              </a:solidFill>
            </a:endParaRPr>
          </a:p>
          <a:p>
            <a:pPr>
              <a:buFont typeface="Wingdings" pitchFamily="2" charset="2"/>
              <a:buChar char="Ø"/>
            </a:pPr>
            <a:endParaRPr lang="en-US" sz="1400" b="1" dirty="0" smtClean="0">
              <a:solidFill>
                <a:schemeClr val="tx2"/>
              </a:solidFill>
            </a:endParaRPr>
          </a:p>
          <a:p>
            <a:endParaRPr lang="en-US" dirty="0" smtClean="0">
              <a:solidFill>
                <a:schemeClr val="tx2"/>
              </a:solidFill>
            </a:endParaRPr>
          </a:p>
          <a:p>
            <a:endParaRPr lang="en-US" sz="1400" b="1" dirty="0" smtClean="0">
              <a:solidFill>
                <a:schemeClr val="tx2"/>
              </a:solidFill>
            </a:endParaRPr>
          </a:p>
          <a:p>
            <a:endParaRPr lang="en-US" sz="1400" dirty="0" smtClean="0">
              <a:solidFill>
                <a:schemeClr val="tx2"/>
              </a:solidFill>
            </a:endParaRPr>
          </a:p>
          <a:p>
            <a:endParaRPr lang="en-US" sz="1400" dirty="0" smtClean="0">
              <a:solidFill>
                <a:schemeClr val="tx2"/>
              </a:solidFill>
            </a:endParaRPr>
          </a:p>
          <a:p>
            <a:endParaRPr lang="en-US" sz="1400" b="1" dirty="0" smtClean="0">
              <a:solidFill>
                <a:schemeClr val="tx2"/>
              </a:solidFill>
            </a:endParaRPr>
          </a:p>
          <a:p>
            <a:endParaRPr lang="en-US" sz="1400" dirty="0" smtClean="0">
              <a:solidFill>
                <a:schemeClr val="tx2"/>
              </a:solidFill>
            </a:endParaRPr>
          </a:p>
          <a:p>
            <a:endParaRPr lang="en-US" sz="1400" dirty="0" smtClean="0">
              <a:solidFill>
                <a:schemeClr val="tx2"/>
              </a:solidFill>
            </a:endParaRPr>
          </a:p>
          <a:p>
            <a:endParaRPr lang="en-US" sz="1400" dirty="0" smtClean="0">
              <a:solidFill>
                <a:schemeClr val="tx2"/>
              </a:solidFill>
            </a:endParaRPr>
          </a:p>
          <a:p>
            <a:r>
              <a:rPr lang="en-US" sz="1400" dirty="0" smtClean="0">
                <a:solidFill>
                  <a:schemeClr val="tx2"/>
                </a:solidFill>
              </a:rPr>
              <a:t>                    </a:t>
            </a:r>
            <a:endParaRPr lang="en-US" sz="1400" dirty="0" smtClean="0"/>
          </a:p>
          <a:p>
            <a:endParaRPr lang="en-US" sz="1400" dirty="0" smtClean="0"/>
          </a:p>
          <a:p>
            <a:endParaRPr lang="en-US" sz="1400" dirty="0" smtClean="0"/>
          </a:p>
          <a:p>
            <a:endParaRPr lang="en-US" sz="1400" dirty="0" smtClean="0"/>
          </a:p>
          <a:p>
            <a:endParaRPr lang="en-US" sz="1400" dirty="0" smtClean="0">
              <a:solidFill>
                <a:schemeClr val="accent2"/>
              </a:solidFill>
            </a:endParaRPr>
          </a:p>
          <a:p>
            <a:endParaRPr lang="en-US" sz="1400" dirty="0" smtClean="0">
              <a:solidFill>
                <a:schemeClr val="accent2"/>
              </a:solidFill>
            </a:endParaRPr>
          </a:p>
          <a:p>
            <a:r>
              <a:rPr lang="en-US" sz="2000" dirty="0" smtClean="0"/>
              <a:t>  </a:t>
            </a:r>
          </a:p>
          <a:p>
            <a:r>
              <a:rPr lang="en-US" sz="2000" dirty="0" smtClean="0"/>
              <a:t>  </a:t>
            </a:r>
          </a:p>
        </p:txBody>
      </p:sp>
      <p:pic>
        <p:nvPicPr>
          <p:cNvPr id="8" name="Picture 3"/>
          <p:cNvPicPr>
            <a:picLocks noChangeAspect="1" noChangeArrowheads="1"/>
          </p:cNvPicPr>
          <p:nvPr/>
        </p:nvPicPr>
        <p:blipFill>
          <a:blip r:embed="rId3" cstate="print"/>
          <a:srcRect/>
          <a:stretch>
            <a:fillRect/>
          </a:stretch>
        </p:blipFill>
        <p:spPr bwMode="auto">
          <a:xfrm>
            <a:off x="6934200" y="685800"/>
            <a:ext cx="1871663" cy="1042736"/>
          </a:xfrm>
          <a:prstGeom prst="rect">
            <a:avLst/>
          </a:prstGeom>
          <a:noFill/>
          <a:ln w="9525">
            <a:solidFill>
              <a:schemeClr val="accent1">
                <a:alpha val="99000"/>
              </a:schemeClr>
            </a:solidFill>
            <a:miter lim="800000"/>
            <a:headEnd/>
            <a:tailEnd/>
          </a:ln>
          <a:effectLst/>
        </p:spPr>
      </p:pic>
      <p:pic>
        <p:nvPicPr>
          <p:cNvPr id="1026" name="Picture 2"/>
          <p:cNvPicPr>
            <a:picLocks noChangeAspect="1" noChangeArrowheads="1"/>
          </p:cNvPicPr>
          <p:nvPr/>
        </p:nvPicPr>
        <p:blipFill>
          <a:blip r:embed="rId4"/>
          <a:srcRect/>
          <a:stretch>
            <a:fillRect/>
          </a:stretch>
        </p:blipFill>
        <p:spPr bwMode="auto">
          <a:xfrm>
            <a:off x="1395413" y="4800600"/>
            <a:ext cx="5538787" cy="1778742"/>
          </a:xfrm>
          <a:prstGeom prst="rect">
            <a:avLst/>
          </a:prstGeom>
          <a:noFill/>
          <a:ln w="9525">
            <a:solidFill>
              <a:schemeClr val="accent1">
                <a:alpha val="99000"/>
              </a:schemeClr>
            </a:solidFill>
            <a:miter lim="800000"/>
            <a:headEnd/>
            <a:tailEnd/>
          </a:ln>
          <a:effectLst/>
        </p:spPr>
      </p:pic>
    </p:spTree>
    <p:extLst>
      <p:ext uri="{BB962C8B-B14F-4D97-AF65-F5344CB8AC3E}">
        <p14:creationId xmlns="" xmlns:p14="http://schemas.microsoft.com/office/powerpoint/2010/main" val="212242694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22234</TotalTime>
  <Words>1000</Words>
  <Application>Microsoft Office PowerPoint</Application>
  <PresentationFormat>On-screen Show (4:3)</PresentationFormat>
  <Paragraphs>378</Paragraphs>
  <Slides>15</Slides>
  <Notes>15</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Deep Learning – Tools (open source)</vt:lpstr>
      <vt:lpstr>CNN - Convolution Neural Network </vt:lpstr>
      <vt:lpstr>Image Pixel Values</vt:lpstr>
      <vt:lpstr>Image Pixel Values</vt:lpstr>
      <vt:lpstr>Convolutional Neural Network (Yann Lecun, Geoffrey Hinton) </vt:lpstr>
      <vt:lpstr>Convolution Step </vt:lpstr>
      <vt:lpstr>Convolution Step </vt:lpstr>
      <vt:lpstr>Slide 8</vt:lpstr>
      <vt:lpstr>ReLu and Pooling</vt:lpstr>
      <vt:lpstr>CNN Complete Flow</vt:lpstr>
      <vt:lpstr>Activation Function</vt:lpstr>
      <vt:lpstr>Neural Network Classification</vt:lpstr>
      <vt:lpstr>Neural Network Classification</vt:lpstr>
      <vt:lpstr>Neural Network Classification</vt:lpstr>
      <vt:lpstr>Slide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Architecture</dc:title>
  <dc:creator>Piyush Bhargava</dc:creator>
  <cp:lastModifiedBy>jp mishra</cp:lastModifiedBy>
  <cp:revision>833</cp:revision>
  <dcterms:created xsi:type="dcterms:W3CDTF">2014-09-30T16:50:44Z</dcterms:created>
  <dcterms:modified xsi:type="dcterms:W3CDTF">2019-02-06T02:13:07Z</dcterms:modified>
</cp:coreProperties>
</file>