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Lst>
  <p:sldSz cx="12192000" cy="6858000"/>
  <p:notesSz cx="6858000" cy="9144000"/>
  <p:embeddedFontLst>
    <p:embeddedFont>
      <p:font typeface="Lato Black" panose="020F0502020204030203"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4"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UMAR" userId="bde506e6bf21d4f2" providerId="LiveId" clId="{A4A2995A-244E-403D-A829-F56A2AB29722}"/>
    <pc:docChg chg="modSld">
      <pc:chgData name="UDAY KUMAR" userId="bde506e6bf21d4f2" providerId="LiveId" clId="{A4A2995A-244E-403D-A829-F56A2AB29722}" dt="2024-10-03T06:09:27.080" v="18" actId="20577"/>
      <pc:docMkLst>
        <pc:docMk/>
      </pc:docMkLst>
      <pc:sldChg chg="modSp mod">
        <pc:chgData name="UDAY KUMAR" userId="bde506e6bf21d4f2" providerId="LiveId" clId="{A4A2995A-244E-403D-A829-F56A2AB29722}" dt="2024-10-03T06:09:27.080" v="18" actId="20577"/>
        <pc:sldMkLst>
          <pc:docMk/>
          <pc:sldMk cId="0" sldId="256"/>
        </pc:sldMkLst>
        <pc:spChg chg="mod">
          <ac:chgData name="UDAY KUMAR" userId="bde506e6bf21d4f2" providerId="LiveId" clId="{A4A2995A-244E-403D-A829-F56A2AB29722}" dt="2024-10-03T06:09:27.080" v="18" actId="20577"/>
          <ac:spMkLst>
            <pc:docMk/>
            <pc:sldMk cId="0" sldId="256"/>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b-m-udaykum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UDAY276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707797" y="3650874"/>
            <a:ext cx="6855654"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i="0" u="none" strike="noStrike" cap="none" dirty="0">
                <a:solidFill>
                  <a:srgbClr val="D20000"/>
                </a:solidFill>
                <a:latin typeface="Calibri"/>
                <a:ea typeface="Calibri"/>
                <a:cs typeface="Calibri"/>
                <a:sym typeface="Calibri"/>
              </a:rPr>
              <a:t>ANALYSIS OF AMCAT DATA</a:t>
            </a:r>
            <a:endParaRPr sz="3200" b="1" dirty="0">
              <a:solidFill>
                <a:srgbClr val="D20000"/>
              </a:solidFill>
            </a:endParaRPr>
          </a:p>
        </p:txBody>
      </p:sp>
      <p:sp>
        <p:nvSpPr>
          <p:cNvPr id="2" name="TextBox 1">
            <a:extLst>
              <a:ext uri="{FF2B5EF4-FFF2-40B4-BE49-F238E27FC236}">
                <a16:creationId xmlns:a16="http://schemas.microsoft.com/office/drawing/2014/main" id="{06284B59-D675-0607-51B1-D82136FBE85F}"/>
              </a:ext>
            </a:extLst>
          </p:cNvPr>
          <p:cNvSpPr txBox="1"/>
          <p:nvPr/>
        </p:nvSpPr>
        <p:spPr>
          <a:xfrm>
            <a:off x="5805376" y="4763387"/>
            <a:ext cx="4497572" cy="1077218"/>
          </a:xfrm>
          <a:prstGeom prst="rect">
            <a:avLst/>
          </a:prstGeom>
          <a:noFill/>
        </p:spPr>
        <p:txBody>
          <a:bodyPr wrap="square" rtlCol="0">
            <a:spAutoFit/>
          </a:bodyPr>
          <a:lstStyle/>
          <a:p>
            <a:r>
              <a:rPr lang="en-IN" sz="3200" b="1" dirty="0"/>
              <a:t>Presented by:</a:t>
            </a:r>
            <a:r>
              <a:rPr lang="en-IN" sz="3200" dirty="0"/>
              <a:t> </a:t>
            </a:r>
          </a:p>
          <a:p>
            <a:r>
              <a:rPr lang="en-IN" sz="3200" dirty="0"/>
              <a:t>B M UDAY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CDC0-1947-08A2-A72A-061C25D3E155}"/>
              </a:ext>
            </a:extLst>
          </p:cNvPr>
          <p:cNvSpPr>
            <a:spLocks noGrp="1"/>
          </p:cNvSpPr>
          <p:nvPr>
            <p:ph type="title"/>
          </p:nvPr>
        </p:nvSpPr>
        <p:spPr/>
        <p:txBody>
          <a:bodyPr/>
          <a:lstStyle/>
          <a:p>
            <a:r>
              <a:rPr lang="en-IN" b="1" dirty="0">
                <a:solidFill>
                  <a:srgbClr val="C00000"/>
                </a:solidFill>
              </a:rPr>
              <a:t>Bivariate Analysis</a:t>
            </a:r>
          </a:p>
        </p:txBody>
      </p:sp>
      <p:sp>
        <p:nvSpPr>
          <p:cNvPr id="3" name="Text Placeholder 2">
            <a:extLst>
              <a:ext uri="{FF2B5EF4-FFF2-40B4-BE49-F238E27FC236}">
                <a16:creationId xmlns:a16="http://schemas.microsoft.com/office/drawing/2014/main" id="{AE80CC35-8DDF-D8E0-240F-C6A7B27597EB}"/>
              </a:ext>
            </a:extLst>
          </p:cNvPr>
          <p:cNvSpPr>
            <a:spLocks noGrp="1"/>
          </p:cNvSpPr>
          <p:nvPr>
            <p:ph type="body" idx="1"/>
          </p:nvPr>
        </p:nvSpPr>
        <p:spPr/>
        <p:txBody>
          <a:bodyPr>
            <a:normAutofit fontScale="92500" lnSpcReduction="20000"/>
          </a:bodyPr>
          <a:lstStyle/>
          <a:p>
            <a:pPr marL="114300" indent="0">
              <a:buNone/>
            </a:pPr>
            <a:r>
              <a:rPr lang="en-US" b="1" dirty="0"/>
              <a:t>Analysis Conducted:</a:t>
            </a:r>
          </a:p>
          <a:p>
            <a:r>
              <a:rPr lang="en-US" dirty="0"/>
              <a:t>Investigated the relationship between Salary and various independent variables.</a:t>
            </a:r>
          </a:p>
          <a:p>
            <a:r>
              <a:rPr lang="en-US" dirty="0"/>
              <a:t>Analyzed the impact of AMCAT cognitive and technical scores on salary.</a:t>
            </a:r>
          </a:p>
          <a:p>
            <a:r>
              <a:rPr lang="en-US" dirty="0"/>
              <a:t>Created bar plots for average salary by job title and top 10 highest paying designations</a:t>
            </a:r>
          </a:p>
          <a:p>
            <a:pPr marL="114300" indent="0">
              <a:buNone/>
            </a:pPr>
            <a:r>
              <a:rPr lang="en-US" b="1" dirty="0"/>
              <a:t>Key Insights:</a:t>
            </a:r>
          </a:p>
          <a:p>
            <a:r>
              <a:rPr lang="en-US" dirty="0"/>
              <a:t>High-paying designations were primarily in IT roles like Software Engineers, Data Scientists, and DevOps Engineers.</a:t>
            </a:r>
          </a:p>
          <a:p>
            <a:r>
              <a:rPr lang="en-US" dirty="0"/>
              <a:t>Strong correlation between high AMCAT cognitive scores and better salary outcomes.</a:t>
            </a:r>
            <a:endParaRPr lang="en-IN" dirty="0"/>
          </a:p>
        </p:txBody>
      </p:sp>
    </p:spTree>
    <p:extLst>
      <p:ext uri="{BB962C8B-B14F-4D97-AF65-F5344CB8AC3E}">
        <p14:creationId xmlns:p14="http://schemas.microsoft.com/office/powerpoint/2010/main" val="2259276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F8C3-66EE-6D68-F124-874FE4435C6A}"/>
              </a:ext>
            </a:extLst>
          </p:cNvPr>
          <p:cNvSpPr>
            <a:spLocks noGrp="1"/>
          </p:cNvSpPr>
          <p:nvPr>
            <p:ph type="title"/>
          </p:nvPr>
        </p:nvSpPr>
        <p:spPr/>
        <p:txBody>
          <a:bodyPr/>
          <a:lstStyle/>
          <a:p>
            <a:r>
              <a:rPr lang="en-IN" b="1" dirty="0">
                <a:solidFill>
                  <a:srgbClr val="C00000"/>
                </a:solidFill>
              </a:rPr>
              <a:t>Key Business Questions</a:t>
            </a:r>
          </a:p>
        </p:txBody>
      </p:sp>
      <p:sp>
        <p:nvSpPr>
          <p:cNvPr id="3" name="Text Placeholder 2">
            <a:extLst>
              <a:ext uri="{FF2B5EF4-FFF2-40B4-BE49-F238E27FC236}">
                <a16:creationId xmlns:a16="http://schemas.microsoft.com/office/drawing/2014/main" id="{D329975F-412A-64C4-D9DC-B9C778751FBB}"/>
              </a:ext>
            </a:extLst>
          </p:cNvPr>
          <p:cNvSpPr>
            <a:spLocks noGrp="1"/>
          </p:cNvSpPr>
          <p:nvPr>
            <p:ph type="body" idx="1"/>
          </p:nvPr>
        </p:nvSpPr>
        <p:spPr/>
        <p:txBody>
          <a:bodyPr/>
          <a:lstStyle/>
          <a:p>
            <a:pPr marL="114300" indent="0">
              <a:buNone/>
            </a:pPr>
            <a:r>
              <a:rPr lang="en-US" b="1" dirty="0"/>
              <a:t>Key Questions Answered:</a:t>
            </a:r>
          </a:p>
          <a:p>
            <a:pPr marL="628650" indent="-514350">
              <a:buFont typeface="+mj-lt"/>
              <a:buAutoNum type="arabicPeriod"/>
            </a:pPr>
            <a:r>
              <a:rPr lang="en-US" dirty="0"/>
              <a:t>Which job titles offer the highest salary for AMCAT-takers?</a:t>
            </a:r>
          </a:p>
          <a:p>
            <a:pPr>
              <a:buFont typeface="+mj-lt"/>
              <a:buAutoNum type="arabicPeriod"/>
            </a:pPr>
            <a:r>
              <a:rPr lang="en-US" dirty="0"/>
              <a:t>How do AMCAT scores (cognitive, technical) influence salary levels?</a:t>
            </a:r>
          </a:p>
          <a:p>
            <a:pPr>
              <a:buFont typeface="+mj-lt"/>
              <a:buAutoNum type="arabicPeriod"/>
            </a:pPr>
            <a:r>
              <a:rPr lang="en-US" dirty="0"/>
              <a:t>What are the most common specializations among employed graduates?</a:t>
            </a:r>
          </a:p>
          <a:p>
            <a:endParaRPr lang="en-IN" dirty="0"/>
          </a:p>
        </p:txBody>
      </p:sp>
    </p:spTree>
    <p:extLst>
      <p:ext uri="{BB962C8B-B14F-4D97-AF65-F5344CB8AC3E}">
        <p14:creationId xmlns:p14="http://schemas.microsoft.com/office/powerpoint/2010/main" val="196799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579D-294A-BB5E-924D-3ECCC5028DFE}"/>
              </a:ext>
            </a:extLst>
          </p:cNvPr>
          <p:cNvSpPr>
            <a:spLocks noGrp="1"/>
          </p:cNvSpPr>
          <p:nvPr>
            <p:ph type="title"/>
          </p:nvPr>
        </p:nvSpPr>
        <p:spPr/>
        <p:txBody>
          <a:bodyPr/>
          <a:lstStyle/>
          <a:p>
            <a:r>
              <a:rPr lang="en-IN" b="1" dirty="0">
                <a:solidFill>
                  <a:srgbClr val="C00000"/>
                </a:solidFill>
              </a:rPr>
              <a:t>Conclusion and Key Findings</a:t>
            </a:r>
            <a:endParaRPr lang="en-IN" dirty="0">
              <a:solidFill>
                <a:srgbClr val="C00000"/>
              </a:solidFill>
            </a:endParaRPr>
          </a:p>
        </p:txBody>
      </p:sp>
      <p:sp>
        <p:nvSpPr>
          <p:cNvPr id="3" name="Text Placeholder 2">
            <a:extLst>
              <a:ext uri="{FF2B5EF4-FFF2-40B4-BE49-F238E27FC236}">
                <a16:creationId xmlns:a16="http://schemas.microsoft.com/office/drawing/2014/main" id="{F32E12DF-0AAF-7036-0851-506B767BD5BA}"/>
              </a:ext>
            </a:extLst>
          </p:cNvPr>
          <p:cNvSpPr>
            <a:spLocks noGrp="1"/>
          </p:cNvSpPr>
          <p:nvPr>
            <p:ph type="body" idx="1"/>
          </p:nvPr>
        </p:nvSpPr>
        <p:spPr/>
        <p:txBody>
          <a:bodyPr/>
          <a:lstStyle/>
          <a:p>
            <a:pPr marL="114300" indent="0">
              <a:buNone/>
            </a:pPr>
            <a:r>
              <a:rPr lang="en-US" b="1" dirty="0"/>
              <a:t>Key Findings:</a:t>
            </a:r>
          </a:p>
          <a:p>
            <a:r>
              <a:rPr lang="en-US" dirty="0"/>
              <a:t>Top-paying job roles include Software Engineers, Data Scientists, and DevOps Engineers.</a:t>
            </a:r>
          </a:p>
          <a:p>
            <a:r>
              <a:rPr lang="en-US" dirty="0"/>
              <a:t>AMCAT cognitive scores, particularly in logical reasoning and quantitative ability, are strong indicators of higher salaries.</a:t>
            </a:r>
          </a:p>
          <a:p>
            <a:r>
              <a:rPr lang="en-US" dirty="0"/>
              <a:t>Job location analysis showed metropolitan cities like Bangalore and Delhi as offering higher salary packages.</a:t>
            </a:r>
          </a:p>
          <a:p>
            <a:pPr marL="114300" indent="0">
              <a:buNone/>
            </a:pPr>
            <a:r>
              <a:rPr lang="en-US" b="1" dirty="0"/>
              <a:t>Business Insights:</a:t>
            </a:r>
            <a:r>
              <a:rPr lang="en-US" dirty="0"/>
              <a:t> Companies should prioritize cognitive and technical skills in their hiring process to attract high performers.</a:t>
            </a:r>
            <a:endParaRPr lang="en-IN" dirty="0"/>
          </a:p>
        </p:txBody>
      </p:sp>
    </p:spTree>
    <p:extLst>
      <p:ext uri="{BB962C8B-B14F-4D97-AF65-F5344CB8AC3E}">
        <p14:creationId xmlns:p14="http://schemas.microsoft.com/office/powerpoint/2010/main" val="273048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8D0C-A364-29A1-7ABE-F121E27D123E}"/>
              </a:ext>
            </a:extLst>
          </p:cNvPr>
          <p:cNvSpPr>
            <a:spLocks noGrp="1"/>
          </p:cNvSpPr>
          <p:nvPr>
            <p:ph type="title"/>
          </p:nvPr>
        </p:nvSpPr>
        <p:spPr/>
        <p:txBody>
          <a:bodyPr/>
          <a:lstStyle/>
          <a:p>
            <a:r>
              <a:rPr lang="en-IN" b="1" dirty="0">
                <a:solidFill>
                  <a:srgbClr val="C00000"/>
                </a:solidFill>
              </a:rPr>
              <a:t>Challenges and Experience</a:t>
            </a:r>
          </a:p>
        </p:txBody>
      </p:sp>
      <p:sp>
        <p:nvSpPr>
          <p:cNvPr id="3" name="Text Placeholder 2">
            <a:extLst>
              <a:ext uri="{FF2B5EF4-FFF2-40B4-BE49-F238E27FC236}">
                <a16:creationId xmlns:a16="http://schemas.microsoft.com/office/drawing/2014/main" id="{9D71B86C-6BAA-F74F-526E-160A61E59429}"/>
              </a:ext>
            </a:extLst>
          </p:cNvPr>
          <p:cNvSpPr>
            <a:spLocks noGrp="1"/>
          </p:cNvSpPr>
          <p:nvPr>
            <p:ph type="body" idx="1"/>
          </p:nvPr>
        </p:nvSpPr>
        <p:spPr/>
        <p:txBody>
          <a:bodyPr/>
          <a:lstStyle/>
          <a:p>
            <a:pPr>
              <a:buFont typeface="Arial" panose="020B0604020202020204" pitchFamily="34" charset="0"/>
              <a:buChar char="•"/>
            </a:pPr>
            <a:r>
              <a:rPr lang="en-US" b="1" dirty="0"/>
              <a:t>Challenges Faced:</a:t>
            </a:r>
            <a:endParaRPr lang="en-US" dirty="0"/>
          </a:p>
          <a:p>
            <a:pPr marL="742950" lvl="1" indent="-285750">
              <a:buFont typeface="Arial" panose="020B0604020202020204" pitchFamily="34" charset="0"/>
              <a:buChar char="•"/>
            </a:pPr>
            <a:r>
              <a:rPr lang="en-US" dirty="0"/>
              <a:t>Dealing with missing and unstructured data.</a:t>
            </a:r>
          </a:p>
          <a:p>
            <a:pPr marL="742950" lvl="1" indent="-285750">
              <a:buFont typeface="Arial" panose="020B0604020202020204" pitchFamily="34" charset="0"/>
              <a:buChar char="•"/>
            </a:pPr>
            <a:r>
              <a:rPr lang="en-US" dirty="0"/>
              <a:t>Handling salary outliers to avoid skewing results.</a:t>
            </a:r>
          </a:p>
          <a:p>
            <a:pPr marL="742950" lvl="1" indent="-285750">
              <a:buFont typeface="Arial" panose="020B0604020202020204" pitchFamily="34" charset="0"/>
              <a:buChar char="•"/>
            </a:pPr>
            <a:r>
              <a:rPr lang="en-US" dirty="0"/>
              <a:t>Consolidating similar job titles into broader categories for clearer analysis.</a:t>
            </a:r>
          </a:p>
          <a:p>
            <a:pPr>
              <a:buFont typeface="Arial" panose="020B0604020202020204" pitchFamily="34" charset="0"/>
              <a:buChar char="•"/>
            </a:pPr>
            <a:r>
              <a:rPr lang="en-US" b="1" dirty="0"/>
              <a:t>Experience Gained:</a:t>
            </a:r>
            <a:endParaRPr lang="en-US" dirty="0"/>
          </a:p>
          <a:p>
            <a:pPr marL="742950" lvl="1" indent="-285750">
              <a:buFont typeface="Arial" panose="020B0604020202020204" pitchFamily="34" charset="0"/>
              <a:buChar char="•"/>
            </a:pPr>
            <a:r>
              <a:rPr lang="en-US" dirty="0"/>
              <a:t>Improved understanding of data cleaning, manipulation, and visualization techniques.</a:t>
            </a:r>
          </a:p>
          <a:p>
            <a:pPr marL="742950" lvl="1" indent="-285750">
              <a:buFont typeface="Arial" panose="020B0604020202020204" pitchFamily="34" charset="0"/>
              <a:buChar char="•"/>
            </a:pPr>
            <a:r>
              <a:rPr lang="en-US" dirty="0"/>
              <a:t>Gained insights into real-world employment data analysis using AMCAT scores.</a:t>
            </a:r>
          </a:p>
        </p:txBody>
      </p:sp>
    </p:spTree>
    <p:extLst>
      <p:ext uri="{BB962C8B-B14F-4D97-AF65-F5344CB8AC3E}">
        <p14:creationId xmlns:p14="http://schemas.microsoft.com/office/powerpoint/2010/main" val="42487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4BED-F49F-01C9-B911-47CDFF16E5F3}"/>
              </a:ext>
            </a:extLst>
          </p:cNvPr>
          <p:cNvSpPr>
            <a:spLocks noGrp="1"/>
          </p:cNvSpPr>
          <p:nvPr>
            <p:ph type="title"/>
          </p:nvPr>
        </p:nvSpPr>
        <p:spPr/>
        <p:txBody>
          <a:bodyPr/>
          <a:lstStyle/>
          <a:p>
            <a:pPr algn="ctr"/>
            <a:r>
              <a:rPr lang="en-IN" dirty="0">
                <a:solidFill>
                  <a:srgbClr val="C00000"/>
                </a:solidFill>
              </a:rPr>
              <a:t>Questions &amp; Answers</a:t>
            </a:r>
          </a:p>
        </p:txBody>
      </p:sp>
      <p:sp>
        <p:nvSpPr>
          <p:cNvPr id="3" name="Text Placeholder 2">
            <a:extLst>
              <a:ext uri="{FF2B5EF4-FFF2-40B4-BE49-F238E27FC236}">
                <a16:creationId xmlns:a16="http://schemas.microsoft.com/office/drawing/2014/main" id="{85E43497-9953-A8E0-20C1-77F6DB5F5C43}"/>
              </a:ext>
            </a:extLst>
          </p:cNvPr>
          <p:cNvSpPr>
            <a:spLocks noGrp="1"/>
          </p:cNvSpPr>
          <p:nvPr>
            <p:ph type="body" idx="1"/>
          </p:nvPr>
        </p:nvSpPr>
        <p:spPr/>
        <p:txBody>
          <a:bodyPr/>
          <a:lstStyle/>
          <a:p>
            <a:r>
              <a:rPr lang="en-US" dirty="0"/>
              <a:t>Open the floor for audience questions.</a:t>
            </a:r>
            <a:endParaRPr lang="en-IN" dirty="0"/>
          </a:p>
        </p:txBody>
      </p:sp>
    </p:spTree>
    <p:extLst>
      <p:ext uri="{BB962C8B-B14F-4D97-AF65-F5344CB8AC3E}">
        <p14:creationId xmlns:p14="http://schemas.microsoft.com/office/powerpoint/2010/main" val="204823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87478" y="912459"/>
            <a:ext cx="10553770"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Background :</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 hold an M.Sc. in IT, specializing in Artificial Intelligence, Machine Learning, and Data Science, with a focus on Cloud Computing from Garden City University. Additionally, I completed a Bachelor of Commerce in Computer Applications from IRM Degree College affiliated with Sri Venkateshwara University</a:t>
            </a:r>
            <a:r>
              <a:rPr lang="en-US" sz="1800" b="1" dirty="0">
                <a:solidFill>
                  <a:schemeClr val="dk1"/>
                </a:solidFill>
                <a:latin typeface="Calibri"/>
                <a:ea typeface="Calibri"/>
                <a:cs typeface="Calibri"/>
                <a:sym typeface="Calibri"/>
              </a:rPr>
              <a:t>.</a:t>
            </a: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Why I Want to Learn Data Science:</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My interest in Data Science stems from a passion for solving complex real-world problems using data-driven insights and advanced machine learning techniques. I believe that data holds immense power to drive innovation, and I want to be at the forefront of using it for impactful solutions. With my background in AI and ML, learning Data Science allows me to expand my skills and contribute meaningfully to various industries.</a:t>
            </a:r>
          </a:p>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Work Experience:</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 have interned as an AI&amp;ML Developer at </a:t>
            </a:r>
            <a:r>
              <a:rPr lang="en-US" sz="1800" dirty="0" err="1">
                <a:solidFill>
                  <a:schemeClr val="dk1"/>
                </a:solidFill>
                <a:latin typeface="Calibri"/>
                <a:ea typeface="Calibri"/>
                <a:cs typeface="Calibri"/>
                <a:sym typeface="Calibri"/>
              </a:rPr>
              <a:t>Drifko</a:t>
            </a:r>
            <a:r>
              <a:rPr lang="en-US" sz="1800" dirty="0">
                <a:solidFill>
                  <a:schemeClr val="dk1"/>
                </a:solidFill>
                <a:latin typeface="Calibri"/>
                <a:ea typeface="Calibri"/>
                <a:cs typeface="Calibri"/>
                <a:sym typeface="Calibri"/>
              </a:rPr>
              <a:t>, where I worked on Intelligent Document Processing models using OCR, NER, and NLP techniques. Additionally, I interned as a Data Analyst at </a:t>
            </a:r>
            <a:r>
              <a:rPr lang="en-US" sz="1800" dirty="0" err="1">
                <a:solidFill>
                  <a:schemeClr val="dk1"/>
                </a:solidFill>
                <a:latin typeface="Calibri"/>
                <a:ea typeface="Calibri"/>
                <a:cs typeface="Calibri"/>
                <a:sym typeface="Calibri"/>
              </a:rPr>
              <a:t>Afame</a:t>
            </a:r>
            <a:r>
              <a:rPr lang="en-US" sz="1800" dirty="0">
                <a:solidFill>
                  <a:schemeClr val="dk1"/>
                </a:solidFill>
                <a:latin typeface="Calibri"/>
                <a:ea typeface="Calibri"/>
                <a:cs typeface="Calibri"/>
                <a:sym typeface="Calibri"/>
              </a:rPr>
              <a:t> Technologies, focusing on HR analytics using tools like Python and Power BI. I also completed an AWS Cloud Practitioner internship at Magic Bus India Foundation, enhancing my cloud computing and automation skills</a:t>
            </a:r>
            <a:r>
              <a:rPr lang="en-US" sz="1800" b="1"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LinkedIn and GitHub Profiles:</a:t>
            </a: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LinkedIn: </a:t>
            </a:r>
            <a:r>
              <a:rPr lang="en-US" sz="1800" b="1" dirty="0">
                <a:solidFill>
                  <a:schemeClr val="dk1"/>
                </a:solidFill>
                <a:latin typeface="Calibri"/>
                <a:ea typeface="Calibri"/>
                <a:cs typeface="Calibri"/>
                <a:sym typeface="Calibri"/>
                <a:hlinkClick r:id="rId3"/>
              </a:rPr>
              <a:t>www.linkedin.com/in/b-m-udaykumar</a:t>
            </a:r>
            <a:endParaRPr lang="en-US"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Calibri"/>
                <a:ea typeface="Calibri"/>
                <a:cs typeface="Calibri"/>
                <a:sym typeface="Calibri"/>
              </a:rPr>
              <a:t>GitHub: </a:t>
            </a:r>
            <a:r>
              <a:rPr lang="en-US" sz="1800" b="1" dirty="0">
                <a:solidFill>
                  <a:schemeClr val="dk1"/>
                </a:solidFill>
                <a:latin typeface="Calibri"/>
                <a:ea typeface="Calibri"/>
                <a:cs typeface="Calibri"/>
                <a:sym typeface="Calibri"/>
                <a:hlinkClick r:id="rId4"/>
              </a:rPr>
              <a:t>https://github.com/UDAY2767/</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343818"/>
            <a:ext cx="10515600" cy="4926550"/>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b="1" dirty="0"/>
              <a:t>Business Problems and Use Case Understanding</a:t>
            </a:r>
          </a:p>
          <a:p>
            <a:pPr marL="0" lvl="0" indent="0" algn="l" rtl="0">
              <a:lnSpc>
                <a:spcPct val="90000"/>
              </a:lnSpc>
              <a:spcBef>
                <a:spcPts val="0"/>
              </a:spcBef>
              <a:spcAft>
                <a:spcPts val="0"/>
              </a:spcAft>
              <a:buClr>
                <a:schemeClr val="dk1"/>
              </a:buClr>
              <a:buSzPct val="100000"/>
              <a:buNone/>
            </a:pPr>
            <a:endParaRPr lang="en-US" b="1" dirty="0"/>
          </a:p>
          <a:p>
            <a:pPr marL="228600" lvl="0" indent="-228600" algn="l" rtl="0">
              <a:lnSpc>
                <a:spcPct val="90000"/>
              </a:lnSpc>
              <a:spcBef>
                <a:spcPts val="0"/>
              </a:spcBef>
              <a:spcAft>
                <a:spcPts val="0"/>
              </a:spcAft>
              <a:buClr>
                <a:schemeClr val="dk1"/>
              </a:buClr>
              <a:buSzPct val="100000"/>
              <a:buChar char="•"/>
            </a:pPr>
            <a:r>
              <a:rPr lang="en-US" b="1" dirty="0"/>
              <a:t>Object of the Project</a:t>
            </a:r>
          </a:p>
          <a:p>
            <a:pPr marL="0" lvl="0" indent="0" algn="l" rtl="0">
              <a:lnSpc>
                <a:spcPct val="90000"/>
              </a:lnSpc>
              <a:spcBef>
                <a:spcPts val="0"/>
              </a:spcBef>
              <a:spcAft>
                <a:spcPts val="0"/>
              </a:spcAft>
              <a:buClr>
                <a:schemeClr val="dk1"/>
              </a:buClr>
              <a:buSzPct val="100000"/>
              <a:buNone/>
            </a:pPr>
            <a:endParaRPr lang="en-US" b="1" dirty="0"/>
          </a:p>
          <a:p>
            <a:pPr marL="228600" lvl="0" indent="-228600" algn="l" rtl="0">
              <a:lnSpc>
                <a:spcPct val="90000"/>
              </a:lnSpc>
              <a:spcBef>
                <a:spcPts val="0"/>
              </a:spcBef>
              <a:spcAft>
                <a:spcPts val="0"/>
              </a:spcAft>
              <a:buClr>
                <a:schemeClr val="dk1"/>
              </a:buClr>
              <a:buSzPct val="100000"/>
              <a:buChar char="•"/>
            </a:pPr>
            <a:r>
              <a:rPr lang="en-US" b="1" dirty="0"/>
              <a:t>Summary of the data</a:t>
            </a: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B7F8-332F-1054-F8D6-DD9D0E0D18D4}"/>
              </a:ext>
            </a:extLst>
          </p:cNvPr>
          <p:cNvSpPr>
            <a:spLocks noGrp="1"/>
          </p:cNvSpPr>
          <p:nvPr>
            <p:ph type="title"/>
          </p:nvPr>
        </p:nvSpPr>
        <p:spPr/>
        <p:txBody>
          <a:bodyPr/>
          <a:lstStyle/>
          <a:p>
            <a:r>
              <a:rPr lang="en-US" b="1" dirty="0">
                <a:solidFill>
                  <a:srgbClr val="C00000"/>
                </a:solidFill>
              </a:rPr>
              <a:t>Business Problem and Use Case Understanding</a:t>
            </a:r>
            <a:endParaRPr lang="en-IN" b="1" dirty="0">
              <a:solidFill>
                <a:srgbClr val="C00000"/>
              </a:solidFill>
            </a:endParaRPr>
          </a:p>
        </p:txBody>
      </p:sp>
      <p:sp>
        <p:nvSpPr>
          <p:cNvPr id="3" name="Text Placeholder 2">
            <a:extLst>
              <a:ext uri="{FF2B5EF4-FFF2-40B4-BE49-F238E27FC236}">
                <a16:creationId xmlns:a16="http://schemas.microsoft.com/office/drawing/2014/main" id="{BF5B089C-4A4A-4494-E5D5-8E34882E1169}"/>
              </a:ext>
            </a:extLst>
          </p:cNvPr>
          <p:cNvSpPr>
            <a:spLocks noGrp="1"/>
          </p:cNvSpPr>
          <p:nvPr>
            <p:ph type="body" idx="1"/>
          </p:nvPr>
        </p:nvSpPr>
        <p:spPr/>
        <p:txBody>
          <a:bodyPr/>
          <a:lstStyle/>
          <a:p>
            <a:r>
              <a:rPr lang="en-US" dirty="0"/>
              <a:t>Business Problem: Understanding the impact of AMCAT scores on employment outcomes for engineering graduates, specifically examining salary, job titles, and job locations. </a:t>
            </a:r>
          </a:p>
          <a:p>
            <a:r>
              <a:rPr lang="en-US" dirty="0"/>
              <a:t>Use Case Domain: Employment outcomes analysis for engineering graduates based on their performance in the AMCAT exam.</a:t>
            </a:r>
            <a:endParaRPr lang="en-IN" dirty="0"/>
          </a:p>
        </p:txBody>
      </p:sp>
    </p:spTree>
    <p:extLst>
      <p:ext uri="{BB962C8B-B14F-4D97-AF65-F5344CB8AC3E}">
        <p14:creationId xmlns:p14="http://schemas.microsoft.com/office/powerpoint/2010/main" val="286381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D441-E9D9-5D27-5C10-A500E658F865}"/>
              </a:ext>
            </a:extLst>
          </p:cNvPr>
          <p:cNvSpPr>
            <a:spLocks noGrp="1"/>
          </p:cNvSpPr>
          <p:nvPr>
            <p:ph type="title"/>
          </p:nvPr>
        </p:nvSpPr>
        <p:spPr/>
        <p:txBody>
          <a:bodyPr/>
          <a:lstStyle/>
          <a:p>
            <a:r>
              <a:rPr lang="en-IN" b="1" dirty="0">
                <a:solidFill>
                  <a:srgbClr val="C00000"/>
                </a:solidFill>
              </a:rPr>
              <a:t>Objective of the Project</a:t>
            </a:r>
          </a:p>
        </p:txBody>
      </p:sp>
      <p:sp>
        <p:nvSpPr>
          <p:cNvPr id="3" name="Text Placeholder 2">
            <a:extLst>
              <a:ext uri="{FF2B5EF4-FFF2-40B4-BE49-F238E27FC236}">
                <a16:creationId xmlns:a16="http://schemas.microsoft.com/office/drawing/2014/main" id="{171A6A63-1C10-E060-D0C8-22C187DA8055}"/>
              </a:ext>
            </a:extLst>
          </p:cNvPr>
          <p:cNvSpPr>
            <a:spLocks noGrp="1"/>
          </p:cNvSpPr>
          <p:nvPr>
            <p:ph type="body" idx="1"/>
          </p:nvPr>
        </p:nvSpPr>
        <p:spPr/>
        <p:txBody>
          <a:bodyPr/>
          <a:lstStyle/>
          <a:p>
            <a:pPr marL="114300" indent="0">
              <a:buNone/>
            </a:pPr>
            <a:r>
              <a:rPr lang="en-US" b="1" dirty="0"/>
              <a:t>Objective:</a:t>
            </a:r>
          </a:p>
          <a:p>
            <a:pPr>
              <a:buFont typeface="Arial" panose="020B0604020202020204" pitchFamily="34" charset="0"/>
              <a:buChar char="•"/>
            </a:pPr>
            <a:r>
              <a:rPr lang="en-US" dirty="0"/>
              <a:t>To explore the relationship between AMCAT scores (cognitive, technical, personality) and employment outcomes like salary and job roles.</a:t>
            </a:r>
          </a:p>
          <a:p>
            <a:pPr>
              <a:buFont typeface="Arial" panose="020B0604020202020204" pitchFamily="34" charset="0"/>
              <a:buChar char="•"/>
            </a:pPr>
            <a:r>
              <a:rPr lang="en-US" dirty="0"/>
              <a:t>To provide insights that can help companies in hiring decisions and graduates in understanding which skills are more valued.</a:t>
            </a:r>
          </a:p>
          <a:p>
            <a:endParaRPr lang="en-IN" dirty="0"/>
          </a:p>
        </p:txBody>
      </p:sp>
    </p:spTree>
    <p:extLst>
      <p:ext uri="{BB962C8B-B14F-4D97-AF65-F5344CB8AC3E}">
        <p14:creationId xmlns:p14="http://schemas.microsoft.com/office/powerpoint/2010/main" val="13091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A0F-1336-7D68-D95F-290232F780FD}"/>
              </a:ext>
            </a:extLst>
          </p:cNvPr>
          <p:cNvSpPr>
            <a:spLocks noGrp="1"/>
          </p:cNvSpPr>
          <p:nvPr>
            <p:ph type="title"/>
          </p:nvPr>
        </p:nvSpPr>
        <p:spPr/>
        <p:txBody>
          <a:bodyPr/>
          <a:lstStyle/>
          <a:p>
            <a:r>
              <a:rPr lang="en-IN" b="1" dirty="0">
                <a:solidFill>
                  <a:srgbClr val="C00000"/>
                </a:solidFill>
              </a:rPr>
              <a:t>Summary of the Data</a:t>
            </a:r>
          </a:p>
        </p:txBody>
      </p:sp>
      <p:sp>
        <p:nvSpPr>
          <p:cNvPr id="3" name="Text Placeholder 2">
            <a:extLst>
              <a:ext uri="{FF2B5EF4-FFF2-40B4-BE49-F238E27FC236}">
                <a16:creationId xmlns:a16="http://schemas.microsoft.com/office/drawing/2014/main" id="{3932751B-3CF1-4BB1-75BB-A5593E547EB2}"/>
              </a:ext>
            </a:extLst>
          </p:cNvPr>
          <p:cNvSpPr>
            <a:spLocks noGrp="1"/>
          </p:cNvSpPr>
          <p:nvPr>
            <p:ph type="body" idx="1"/>
          </p:nvPr>
        </p:nvSpPr>
        <p:spPr/>
        <p:txBody>
          <a:bodyPr>
            <a:normAutofit fontScale="92500" lnSpcReduction="20000"/>
          </a:bodyPr>
          <a:lstStyle/>
          <a:p>
            <a:pPr marL="114300" indent="0">
              <a:buNone/>
            </a:pPr>
            <a:r>
              <a:rPr lang="en-IN" b="1" dirty="0"/>
              <a:t>Dataset Overview:</a:t>
            </a:r>
          </a:p>
          <a:p>
            <a:r>
              <a:rPr lang="en-IN" dirty="0"/>
              <a:t>Dataset includes 3998 records with 39 variables.</a:t>
            </a:r>
          </a:p>
          <a:p>
            <a:r>
              <a:rPr lang="en-IN" dirty="0"/>
              <a:t>Key variables include AMCAT cognitive, technical, and personality scores along with employment outcomes such as salary, job titles, and job locations.</a:t>
            </a:r>
          </a:p>
          <a:p>
            <a:pPr marL="114300" indent="0">
              <a:buNone/>
            </a:pPr>
            <a:r>
              <a:rPr lang="en-IN" b="1" dirty="0"/>
              <a:t>Data Characteristics:</a:t>
            </a:r>
          </a:p>
          <a:p>
            <a:r>
              <a:rPr lang="en-IN" dirty="0"/>
              <a:t>Dependent Variables: Salary, Job Title, Job Location.</a:t>
            </a:r>
          </a:p>
          <a:p>
            <a:r>
              <a:rPr lang="en-IN" dirty="0"/>
              <a:t>Independent Variables: Cognitive skills (logical reasoning, quantitative ability), technical skills, personality traits.</a:t>
            </a:r>
          </a:p>
          <a:p>
            <a:pPr marL="114300" indent="0">
              <a:buNone/>
            </a:pPr>
            <a:r>
              <a:rPr lang="en-IN" dirty="0"/>
              <a:t>Missing Values: </a:t>
            </a:r>
          </a:p>
          <a:p>
            <a:r>
              <a:rPr lang="en-IN" dirty="0"/>
              <a:t>Minimal missing values, handled during the cleaning process.</a:t>
            </a:r>
          </a:p>
        </p:txBody>
      </p:sp>
    </p:spTree>
    <p:extLst>
      <p:ext uri="{BB962C8B-B14F-4D97-AF65-F5344CB8AC3E}">
        <p14:creationId xmlns:p14="http://schemas.microsoft.com/office/powerpoint/2010/main" val="20106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A733-EE84-0161-07F0-278579AAEDFF}"/>
              </a:ext>
            </a:extLst>
          </p:cNvPr>
          <p:cNvSpPr>
            <a:spLocks noGrp="1"/>
          </p:cNvSpPr>
          <p:nvPr>
            <p:ph type="title"/>
          </p:nvPr>
        </p:nvSpPr>
        <p:spPr/>
        <p:txBody>
          <a:bodyPr/>
          <a:lstStyle/>
          <a:p>
            <a:r>
              <a:rPr lang="en-IN" b="1" dirty="0">
                <a:solidFill>
                  <a:srgbClr val="C00000"/>
                </a:solidFill>
              </a:rPr>
              <a:t>Data Cleaning Steps</a:t>
            </a:r>
          </a:p>
        </p:txBody>
      </p:sp>
      <p:sp>
        <p:nvSpPr>
          <p:cNvPr id="3" name="Text Placeholder 2">
            <a:extLst>
              <a:ext uri="{FF2B5EF4-FFF2-40B4-BE49-F238E27FC236}">
                <a16:creationId xmlns:a16="http://schemas.microsoft.com/office/drawing/2014/main" id="{CE6A55C2-9AB0-7B3D-A6FC-CA06F0335D71}"/>
              </a:ext>
            </a:extLst>
          </p:cNvPr>
          <p:cNvSpPr>
            <a:spLocks noGrp="1"/>
          </p:cNvSpPr>
          <p:nvPr>
            <p:ph type="body" idx="1"/>
          </p:nvPr>
        </p:nvSpPr>
        <p:spPr/>
        <p:txBody>
          <a:bodyPr/>
          <a:lstStyle/>
          <a:p>
            <a:pPr marL="114300" indent="0">
              <a:buNone/>
            </a:pPr>
            <a:r>
              <a:rPr lang="en-US" b="1" dirty="0"/>
              <a:t>Cleaning Actions Taken:</a:t>
            </a:r>
          </a:p>
          <a:p>
            <a:pPr>
              <a:buFont typeface="Arial" panose="020B0604020202020204" pitchFamily="34" charset="0"/>
              <a:buChar char="•"/>
            </a:pPr>
            <a:r>
              <a:rPr lang="en-US" dirty="0"/>
              <a:t>Removed rows with missing salary or designation data.</a:t>
            </a:r>
          </a:p>
          <a:p>
            <a:pPr>
              <a:buFont typeface="Arial" panose="020B0604020202020204" pitchFamily="34" charset="0"/>
              <a:buChar char="•"/>
            </a:pPr>
            <a:r>
              <a:rPr lang="en-US" dirty="0"/>
              <a:t>Standardized categorical values (e.g., consolidating similar designations under common titles).</a:t>
            </a:r>
          </a:p>
          <a:p>
            <a:pPr>
              <a:buFont typeface="Arial" panose="020B0604020202020204" pitchFamily="34" charset="0"/>
              <a:buChar char="•"/>
            </a:pPr>
            <a:r>
              <a:rPr lang="en-US" dirty="0"/>
              <a:t>Handled outliers in salary data by capping extreme values for better analysis.</a:t>
            </a:r>
          </a:p>
          <a:p>
            <a:endParaRPr lang="en-IN" dirty="0"/>
          </a:p>
        </p:txBody>
      </p:sp>
    </p:spTree>
    <p:extLst>
      <p:ext uri="{BB962C8B-B14F-4D97-AF65-F5344CB8AC3E}">
        <p14:creationId xmlns:p14="http://schemas.microsoft.com/office/powerpoint/2010/main" val="416668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798A-888A-EA72-1298-0A9F99BE28BC}"/>
              </a:ext>
            </a:extLst>
          </p:cNvPr>
          <p:cNvSpPr>
            <a:spLocks noGrp="1"/>
          </p:cNvSpPr>
          <p:nvPr>
            <p:ph type="title"/>
          </p:nvPr>
        </p:nvSpPr>
        <p:spPr/>
        <p:txBody>
          <a:bodyPr/>
          <a:lstStyle/>
          <a:p>
            <a:r>
              <a:rPr lang="en-IN" b="1" dirty="0">
                <a:solidFill>
                  <a:srgbClr val="C00000"/>
                </a:solidFill>
              </a:rPr>
              <a:t>Data Manipulation Steps</a:t>
            </a:r>
          </a:p>
        </p:txBody>
      </p:sp>
      <p:sp>
        <p:nvSpPr>
          <p:cNvPr id="3" name="Text Placeholder 2">
            <a:extLst>
              <a:ext uri="{FF2B5EF4-FFF2-40B4-BE49-F238E27FC236}">
                <a16:creationId xmlns:a16="http://schemas.microsoft.com/office/drawing/2014/main" id="{A65D4C12-A147-CC84-51AB-CC444CF0E507}"/>
              </a:ext>
            </a:extLst>
          </p:cNvPr>
          <p:cNvSpPr>
            <a:spLocks noGrp="1"/>
          </p:cNvSpPr>
          <p:nvPr>
            <p:ph type="body" idx="1"/>
          </p:nvPr>
        </p:nvSpPr>
        <p:spPr/>
        <p:txBody>
          <a:bodyPr/>
          <a:lstStyle/>
          <a:p>
            <a:pPr>
              <a:buFont typeface="Arial" panose="020B0604020202020204" pitchFamily="34" charset="0"/>
              <a:buChar char="•"/>
            </a:pPr>
            <a:r>
              <a:rPr lang="en-US" b="1" dirty="0"/>
              <a:t>Transformations Applied:</a:t>
            </a:r>
          </a:p>
          <a:p>
            <a:pPr>
              <a:buFont typeface="Arial" panose="020B0604020202020204" pitchFamily="34" charset="0"/>
              <a:buChar char="•"/>
            </a:pPr>
            <a:r>
              <a:rPr lang="en-US" dirty="0"/>
              <a:t>Created new features based on groupings (e.g., grouping job titles to calculate average salary).</a:t>
            </a:r>
          </a:p>
          <a:p>
            <a:pPr>
              <a:buFont typeface="Arial" panose="020B0604020202020204" pitchFamily="34" charset="0"/>
              <a:buChar char="•"/>
            </a:pPr>
            <a:r>
              <a:rPr lang="en-US" dirty="0"/>
              <a:t>Filtered dataset to focus on important variables like salary, specialization, job location.</a:t>
            </a:r>
          </a:p>
          <a:p>
            <a:pPr>
              <a:buFont typeface="Arial" panose="020B0604020202020204" pitchFamily="34" charset="0"/>
              <a:buChar char="•"/>
            </a:pPr>
            <a:r>
              <a:rPr lang="en-US" dirty="0"/>
              <a:t>Segmented the data into different job categories based on designations.</a:t>
            </a:r>
          </a:p>
          <a:p>
            <a:endParaRPr lang="en-IN" dirty="0"/>
          </a:p>
        </p:txBody>
      </p:sp>
    </p:spTree>
    <p:extLst>
      <p:ext uri="{BB962C8B-B14F-4D97-AF65-F5344CB8AC3E}">
        <p14:creationId xmlns:p14="http://schemas.microsoft.com/office/powerpoint/2010/main" val="26123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B7C5-7F47-BBF5-4F24-3A6F9803307B}"/>
              </a:ext>
            </a:extLst>
          </p:cNvPr>
          <p:cNvSpPr>
            <a:spLocks noGrp="1"/>
          </p:cNvSpPr>
          <p:nvPr>
            <p:ph type="title"/>
          </p:nvPr>
        </p:nvSpPr>
        <p:spPr/>
        <p:txBody>
          <a:bodyPr/>
          <a:lstStyle/>
          <a:p>
            <a:r>
              <a:rPr lang="en-IN" b="1" dirty="0">
                <a:solidFill>
                  <a:srgbClr val="C00000"/>
                </a:solidFill>
              </a:rPr>
              <a:t>Univariate Analysis</a:t>
            </a:r>
          </a:p>
        </p:txBody>
      </p:sp>
      <p:sp>
        <p:nvSpPr>
          <p:cNvPr id="3" name="Text Placeholder 2">
            <a:extLst>
              <a:ext uri="{FF2B5EF4-FFF2-40B4-BE49-F238E27FC236}">
                <a16:creationId xmlns:a16="http://schemas.microsoft.com/office/drawing/2014/main" id="{B8329227-F340-56AE-F02F-2C65525B092A}"/>
              </a:ext>
            </a:extLst>
          </p:cNvPr>
          <p:cNvSpPr>
            <a:spLocks noGrp="1"/>
          </p:cNvSpPr>
          <p:nvPr>
            <p:ph type="body" idx="1"/>
          </p:nvPr>
        </p:nvSpPr>
        <p:spPr/>
        <p:txBody>
          <a:bodyPr/>
          <a:lstStyle/>
          <a:p>
            <a:pPr marL="114300" indent="0">
              <a:buNone/>
            </a:pPr>
            <a:r>
              <a:rPr lang="en-US" b="1" dirty="0"/>
              <a:t>Analysis Conducted:</a:t>
            </a:r>
          </a:p>
          <a:p>
            <a:pPr>
              <a:buFont typeface="Arial" panose="020B0604020202020204" pitchFamily="34" charset="0"/>
              <a:buChar char="•"/>
            </a:pPr>
            <a:r>
              <a:rPr lang="en-US" dirty="0"/>
              <a:t>Explored distributions of individual variables such as Salary, Job Titles, Specializations.</a:t>
            </a:r>
          </a:p>
          <a:p>
            <a:pPr marL="114300" indent="0">
              <a:buNone/>
            </a:pPr>
            <a:r>
              <a:rPr lang="en-US" b="1" dirty="0"/>
              <a:t>Visualizations:</a:t>
            </a:r>
            <a:endParaRPr lang="en-US" dirty="0"/>
          </a:p>
          <a:p>
            <a:pPr marL="742950" lvl="1" indent="-285750">
              <a:buFont typeface="Arial" panose="020B0604020202020204" pitchFamily="34" charset="0"/>
              <a:buChar char="•"/>
            </a:pPr>
            <a:r>
              <a:rPr lang="en-US" dirty="0" err="1"/>
              <a:t>Countplot</a:t>
            </a:r>
            <a:r>
              <a:rPr lang="en-US" dirty="0"/>
              <a:t> of Specializations: Displayed most common areas of specialization.</a:t>
            </a:r>
          </a:p>
          <a:p>
            <a:pPr marL="742950" lvl="1" indent="-285750">
              <a:buFont typeface="Arial" panose="020B0604020202020204" pitchFamily="34" charset="0"/>
              <a:buChar char="•"/>
            </a:pPr>
            <a:r>
              <a:rPr lang="en-US" dirty="0" err="1"/>
              <a:t>Countplot</a:t>
            </a:r>
            <a:r>
              <a:rPr lang="en-US" dirty="0"/>
              <a:t> of Job Titles: Highlighted the most frequent job roles.</a:t>
            </a:r>
          </a:p>
          <a:p>
            <a:pPr marL="114300" indent="0">
              <a:buNone/>
            </a:pPr>
            <a:r>
              <a:rPr lang="en-US" b="1" dirty="0"/>
              <a:t>Findings:</a:t>
            </a:r>
            <a:endParaRPr lang="en-US" dirty="0"/>
          </a:p>
          <a:p>
            <a:pPr marL="742950" lvl="1" indent="-285750">
              <a:buFont typeface="Arial" panose="020B0604020202020204" pitchFamily="34" charset="0"/>
              <a:buChar char="•"/>
            </a:pPr>
            <a:r>
              <a:rPr lang="en-US" dirty="0"/>
              <a:t>Certain specializations like Computer Science and IT were highly dominant in the data.</a:t>
            </a:r>
          </a:p>
          <a:p>
            <a:endParaRPr lang="en-IN" dirty="0"/>
          </a:p>
        </p:txBody>
      </p:sp>
    </p:spTree>
    <p:extLst>
      <p:ext uri="{BB962C8B-B14F-4D97-AF65-F5344CB8AC3E}">
        <p14:creationId xmlns:p14="http://schemas.microsoft.com/office/powerpoint/2010/main" val="1643612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900</Words>
  <Application>Microsoft Office PowerPoint</Application>
  <PresentationFormat>Widescreen</PresentationFormat>
  <Paragraphs>92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Lato Black</vt:lpstr>
      <vt:lpstr>Libre Baskerville</vt:lpstr>
      <vt:lpstr>Office Theme</vt:lpstr>
      <vt:lpstr>PowerPoint Presentation</vt:lpstr>
      <vt:lpstr>PowerPoint Presentation</vt:lpstr>
      <vt:lpstr>Agenda:</vt:lpstr>
      <vt:lpstr>Business Problem and Use Case Understanding</vt:lpstr>
      <vt:lpstr>Objective of the Project</vt:lpstr>
      <vt:lpstr>Summary of the Data</vt:lpstr>
      <vt:lpstr>Data Cleaning Steps</vt:lpstr>
      <vt:lpstr>Data Manipulation Steps</vt:lpstr>
      <vt:lpstr>Univariate Analysis</vt:lpstr>
      <vt:lpstr>Bivariate Analysis</vt:lpstr>
      <vt:lpstr>Key Business Questions</vt:lpstr>
      <vt:lpstr>Conclusion and Key Findings</vt:lpstr>
      <vt:lpstr>Challenges and Experience</vt:lpstr>
      <vt:lpstr>Questions &amp;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UDAY KUMAR</cp:lastModifiedBy>
  <cp:revision>2</cp:revision>
  <dcterms:created xsi:type="dcterms:W3CDTF">2021-02-16T05:19:01Z</dcterms:created>
  <dcterms:modified xsi:type="dcterms:W3CDTF">2024-10-03T06:09:34Z</dcterms:modified>
</cp:coreProperties>
</file>