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a:defRPr lang="en-IN"/>
    </a:defPPr>
    <a:lvl1pPr eaLnBrk="0" hangingPunct="0" lvl="0" rtl="0" algn="l" fontAlgn="base">
      <a:spcBef>
        <a:spcPct val="0"/>
      </a:spcBef>
      <a:spcAft>
        <a:spcPct val="0"/>
      </a:spcAft>
      <a:defRPr kern="1200">
        <a:solidFill>
          <a:schemeClr val="tx1"/>
        </a:solidFill>
        <a:latin typeface="Arial" charset="0"/>
        <a:ea typeface="+mn-ea"/>
        <a:cs typeface="Arial" charset="0"/>
      </a:defRPr>
    </a:lvl1pPr>
    <a:lvl2pPr eaLnBrk="0" hangingPunct="0" lvl="1" marL="457200" rtl="0" algn="l" fontAlgn="base">
      <a:spcBef>
        <a:spcPct val="0"/>
      </a:spcBef>
      <a:spcAft>
        <a:spcPct val="0"/>
      </a:spcAft>
      <a:defRPr kern="1200">
        <a:solidFill>
          <a:schemeClr val="tx1"/>
        </a:solidFill>
        <a:latin typeface="Arial" charset="0"/>
        <a:ea typeface="+mn-ea"/>
        <a:cs typeface="Arial" charset="0"/>
      </a:defRPr>
    </a:lvl2pPr>
    <a:lvl3pPr eaLnBrk="0" hangingPunct="0" lvl="2" marL="914400" rtl="0" algn="l" fontAlgn="base">
      <a:spcBef>
        <a:spcPct val="0"/>
      </a:spcBef>
      <a:spcAft>
        <a:spcPct val="0"/>
      </a:spcAft>
      <a:defRPr kern="1200">
        <a:solidFill>
          <a:schemeClr val="tx1"/>
        </a:solidFill>
        <a:latin typeface="Arial" charset="0"/>
        <a:ea typeface="+mn-ea"/>
        <a:cs typeface="Arial" charset="0"/>
      </a:defRPr>
    </a:lvl3pPr>
    <a:lvl4pPr eaLnBrk="0" hangingPunct="0" lvl="3" marL="1371600" rtl="0" algn="l" fontAlgn="base">
      <a:spcBef>
        <a:spcPct val="0"/>
      </a:spcBef>
      <a:spcAft>
        <a:spcPct val="0"/>
      </a:spcAft>
      <a:defRPr kern="1200">
        <a:solidFill>
          <a:schemeClr val="tx1"/>
        </a:solidFill>
        <a:latin typeface="Arial" charset="0"/>
        <a:ea typeface="+mn-ea"/>
        <a:cs typeface="Arial" charset="0"/>
      </a:defRPr>
    </a:lvl4pPr>
    <a:lvl5pPr eaLnBrk="0" hangingPunct="0" lvl="4" marL="1828800" rtl="0" algn="l" fontAlgn="base">
      <a:spcBef>
        <a:spcPct val="0"/>
      </a:spcBef>
      <a:spcAft>
        <a:spcPct val="0"/>
      </a:spcAft>
      <a:defRPr kern="1200">
        <a:solidFill>
          <a:schemeClr val="tx1"/>
        </a:solidFill>
        <a:latin typeface="Arial" charset="0"/>
        <a:ea typeface="+mn-ea"/>
        <a:cs typeface="Arial" charset="0"/>
      </a:defRPr>
    </a:lvl5pPr>
    <a:lvl6pPr defTabSz="914400" eaLnBrk="1" hangingPunct="1" latinLnBrk="0" lvl="5" marL="2286000" rtl="0" algn="l">
      <a:defRPr kern="1200">
        <a:solidFill>
          <a:schemeClr val="tx1"/>
        </a:solidFill>
        <a:latin typeface="Arial" charset="0"/>
        <a:ea typeface="+mn-ea"/>
        <a:cs typeface="Arial" charset="0"/>
      </a:defRPr>
    </a:lvl6pPr>
    <a:lvl7pPr defTabSz="914400" eaLnBrk="1" hangingPunct="1" latinLnBrk="0" lvl="6" marL="2743200" rtl="0" algn="l">
      <a:defRPr kern="1200">
        <a:solidFill>
          <a:schemeClr val="tx1"/>
        </a:solidFill>
        <a:latin typeface="Arial" charset="0"/>
        <a:ea typeface="+mn-ea"/>
        <a:cs typeface="Arial" charset="0"/>
      </a:defRPr>
    </a:lvl7pPr>
    <a:lvl8pPr defTabSz="914400" eaLnBrk="1" hangingPunct="1" latinLnBrk="0" lvl="7" marL="3200400" rtl="0" algn="l">
      <a:defRPr kern="1200">
        <a:solidFill>
          <a:schemeClr val="tx1"/>
        </a:solidFill>
        <a:latin typeface="Arial" charset="0"/>
        <a:ea typeface="+mn-ea"/>
        <a:cs typeface="Arial" charset="0"/>
      </a:defRPr>
    </a:lvl8pPr>
    <a:lvl9pPr defTabSz="914400" eaLnBrk="1" hangingPunct="1" latinLnBrk="0" lvl="8" marL="3657600" rtl="0" algn="l">
      <a:defRPr kern="1200">
        <a:solidFill>
          <a:schemeClr val="tx1"/>
        </a:solidFill>
        <a:latin typeface="Arial" charset="0"/>
        <a:ea typeface="+mn-ea"/>
        <a:cs typeface="Arial" charset="0"/>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 styleId="{BC89EF96-8CEA-46FF-86C4-4CE0E7609802}" styleName="Light Style 3 - Accent 1">
    <a:wholeTbl>
      <a:tcTxStyle>
        <a:fontRef idx="minor">
          <a:scrgbClr b="0" g="0" r="0"/>
        </a:fontRef>
        <a:schemeClr val="tx1"/>
      </a:tcTxStyle>
      <a:tcStyle>
        <a:tcBdr>
          <a:left>
            <a:ln cmpd="sng" w="12700">
              <a:solidFill>
                <a:schemeClr val="accent1"/>
              </a:solidFill>
            </a:ln>
          </a:left>
          <a:right>
            <a:ln cmpd="sng" w="12700">
              <a:solidFill>
                <a:schemeClr val="accent1"/>
              </a:solidFill>
            </a:ln>
          </a:right>
          <a:top>
            <a:ln cmpd="sng" w="12700">
              <a:solidFill>
                <a:schemeClr val="accent1"/>
              </a:solidFill>
            </a:ln>
          </a:top>
          <a:bottom>
            <a:ln cmpd="sng" w="12700">
              <a:solidFill>
                <a:schemeClr val="accent1"/>
              </a:solidFill>
            </a:ln>
          </a:bottom>
          <a:insideH>
            <a:ln cmpd="sng" w="12700">
              <a:solidFill>
                <a:schemeClr val="accent1"/>
              </a:solidFill>
            </a:ln>
          </a:insideH>
          <a:insideV>
            <a:ln cmpd="sng" w="12700">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cmpd="dbl" w="50800">
              <a:solidFill>
                <a:schemeClr val="accent1"/>
              </a:solidFill>
            </a:ln>
          </a:top>
        </a:tcBdr>
        <a:fill>
          <a:noFill/>
        </a:fill>
      </a:tcStyle>
    </a:lastRow>
    <a:firstRow>
      <a:tcTxStyle b="on"/>
      <a:tcStyle>
        <a:tcBdr>
          <a:bottom>
            <a:ln cmpd="sng" w="25400">
              <a:solidFill>
                <a:schemeClr val="accent1"/>
              </a:solidFill>
            </a:ln>
          </a:bottom>
        </a:tcBdr>
        <a:fill>
          <a:no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A4E0DB8-EE5A-41A1-BB7F-7C12119D42C3}" type="datetimeFigureOut">
              <a:rPr lang="en-US"/>
              <a:pPr>
                <a:defRPr/>
              </a:pPr>
              <a:t>8/17/2022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IN" noProof="0"/>
              <a:t>Click to edit Master text styles</a:t>
            </a:r>
          </a:p>
          <a:p>
            <a:pPr lvl="1"/>
            <a:r>
              <a:rPr lang="en-IN" noProof="0"/>
              <a:t>Second level</a:t>
            </a:r>
          </a:p>
          <a:p>
            <a:pPr lvl="2"/>
            <a:r>
              <a:rPr lang="en-IN" noProof="0"/>
              <a:t>Third level</a:t>
            </a:r>
          </a:p>
          <a:p>
            <a:pPr lvl="3"/>
            <a:r>
              <a:rPr lang="en-IN" noProof="0"/>
              <a:t>Fourth level</a:t>
            </a:r>
          </a:p>
          <a:p>
            <a:pPr lvl="4"/>
            <a:r>
              <a:rPr lang="en-I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40DC8CCA-34B4-4515-951A-618B9550603C}"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F4400579-1C32-4718-B2E6-46B1D2A10C42}" type="datetime1">
              <a:rPr lang="en-US"/>
              <a:pPr>
                <a:defRPr/>
              </a:pPr>
              <a:t>8/17/2022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FC8E3D26-22C8-4B77-96DF-AFA9B08DF236}" type="slidenum">
              <a:rPr lang="en-IN" altLang="en-US"/>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4D598F6-6BFB-473E-880F-08A0D08FE6D9}" type="datetime1">
              <a:rPr lang="en-US"/>
              <a:pPr>
                <a:defRPr/>
              </a:pPr>
              <a:t>8/17/2022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73292F96-3F83-4257-82F8-D7A0D93A8B7A}" type="slidenum">
              <a:rPr lang="en-IN" altLang="en-US"/>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89108A15-58C8-4809-A060-063E1919620A}" type="datetime1">
              <a:rPr lang="en-US"/>
              <a:pPr>
                <a:defRPr/>
              </a:pPr>
              <a:t>8/17/2022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36223529-1C64-4D68-B4B2-E967F00E7EC4}" type="slidenum">
              <a:rPr lang="en-IN" altLang="en-US"/>
              <a:pPr/>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71032038-D4BF-4C19-BC47-ACEB8BCEEFD5}" type="datetime1">
              <a:rPr lang="en-US"/>
              <a:pPr>
                <a:defRPr/>
              </a:pPr>
              <a:t>8/17/2022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ADB68F1E-7EF3-40C4-A087-CA954D260847}" type="slidenum">
              <a:rPr lang="en-IN" altLang="en-US"/>
              <a:pPr/>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4948BC3-7E0B-4C27-94C2-0B16F026992D}" type="datetime1">
              <a:rPr lang="en-US"/>
              <a:pPr>
                <a:defRPr/>
              </a:pPr>
              <a:t>8/17/2022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10D6F480-D88C-4D70-BEE2-2CEF7AB29A1C}" type="slidenum">
              <a:rPr lang="en-IN" altLang="en-US"/>
              <a:pPr/>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A6DC1154-CA4B-4C93-9485-BF0CEAB61570}" type="datetime1">
              <a:rPr lang="en-US"/>
              <a:pPr>
                <a:defRPr/>
              </a:pPr>
              <a:t>8/17/2022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fld id="{950D61EF-1DAC-407C-804F-E4ED7DE3FE66}" type="slidenum">
              <a:rPr lang="en-IN" altLang="en-US"/>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54C87D01-FE76-4A9E-B0B6-4C4F30BC0E40}" type="datetime1">
              <a:rPr lang="en-US"/>
              <a:pPr>
                <a:defRPr/>
              </a:pPr>
              <a:t>8/17/2022</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fld id="{237E5FAB-BA75-42FD-B9F5-2EDA368E9FFD}" type="slidenum">
              <a:rPr lang="en-IN" altLang="en-US"/>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4429DCB0-AEEC-4A6C-8533-F4DAEB0D3DA5}" type="datetime1">
              <a:rPr lang="en-US"/>
              <a:pPr>
                <a:defRPr/>
              </a:pPr>
              <a:t>8/17/2022</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fld id="{F2E582D1-59FF-486F-8903-F372AC927D16}" type="slidenum">
              <a:rPr lang="en-IN" altLang="en-US"/>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6906D05-62B5-4A61-A42C-067DECA6D05B}" type="datetime1">
              <a:rPr lang="en-US"/>
              <a:pPr>
                <a:defRPr/>
              </a:pPr>
              <a:t>8/17/2022</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fld id="{963F917D-D6F7-4824-8685-D46426F33BD9}" type="slidenum">
              <a:rPr lang="en-IN" altLang="en-US"/>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93E7DCC-744E-460F-8BEE-E5EA11F2458F}" type="datetime1">
              <a:rPr lang="en-US"/>
              <a:pPr>
                <a:defRPr/>
              </a:pPr>
              <a:t>8/17/2022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fld id="{D18FCC9D-9919-42E2-B795-CED2FA4D14DE}" type="slidenum">
              <a:rPr lang="en-IN" altLang="en-US"/>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12A57F8-D517-48E0-AD58-47C1A9C7618F}" type="datetime1">
              <a:rPr lang="en-US"/>
              <a:pPr>
                <a:defRPr/>
              </a:pPr>
              <a:t>8/17/2022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fld id="{4E00A94A-E16B-49BE-A937-37ADD037CFD0}" type="slidenum">
              <a:rPr lang="en-IN" altLang="en-US"/>
              <a:pPr/>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9EA1243-026F-448C-BB2F-CE7DDEA5E44E}" type="datetime1">
              <a:rPr lang="en-US"/>
              <a:pPr>
                <a:defRPr/>
              </a:pPr>
              <a:t>8/17/2022</a:t>
            </a:fld>
            <a:endParaRPr lang="en-IN"/>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56DE1FA3-8CAA-4A2D-BDED-B59CE358C6B8}"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nmspro/Traffic-Signal-Violation-Detection-System.git" TargetMode="External"/><Relationship Id="rId2" Type="http://schemas.openxmlformats.org/officeDocument/2006/relationships/hyperlink" Target="https://github.com/anmspro/Traffic-Signal-Violation-Detection-System" TargetMode="External"/><Relationship Id="rId1" Type="http://schemas.openxmlformats.org/officeDocument/2006/relationships/slideLayout" Target="../slideLayouts/slideLayout2.xml"/><Relationship Id="rId5" Type="http://schemas.openxmlformats.org/officeDocument/2006/relationships/hyperlink" Target="https://machinelearningmastery.com/how-to-perform-object-detection-with-yolov3-in-keras" TargetMode="External"/><Relationship Id="rId4" Type="http://schemas.openxmlformats.org/officeDocument/2006/relationships/hyperlink" Target="https://github.com/anmspro/Traffic-Signal-Violation-Detection-System/issu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88" name="Shape 41988"/>
        <p:cNvGrpSpPr/>
        <p:nvPr/>
      </p:nvGrpSpPr>
      <p:grpSpPr>
        <a:xfrm>
          <a:off x="0" y="0"/>
          <a:ext cx="0" cy="0"/>
          <a:chOff x="0" y="0"/>
          <a:chExt cx="0" cy="0"/>
        </a:xfrm>
      </p:grpSpPr>
      <p:sp>
        <p:nvSpPr>
          <p:cNvPr id="41989" name="Google Shape;41989;p1"/>
          <p:cNvSpPr txBox="1"/>
          <p:nvPr>
            <p:ph type="ctrTitle"/>
          </p:nvPr>
        </p:nvSpPr>
        <p:spPr>
          <a:xfrm>
            <a:off x="0" y="0"/>
            <a:ext cx="9144000" cy="121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IN" sz="4800">
                <a:latin typeface="Arial Rounded"/>
                <a:ea typeface="Arial Rounded"/>
                <a:cs typeface="Arial Rounded"/>
                <a:sym typeface="Arial Rounded"/>
              </a:rPr>
              <a:t> </a:t>
            </a:r>
            <a:r>
              <a:rPr b="1" lang="en-IN" sz="4800">
                <a:solidFill>
                  <a:srgbClr val="0000CC"/>
                </a:solidFill>
                <a:latin typeface="Arial Rounded"/>
                <a:ea typeface="Arial Rounded"/>
                <a:cs typeface="Arial Rounded"/>
                <a:sym typeface="Arial Rounded"/>
              </a:rPr>
              <a:t>VEL TECH HIGH TECH </a:t>
            </a:r>
            <a:br>
              <a:rPr b="1" lang="en-IN" sz="2400">
                <a:solidFill>
                  <a:srgbClr val="0000CC"/>
                </a:solidFill>
                <a:latin typeface="Arial Rounded"/>
                <a:ea typeface="Arial Rounded"/>
                <a:cs typeface="Arial Rounded"/>
                <a:sym typeface="Arial Rounded"/>
              </a:rPr>
            </a:br>
            <a:r>
              <a:rPr b="1" lang="en-IN" sz="1600">
                <a:solidFill>
                  <a:srgbClr val="0000CC"/>
                </a:solidFill>
                <a:latin typeface="Arial Rounded"/>
                <a:ea typeface="Arial Rounded"/>
                <a:cs typeface="Arial Rounded"/>
                <a:sym typeface="Arial Rounded"/>
              </a:rPr>
              <a:t>Dr. RANGARAJAN Dr. SAKUNTHALA ENGINEERING COLLEGE</a:t>
            </a:r>
            <a:br>
              <a:rPr b="1" lang="en-IN" sz="2400">
                <a:latin typeface="Arial Rounded"/>
                <a:ea typeface="Arial Rounded"/>
                <a:cs typeface="Arial Rounded"/>
                <a:sym typeface="Arial Rounded"/>
              </a:rPr>
            </a:br>
            <a:r>
              <a:rPr b="1" lang="en-IN" sz="1400">
                <a:solidFill>
                  <a:srgbClr val="00B050"/>
                </a:solidFill>
                <a:latin typeface="Arial Rounded"/>
                <a:ea typeface="Arial Rounded"/>
                <a:cs typeface="Arial Rounded"/>
                <a:sym typeface="Arial Rounded"/>
              </a:rPr>
              <a:t>An Autonomous Institution</a:t>
            </a:r>
            <a:br>
              <a:rPr b="1" lang="en-IN" sz="2800">
                <a:latin typeface="Arial Rounded"/>
                <a:ea typeface="Arial Rounded"/>
                <a:cs typeface="Arial Rounded"/>
                <a:sym typeface="Arial Rounded"/>
              </a:rPr>
            </a:br>
            <a:endParaRPr b="1" sz="2800">
              <a:latin typeface="Arial Rounded"/>
              <a:ea typeface="Arial Rounded"/>
              <a:cs typeface="Arial Rounded"/>
              <a:sym typeface="Arial Rounded"/>
            </a:endParaRPr>
          </a:p>
        </p:txBody>
      </p:sp>
      <p:sp>
        <p:nvSpPr>
          <p:cNvPr id="41990" name="Google Shape;41990;p1"/>
          <p:cNvSpPr txBox="1"/>
          <p:nvPr>
            <p:ph idx="1" type="subTitle"/>
          </p:nvPr>
        </p:nvSpPr>
        <p:spPr>
          <a:xfrm>
            <a:off x="0" y="1928813"/>
            <a:ext cx="9144000" cy="500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030A0"/>
              </a:buClr>
              <a:buSzPts val="2400"/>
              <a:buNone/>
            </a:pPr>
            <a:r>
              <a:rPr b="1" lang="en-IN" sz="2400">
                <a:solidFill>
                  <a:srgbClr val="7030A0"/>
                </a:solidFill>
                <a:latin typeface="EB Garamond"/>
                <a:ea typeface="EB Garamond"/>
                <a:cs typeface="EB Garamond"/>
                <a:sym typeface="EB Garamond"/>
              </a:rPr>
              <a:t>First Mini Project Review</a:t>
            </a:r>
            <a:endParaRPr/>
          </a:p>
        </p:txBody>
      </p:sp>
      <p:pic>
        <p:nvPicPr>
          <p:cNvPr descr="C:\Users\Priya\Desktop\logo.jpg" id="41991" name="Google Shape;41991;p1"/>
          <p:cNvPicPr preferRelativeResize="0"/>
          <p:nvPr/>
        </p:nvPicPr>
        <p:blipFill rotWithShape="1">
          <a:blip r:embed="rId2">
            <a:alphaModFix/>
          </a:blip>
          <a:srcRect b="0" l="0" r="0" t="0"/>
          <a:stretch/>
        </p:blipFill>
        <p:spPr>
          <a:xfrm>
            <a:off x="247650" y="71438"/>
            <a:ext cx="895350" cy="857250"/>
          </a:xfrm>
          <a:prstGeom prst="rect">
            <a:avLst/>
          </a:prstGeom>
          <a:noFill/>
          <a:ln>
            <a:noFill/>
          </a:ln>
        </p:spPr>
      </p:pic>
      <p:sp>
        <p:nvSpPr>
          <p:cNvPr id="41992" name="Google Shape;41992;p1"/>
          <p:cNvSpPr txBox="1"/>
          <p:nvPr/>
        </p:nvSpPr>
        <p:spPr>
          <a:xfrm>
            <a:off x="0" y="1357313"/>
            <a:ext cx="9144000" cy="500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2400"/>
              <a:buFont typeface="Arial"/>
              <a:buNone/>
            </a:pPr>
            <a:r>
              <a:rPr b="1" i="0" lang="en-IN" sz="2400" u="none" cap="none" strike="noStrike">
                <a:solidFill>
                  <a:srgbClr val="FF0000"/>
                </a:solidFill>
                <a:latin typeface="EB Garamond"/>
                <a:ea typeface="EB Garamond"/>
                <a:cs typeface="EB Garamond"/>
                <a:sym typeface="EB Garamond"/>
              </a:rPr>
              <a:t>Department of Computer Science Engineering</a:t>
            </a:r>
            <a:endParaRPr b="1" i="0" sz="2400" u="none" cap="none" strike="noStrike">
              <a:solidFill>
                <a:srgbClr val="FF0000"/>
              </a:solidFill>
              <a:latin typeface="EB Garamond"/>
              <a:ea typeface="EB Garamond"/>
              <a:cs typeface="EB Garamond"/>
              <a:sym typeface="EB Garamond"/>
            </a:endParaRPr>
          </a:p>
        </p:txBody>
      </p:sp>
      <p:sp>
        <p:nvSpPr>
          <p:cNvPr id="41993" name="Google Shape;41993;p1"/>
          <p:cNvSpPr txBox="1"/>
          <p:nvPr/>
        </p:nvSpPr>
        <p:spPr>
          <a:xfrm>
            <a:off x="0" y="3643320"/>
            <a:ext cx="4429200" cy="1285800"/>
          </a:xfrm>
          <a:prstGeom prst="rect">
            <a:avLst/>
          </a:prstGeom>
          <a:noFill/>
          <a:ln cap="flat" cmpd="sng" w="9525">
            <a:solidFill>
              <a:srgbClr val="0000CC"/>
            </a:solidFill>
            <a:prstDash val="dot"/>
            <a:round/>
            <a:headEnd len="sm" w="sm" type="none"/>
            <a:tailEnd len="sm" w="sm" type="none"/>
          </a:ln>
        </p:spPr>
        <p:txBody>
          <a:bodyPr anchorCtr="0" anchor="t" bIns="45700" lIns="91425" spcFirstLastPara="1" rIns="91425" wrap="square" tIns="45700">
            <a:normAutofit fontScale="85000" lnSpcReduction="10000"/>
          </a:bodyPr>
          <a:lstStyle/>
          <a:p>
            <a:pPr indent="0" lvl="0" marL="0" marR="0" rtl="0" algn="l">
              <a:spcBef>
                <a:spcPts val="0"/>
              </a:spcBef>
              <a:spcAft>
                <a:spcPts val="0"/>
              </a:spcAft>
              <a:buNone/>
            </a:pPr>
            <a:r>
              <a:rPr b="1" i="0" lang="en-IN" sz="1900" u="none" cap="none" strike="noStrike">
                <a:solidFill>
                  <a:schemeClr val="dk1"/>
                </a:solidFill>
                <a:latin typeface="EB Garamond"/>
                <a:ea typeface="EB Garamond"/>
                <a:cs typeface="EB Garamond"/>
                <a:sym typeface="EB Garamond"/>
              </a:rPr>
              <a:t>Tharun Kumar S (VH No.10945 )</a:t>
            </a:r>
            <a:endParaRPr/>
          </a:p>
          <a:p>
            <a:pPr indent="0" lvl="0" marL="0" marR="0" rtl="0" algn="l">
              <a:spcBef>
                <a:spcPts val="323"/>
              </a:spcBef>
              <a:spcAft>
                <a:spcPts val="0"/>
              </a:spcAft>
              <a:buNone/>
            </a:pPr>
            <a:r>
              <a:rPr b="1" i="0" lang="en-IN" sz="1900" u="none" cap="none" strike="noStrike">
                <a:solidFill>
                  <a:schemeClr val="dk1"/>
                </a:solidFill>
                <a:latin typeface="EB Garamond"/>
                <a:ea typeface="EB Garamond"/>
                <a:cs typeface="EB Garamond"/>
                <a:sym typeface="EB Garamond"/>
              </a:rPr>
              <a:t>Uday Kiran V (VH No.10835 )</a:t>
            </a:r>
            <a:endParaRPr/>
          </a:p>
          <a:p>
            <a:pPr indent="0" lvl="0" marL="0" marR="0" rtl="0" algn="l">
              <a:spcBef>
                <a:spcPts val="323"/>
              </a:spcBef>
              <a:spcAft>
                <a:spcPts val="0"/>
              </a:spcAft>
              <a:buNone/>
            </a:pPr>
            <a:r>
              <a:rPr b="1" i="0" lang="en-IN" sz="1900" u="none" cap="none" strike="noStrike">
                <a:solidFill>
                  <a:schemeClr val="dk1"/>
                </a:solidFill>
                <a:latin typeface="EB Garamond"/>
                <a:ea typeface="EB Garamond"/>
                <a:cs typeface="EB Garamond"/>
                <a:sym typeface="EB Garamond"/>
              </a:rPr>
              <a:t>Yuva Kishore KS (VH No.10880)</a:t>
            </a:r>
            <a:endParaRPr/>
          </a:p>
          <a:p>
            <a:pPr indent="0" lvl="0" marL="0" marR="0" rtl="0" algn="l">
              <a:spcBef>
                <a:spcPts val="323"/>
              </a:spcBef>
              <a:spcAft>
                <a:spcPts val="0"/>
              </a:spcAft>
              <a:buNone/>
            </a:pPr>
            <a:r>
              <a:rPr b="1" i="0" lang="en-IN" sz="1900" u="none" cap="none" strike="noStrike">
                <a:solidFill>
                  <a:schemeClr val="dk1"/>
                </a:solidFill>
                <a:latin typeface="EB Garamond"/>
                <a:ea typeface="EB Garamond"/>
                <a:cs typeface="EB Garamond"/>
                <a:sym typeface="EB Garamond"/>
              </a:rPr>
              <a:t>3</a:t>
            </a:r>
            <a:r>
              <a:rPr b="1" baseline="30000" i="0" lang="en-IN" sz="1900" u="none" cap="none" strike="noStrike">
                <a:solidFill>
                  <a:schemeClr val="dk1"/>
                </a:solidFill>
                <a:latin typeface="EB Garamond"/>
                <a:ea typeface="EB Garamond"/>
                <a:cs typeface="EB Garamond"/>
                <a:sym typeface="EB Garamond"/>
              </a:rPr>
              <a:t>rd</a:t>
            </a:r>
            <a:r>
              <a:rPr b="1" i="0" lang="en-IN" sz="1900" u="none" cap="none" strike="noStrike">
                <a:solidFill>
                  <a:schemeClr val="dk1"/>
                </a:solidFill>
                <a:latin typeface="EB Garamond"/>
                <a:ea typeface="EB Garamond"/>
                <a:cs typeface="EB Garamond"/>
                <a:sym typeface="EB Garamond"/>
              </a:rPr>
              <a:t> year , Computer Science Engineering</a:t>
            </a:r>
            <a:endParaRPr b="1" i="0" sz="1900" u="none" cap="none" strike="noStrike">
              <a:solidFill>
                <a:schemeClr val="dk1"/>
              </a:solidFill>
              <a:latin typeface="EB Garamond"/>
              <a:ea typeface="EB Garamond"/>
              <a:cs typeface="EB Garamond"/>
              <a:sym typeface="EB Garamond"/>
            </a:endParaRPr>
          </a:p>
        </p:txBody>
      </p:sp>
      <p:sp>
        <p:nvSpPr>
          <p:cNvPr id="41994" name="Google Shape;41994;p1"/>
          <p:cNvSpPr txBox="1"/>
          <p:nvPr/>
        </p:nvSpPr>
        <p:spPr>
          <a:xfrm>
            <a:off x="4572000" y="3714750"/>
            <a:ext cx="4500600" cy="1300200"/>
          </a:xfrm>
          <a:prstGeom prst="rect">
            <a:avLst/>
          </a:prstGeom>
          <a:noFill/>
          <a:ln cap="flat" cmpd="sng" w="9525">
            <a:solidFill>
              <a:srgbClr val="0000CC"/>
            </a:solidFill>
            <a:prstDash val="dot"/>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i="0" lang="en-IN" sz="2400" u="sng" cap="none" strike="noStrike">
                <a:solidFill>
                  <a:schemeClr val="dk1"/>
                </a:solidFill>
                <a:latin typeface="EB Garamond"/>
                <a:ea typeface="EB Garamond"/>
                <a:cs typeface="EB Garamond"/>
                <a:sym typeface="EB Garamond"/>
              </a:rPr>
              <a:t>Supervisor</a:t>
            </a:r>
            <a:endParaRPr/>
          </a:p>
          <a:p>
            <a:pPr indent="0" lvl="0" marL="0" marR="0" rtl="0" algn="l">
              <a:spcBef>
                <a:spcPts val="400"/>
              </a:spcBef>
              <a:spcAft>
                <a:spcPts val="0"/>
              </a:spcAft>
              <a:buClr>
                <a:schemeClr val="dk1"/>
              </a:buClr>
              <a:buSzPts val="2000"/>
              <a:buFont typeface="Arial"/>
              <a:buNone/>
            </a:pPr>
            <a:r>
              <a:rPr b="1" i="0" lang="en-IN" sz="2000" u="none" cap="none" strike="noStrike">
                <a:solidFill>
                  <a:schemeClr val="dk1"/>
                </a:solidFill>
                <a:latin typeface="EB Garamond"/>
                <a:ea typeface="EB Garamond"/>
                <a:cs typeface="EB Garamond"/>
                <a:sym typeface="EB Garamond"/>
              </a:rPr>
              <a:t>Name          : </a:t>
            </a:r>
            <a:r>
              <a:rPr b="1" i="0" lang="en-IN" sz="1600" u="none" cap="none" strike="noStrike">
                <a:solidFill>
                  <a:schemeClr val="dk1"/>
                </a:solidFill>
                <a:latin typeface="EB Garamond"/>
                <a:ea typeface="EB Garamond"/>
                <a:cs typeface="EB Garamond"/>
                <a:sym typeface="EB Garamond"/>
              </a:rPr>
              <a:t>MRS.N.SHARMILA BANU</a:t>
            </a:r>
            <a:endParaRPr/>
          </a:p>
          <a:p>
            <a:pPr indent="0" lvl="0" marL="0" marR="0" rtl="0" algn="l">
              <a:spcBef>
                <a:spcPts val="400"/>
              </a:spcBef>
              <a:spcAft>
                <a:spcPts val="0"/>
              </a:spcAft>
              <a:buClr>
                <a:schemeClr val="dk1"/>
              </a:buClr>
              <a:buSzPts val="2000"/>
              <a:buFont typeface="Arial"/>
              <a:buNone/>
            </a:pPr>
            <a:r>
              <a:rPr b="1" i="0" lang="en-IN" sz="2000" u="none" cap="none" strike="noStrike">
                <a:solidFill>
                  <a:schemeClr val="dk1"/>
                </a:solidFill>
                <a:latin typeface="EB Garamond"/>
                <a:ea typeface="EB Garamond"/>
                <a:cs typeface="EB Garamond"/>
                <a:sym typeface="EB Garamond"/>
              </a:rPr>
              <a:t>Designation :</a:t>
            </a:r>
            <a:r>
              <a:rPr b="1" i="0" lang="en-IN" sz="1600" u="none" cap="none" strike="noStrike">
                <a:solidFill>
                  <a:schemeClr val="dk1"/>
                </a:solidFill>
                <a:latin typeface="EB Garamond"/>
                <a:ea typeface="EB Garamond"/>
                <a:cs typeface="EB Garamond"/>
                <a:sym typeface="EB Garamond"/>
              </a:rPr>
              <a:t>ASSISTANT  PROFFESSOR</a:t>
            </a:r>
            <a:endParaRPr b="1" i="0" sz="1600" u="none" cap="none" strike="noStrike">
              <a:solidFill>
                <a:schemeClr val="dk1"/>
              </a:solidFill>
              <a:latin typeface="EB Garamond"/>
              <a:ea typeface="EB Garamond"/>
              <a:cs typeface="EB Garamond"/>
              <a:sym typeface="EB Garamond"/>
            </a:endParaRPr>
          </a:p>
        </p:txBody>
      </p:sp>
      <p:sp>
        <p:nvSpPr>
          <p:cNvPr id="41995" name="Google Shape;41995;p1"/>
          <p:cNvSpPr txBox="1"/>
          <p:nvPr/>
        </p:nvSpPr>
        <p:spPr>
          <a:xfrm>
            <a:off x="0" y="2571750"/>
            <a:ext cx="9144000" cy="857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800" u="none" cap="none" strike="noStrike">
                <a:solidFill>
                  <a:srgbClr val="0000CC"/>
                </a:solidFill>
                <a:latin typeface="Arial"/>
                <a:ea typeface="Arial"/>
                <a:cs typeface="Arial"/>
                <a:sym typeface="Arial"/>
              </a:rPr>
              <a:t>TRAFFIC SIGNAL VIOLATION DETECTION  SYSTEM USING COMPUTER VISION</a:t>
            </a:r>
            <a:endParaRPr b="1" i="0" sz="2800" u="none" cap="none" strike="noStrike">
              <a:solidFill>
                <a:srgbClr val="0000C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0" y="1030288"/>
            <a:ext cx="9144000" cy="2523768"/>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2400" b="1" dirty="0">
                <a:solidFill>
                  <a:srgbClr val="FF0066"/>
                </a:solidFill>
                <a:latin typeface="Adobe Garamond Pro Bold" pitchFamily="18" charset="0"/>
              </a:rPr>
              <a:t>Requirements (Materials/Components, Hardware/Software):</a:t>
            </a:r>
          </a:p>
          <a:p>
            <a:pPr eaLnBrk="1" hangingPunct="1">
              <a:defRPr/>
            </a:pPr>
            <a:endParaRPr lang="en-IN" altLang="en-US" sz="1400" b="1" dirty="0">
              <a:solidFill>
                <a:srgbClr val="FF0066"/>
              </a:solidFill>
              <a:latin typeface="Adobe Garamond Pro Bold" pitchFamily="18" charset="0"/>
            </a:endParaRPr>
          </a:p>
          <a:p>
            <a:pPr marL="722313" indent="-360363" eaLnBrk="1" hangingPunct="1">
              <a:buFont typeface="+mj-lt"/>
              <a:buAutoNum type="arabicPeriod"/>
              <a:defRPr/>
            </a:pPr>
            <a:r>
              <a:rPr lang="en-US" altLang="en-US" sz="2400" b="1" dirty="0" smtClean="0">
                <a:solidFill>
                  <a:srgbClr val="FF0066"/>
                </a:solidFill>
                <a:latin typeface="Adobe Garamond Pro Bold" pitchFamily="18" charset="0"/>
              </a:rPr>
              <a:t>LAPTOP</a:t>
            </a:r>
            <a:endParaRPr lang="en-IN" altLang="en-US" sz="2400" b="1" dirty="0">
              <a:solidFill>
                <a:srgbClr val="FF0066"/>
              </a:solidFill>
              <a:latin typeface="Adobe Garamond Pro Bold" pitchFamily="18" charset="0"/>
            </a:endParaRPr>
          </a:p>
          <a:p>
            <a:pPr marL="722313" indent="-360363" eaLnBrk="1" hangingPunct="1">
              <a:buFont typeface="+mj-lt"/>
              <a:buAutoNum type="arabicPeriod"/>
              <a:defRPr/>
            </a:pPr>
            <a:r>
              <a:rPr lang="en-US" altLang="en-US" sz="2400" b="1" dirty="0" smtClean="0">
                <a:solidFill>
                  <a:srgbClr val="FF0066"/>
                </a:solidFill>
                <a:latin typeface="Adobe Garamond Pro Bold" pitchFamily="18" charset="0"/>
              </a:rPr>
              <a:t>GOOD INTERNET CONNECTION</a:t>
            </a:r>
            <a:endParaRPr lang="en-IN" altLang="en-US" sz="2400" b="1" dirty="0">
              <a:solidFill>
                <a:srgbClr val="FF0066"/>
              </a:solidFill>
              <a:latin typeface="Adobe Garamond Pro Bold" pitchFamily="18" charset="0"/>
            </a:endParaRPr>
          </a:p>
          <a:p>
            <a:pPr marL="722313" indent="-360363" eaLnBrk="1" hangingPunct="1">
              <a:buFont typeface="+mj-lt"/>
              <a:buAutoNum type="arabicPeriod"/>
              <a:defRPr/>
            </a:pPr>
            <a:r>
              <a:rPr lang="en-US" altLang="en-US" sz="2400" b="1" dirty="0" smtClean="0">
                <a:solidFill>
                  <a:srgbClr val="FF0066"/>
                </a:solidFill>
                <a:latin typeface="Adobe Garamond Pro Bold" pitchFamily="18" charset="0"/>
              </a:rPr>
              <a:t>GITHUB</a:t>
            </a:r>
            <a:endParaRPr lang="en-IN" altLang="en-US" sz="2400" b="1" dirty="0">
              <a:solidFill>
                <a:srgbClr val="FF0066"/>
              </a:solidFill>
              <a:latin typeface="Adobe Garamond Pro Bold" pitchFamily="18" charset="0"/>
            </a:endParaRPr>
          </a:p>
          <a:p>
            <a:pPr marL="722313" indent="-360363" eaLnBrk="1" hangingPunct="1">
              <a:buFont typeface="+mj-lt"/>
              <a:buAutoNum type="arabicPeriod"/>
              <a:defRPr/>
            </a:pPr>
            <a:r>
              <a:rPr lang="en-US" altLang="en-US" sz="2400" b="1" dirty="0" smtClean="0">
                <a:solidFill>
                  <a:srgbClr val="FF0066"/>
                </a:solidFill>
                <a:latin typeface="Adobe Garamond Pro Bold" pitchFamily="18" charset="0"/>
              </a:rPr>
              <a:t>PYCHARM</a:t>
            </a:r>
            <a:endParaRPr lang="en-IN" altLang="en-US" sz="2400" b="1" dirty="0">
              <a:solidFill>
                <a:srgbClr val="FF0066"/>
              </a:solidFill>
              <a:latin typeface="Adobe Garamond Pro Bold" pitchFamily="18" charset="0"/>
            </a:endParaRPr>
          </a:p>
          <a:p>
            <a:pPr marL="722313" indent="-360363" eaLnBrk="1" hangingPunct="1">
              <a:defRPr/>
            </a:pPr>
            <a:endParaRPr lang="en-IN" altLang="en-US" sz="2400" b="1" dirty="0">
              <a:solidFill>
                <a:srgbClr val="FF0066"/>
              </a:solidFill>
              <a:latin typeface="Adobe Garamond Pro Bold" pitchFamily="18" charset="0"/>
            </a:endParaRPr>
          </a:p>
        </p:txBody>
      </p:sp>
      <p:sp>
        <p:nvSpPr>
          <p:cNvPr id="13315" name="Slide Number Placeholder 5"/>
          <p:cNvSpPr>
            <a:spLocks noGrp="1" noChangeArrowheads="1"/>
          </p:cNvSpPr>
          <p:nvPr>
            <p:ph type="sldNum" sz="quarter" idx="12"/>
          </p:nvPr>
        </p:nvSpPr>
        <p:spPr bwMode="auto">
          <a:noFill/>
          <a:ln>
            <a:miter lim="800000"/>
            <a:headEnd/>
            <a:tailEnd/>
          </a:ln>
        </p:spPr>
        <p:txBody>
          <a:bodyPr/>
          <a:lstStyle/>
          <a:p>
            <a:fld id="{F652CEF0-E4C7-4E11-A9DB-8BBD161C7C7D}" type="slidenum">
              <a:rPr lang="en-IN" altLang="en-US"/>
              <a:pPr/>
              <a:t>10</a:t>
            </a:fld>
            <a:endParaRPr lang="en-IN" altLang="en-US"/>
          </a:p>
        </p:txBody>
      </p:sp>
      <p:sp>
        <p:nvSpPr>
          <p:cNvPr id="9220" name="Subtitle 2"/>
          <p:cNvSpPr txBox="1">
            <a:spLocks/>
          </p:cNvSpPr>
          <p:nvPr/>
        </p:nvSpPr>
        <p:spPr bwMode="auto">
          <a:xfrm>
            <a:off x="0" y="0"/>
            <a:ext cx="9144000" cy="857250"/>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US" altLang="en-US" sz="2800" b="1" dirty="0" smtClean="0">
                <a:solidFill>
                  <a:srgbClr val="0000CC"/>
                </a:solidFill>
              </a:rPr>
              <a:t>TRAFFIC SIGNAL VIOLATION DETECTION  SYSTEM USING COMPUTER VISION</a:t>
            </a:r>
            <a:endParaRPr lang="en-IN" altLang="en-US" sz="2800" b="1" dirty="0">
              <a:solidFill>
                <a:srgbClr val="0000C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0" y="928688"/>
            <a:ext cx="9144000" cy="461962"/>
          </a:xfrm>
          <a:prstGeom prst="rect">
            <a:avLst/>
          </a:prstGeom>
          <a:noFill/>
          <a:ln w="9525">
            <a:noFill/>
            <a:miter lim="800000"/>
            <a:headEnd/>
            <a:tailEnd/>
          </a:ln>
        </p:spPr>
        <p:txBody>
          <a:bodyPr>
            <a:spAutoFit/>
          </a:bodyPr>
          <a:lstStyle/>
          <a:p>
            <a:pPr eaLnBrk="1" hangingPunct="1"/>
            <a:r>
              <a:rPr lang="en-IN" altLang="en-US" sz="2400" b="1">
                <a:solidFill>
                  <a:srgbClr val="FF0066"/>
                </a:solidFill>
                <a:latin typeface="Adobe Garamond Pro Bold" pitchFamily="18" charset="0"/>
              </a:rPr>
              <a:t>Project Cost / Budget:</a:t>
            </a:r>
          </a:p>
        </p:txBody>
      </p:sp>
      <p:sp>
        <p:nvSpPr>
          <p:cNvPr id="14339" name="Slide Number Placeholder 5"/>
          <p:cNvSpPr>
            <a:spLocks noGrp="1" noChangeArrowheads="1"/>
          </p:cNvSpPr>
          <p:nvPr>
            <p:ph type="sldNum" sz="quarter" idx="12"/>
          </p:nvPr>
        </p:nvSpPr>
        <p:spPr bwMode="auto">
          <a:noFill/>
          <a:ln>
            <a:miter lim="800000"/>
            <a:headEnd/>
            <a:tailEnd/>
          </a:ln>
        </p:spPr>
        <p:txBody>
          <a:bodyPr/>
          <a:lstStyle/>
          <a:p>
            <a:fld id="{A95A1921-EC18-4AF9-A312-5DF2D81514B7}" type="slidenum">
              <a:rPr lang="en-IN" altLang="en-US"/>
              <a:pPr/>
              <a:t>11</a:t>
            </a:fld>
            <a:endParaRPr lang="en-IN" altLang="en-US"/>
          </a:p>
        </p:txBody>
      </p:sp>
      <p:graphicFrame>
        <p:nvGraphicFramePr>
          <p:cNvPr id="7" name="Table 6"/>
          <p:cNvGraphicFramePr>
            <a:graphicFrameLocks noGrp="1"/>
          </p:cNvGraphicFramePr>
          <p:nvPr/>
        </p:nvGraphicFramePr>
        <p:xfrm>
          <a:off x="214282" y="1571625"/>
          <a:ext cx="8715406" cy="1822714"/>
        </p:xfrm>
        <a:graphic>
          <a:graphicData uri="http://schemas.openxmlformats.org/drawingml/2006/table">
            <a:tbl>
              <a:tblPr firstRow="1" bandRow="1">
                <a:tableStyleId>{BC89EF96-8CEA-46FF-86C4-4CE0E7609802}</a:tableStyleId>
              </a:tblPr>
              <a:tblGrid>
                <a:gridCol w="750567"/>
                <a:gridCol w="6785168"/>
                <a:gridCol w="1179671"/>
              </a:tblGrid>
              <a:tr h="420700">
                <a:tc>
                  <a:txBody>
                    <a:bodyPr/>
                    <a:lstStyle/>
                    <a:p>
                      <a:pPr algn="ctr"/>
                      <a:r>
                        <a:rPr lang="en-IN" sz="2000" dirty="0" err="1">
                          <a:latin typeface="Adobe Garamond Pro" pitchFamily="18" charset="0"/>
                        </a:rPr>
                        <a:t>S.No</a:t>
                      </a:r>
                      <a:endParaRPr lang="en-IN" sz="2000" dirty="0">
                        <a:latin typeface="Adobe Garamond Pro" pitchFamily="18" charset="0"/>
                      </a:endParaRP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2000" dirty="0">
                          <a:latin typeface="Adobe Garamond Pro" pitchFamily="18" charset="0"/>
                        </a:rPr>
                        <a:t>Activity</a:t>
                      </a: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2000" dirty="0">
                          <a:latin typeface="Adobe Garamond Pro" pitchFamily="18" charset="0"/>
                        </a:rPr>
                        <a:t>Amount</a:t>
                      </a:r>
                      <a:r>
                        <a:rPr lang="en-IN" sz="2000" baseline="0" dirty="0">
                          <a:latin typeface="Adobe Garamond Pro" pitchFamily="18" charset="0"/>
                        </a:rPr>
                        <a:t> Rs</a:t>
                      </a:r>
                      <a:endParaRPr lang="en-IN" sz="2000" dirty="0">
                        <a:latin typeface="Adobe Garamond Pro" pitchFamily="18" charset="0"/>
                      </a:endParaRP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22565">
                <a:tc>
                  <a:txBody>
                    <a:bodyPr/>
                    <a:lstStyle/>
                    <a:p>
                      <a:pPr algn="ctr">
                        <a:lnSpc>
                          <a:spcPct val="115000"/>
                        </a:lnSpc>
                        <a:spcAft>
                          <a:spcPts val="0"/>
                        </a:spcAft>
                      </a:pPr>
                      <a:r>
                        <a:rPr lang="en-US" sz="2000" b="1" dirty="0">
                          <a:solidFill>
                            <a:schemeClr val="tx1"/>
                          </a:solidFill>
                          <a:latin typeface="Adobe Garamond Pro" pitchFamily="18" charset="0"/>
                        </a:rPr>
                        <a:t>1</a:t>
                      </a:r>
                      <a:endParaRPr lang="en-IN" sz="2000" b="1" dirty="0">
                        <a:solidFill>
                          <a:schemeClr val="tx1"/>
                        </a:solidFill>
                        <a:latin typeface="Adobe Garamond Pro" pitchFamily="18"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b="1" dirty="0" smtClean="0">
                          <a:solidFill>
                            <a:schemeClr val="tx1"/>
                          </a:solidFill>
                          <a:latin typeface="Adobe Garamond Pro" pitchFamily="18" charset="0"/>
                          <a:ea typeface="Times New Roman"/>
                          <a:cs typeface="Times New Roman"/>
                        </a:rPr>
                        <a:t>LAPTOP</a:t>
                      </a:r>
                      <a:endParaRPr lang="en-IN" sz="2000" b="1" dirty="0">
                        <a:solidFill>
                          <a:schemeClr val="tx1"/>
                        </a:solidFill>
                        <a:latin typeface="Adobe Garamond Pro" pitchFamily="18"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2000" b="1" dirty="0" smtClean="0">
                          <a:solidFill>
                            <a:schemeClr val="tx1"/>
                          </a:solidFill>
                          <a:latin typeface="Adobe Garamond Pro" pitchFamily="18" charset="0"/>
                          <a:ea typeface="Times New Roman"/>
                          <a:cs typeface="Times New Roman"/>
                        </a:rPr>
                        <a:t>NIL</a:t>
                      </a:r>
                      <a:endParaRPr lang="en-IN" sz="2000" b="1" dirty="0">
                        <a:solidFill>
                          <a:schemeClr val="tx1"/>
                        </a:solidFill>
                        <a:latin typeface="Adobe Garamond Pro" pitchFamily="18"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2565">
                <a:tc>
                  <a:txBody>
                    <a:bodyPr/>
                    <a:lstStyle/>
                    <a:p>
                      <a:pPr algn="ctr">
                        <a:lnSpc>
                          <a:spcPct val="115000"/>
                        </a:lnSpc>
                        <a:spcAft>
                          <a:spcPts val="0"/>
                        </a:spcAft>
                      </a:pPr>
                      <a:r>
                        <a:rPr lang="en-US" sz="2000" b="1">
                          <a:solidFill>
                            <a:schemeClr val="tx1"/>
                          </a:solidFill>
                          <a:latin typeface="Adobe Garamond Pro" pitchFamily="18" charset="0"/>
                        </a:rPr>
                        <a:t>2</a:t>
                      </a:r>
                      <a:endParaRPr lang="en-IN" sz="2000" b="1">
                        <a:solidFill>
                          <a:schemeClr val="tx1"/>
                        </a:solidFill>
                        <a:latin typeface="Adobe Garamond Pro" pitchFamily="18"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b="1" dirty="0" smtClean="0">
                          <a:solidFill>
                            <a:schemeClr val="tx1"/>
                          </a:solidFill>
                          <a:latin typeface="Adobe Garamond Pro" pitchFamily="18" charset="0"/>
                          <a:ea typeface="Times New Roman"/>
                          <a:cs typeface="Times New Roman"/>
                        </a:rPr>
                        <a:t>INTERNET</a:t>
                      </a:r>
                      <a:endParaRPr lang="en-IN" sz="2000" b="1" dirty="0">
                        <a:solidFill>
                          <a:schemeClr val="tx1"/>
                        </a:solidFill>
                        <a:latin typeface="Adobe Garamond Pro" pitchFamily="18"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2000" b="1" dirty="0" smtClean="0">
                          <a:solidFill>
                            <a:schemeClr val="tx1"/>
                          </a:solidFill>
                          <a:latin typeface="Adobe Garamond Pro" pitchFamily="18" charset="0"/>
                          <a:ea typeface="Times New Roman"/>
                          <a:cs typeface="Times New Roman"/>
                        </a:rPr>
                        <a:t>500</a:t>
                      </a:r>
                      <a:endParaRPr lang="en-IN" sz="2000" b="1" dirty="0">
                        <a:solidFill>
                          <a:schemeClr val="tx1"/>
                        </a:solidFill>
                        <a:latin typeface="Adobe Garamond Pro" pitchFamily="18"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2416">
                <a:tc>
                  <a:txBody>
                    <a:bodyPr/>
                    <a:lstStyle/>
                    <a:p>
                      <a:pPr algn="ctr">
                        <a:lnSpc>
                          <a:spcPct val="115000"/>
                        </a:lnSpc>
                        <a:spcAft>
                          <a:spcPts val="0"/>
                        </a:spcAft>
                      </a:pPr>
                      <a:endParaRPr lang="en-IN" sz="2000" b="1" dirty="0">
                        <a:solidFill>
                          <a:schemeClr val="tx1"/>
                        </a:solidFill>
                        <a:latin typeface="Adobe Garamond Pro" pitchFamily="18"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spcAft>
                          <a:spcPts val="0"/>
                        </a:spcAft>
                      </a:pPr>
                      <a:r>
                        <a:rPr lang="en-US" sz="2400" b="1" dirty="0" smtClean="0">
                          <a:solidFill>
                            <a:srgbClr val="0000CC"/>
                          </a:solidFill>
                          <a:latin typeface="Adobe Garamond Pro" pitchFamily="18" charset="0"/>
                          <a:ea typeface="Times New Roman"/>
                          <a:cs typeface="Times New Roman"/>
                        </a:rPr>
                        <a:t>TOTAL COST</a:t>
                      </a:r>
                      <a:endParaRPr lang="en-IN" sz="2400" b="1" dirty="0">
                        <a:solidFill>
                          <a:srgbClr val="0000CC"/>
                        </a:solidFill>
                        <a:latin typeface="Adobe Garamond Pro" pitchFamily="18"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15000"/>
                        </a:lnSpc>
                        <a:spcAft>
                          <a:spcPts val="0"/>
                        </a:spcAft>
                      </a:pPr>
                      <a:r>
                        <a:rPr lang="en-US" sz="2400" b="1" dirty="0" smtClean="0">
                          <a:solidFill>
                            <a:srgbClr val="0000CC"/>
                          </a:solidFill>
                          <a:latin typeface="Adobe Garamond Pro" pitchFamily="18" charset="0"/>
                          <a:ea typeface="Times New Roman"/>
                          <a:cs typeface="Times New Roman"/>
                        </a:rPr>
                        <a:t>500</a:t>
                      </a:r>
                      <a:endParaRPr lang="en-IN" sz="2400" b="1" dirty="0">
                        <a:solidFill>
                          <a:srgbClr val="0000CC"/>
                        </a:solidFill>
                        <a:latin typeface="Adobe Garamond Pro" pitchFamily="18"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278" name="Subtitle 2"/>
          <p:cNvSpPr txBox="1">
            <a:spLocks/>
          </p:cNvSpPr>
          <p:nvPr/>
        </p:nvSpPr>
        <p:spPr bwMode="auto">
          <a:xfrm>
            <a:off x="0" y="0"/>
            <a:ext cx="9144000" cy="857250"/>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US" altLang="en-US" sz="2800" b="1" dirty="0" smtClean="0">
                <a:solidFill>
                  <a:srgbClr val="0000CC"/>
                </a:solidFill>
              </a:rPr>
              <a:t>TRAFFIC SIGNAL VIOLATION DETECTION  SYSTEM USING COMPUTER VISION</a:t>
            </a:r>
            <a:endParaRPr lang="en-IN" altLang="en-US" sz="2800" b="1" dirty="0">
              <a:solidFill>
                <a:srgbClr val="0000C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179388" y="928688"/>
            <a:ext cx="8785225" cy="646331"/>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2400" b="1" dirty="0">
                <a:solidFill>
                  <a:srgbClr val="FF0066"/>
                </a:solidFill>
                <a:latin typeface="Adobe Garamond Pro Bold" pitchFamily="18" charset="0"/>
              </a:rPr>
              <a:t>References:</a:t>
            </a:r>
          </a:p>
          <a:p>
            <a:pPr eaLnBrk="1" hangingPunct="1">
              <a:defRPr/>
            </a:pPr>
            <a:endParaRPr lang="en-IN" altLang="en-US" sz="1200" dirty="0">
              <a:solidFill>
                <a:srgbClr val="7030A0"/>
              </a:solidFill>
              <a:latin typeface="Adobe Garamond Pro Bold" pitchFamily="18" charset="0"/>
            </a:endParaRPr>
          </a:p>
        </p:txBody>
      </p:sp>
      <p:sp>
        <p:nvSpPr>
          <p:cNvPr id="17411" name="Slide Number Placeholder 7"/>
          <p:cNvSpPr>
            <a:spLocks noGrp="1" noChangeArrowheads="1"/>
          </p:cNvSpPr>
          <p:nvPr>
            <p:ph type="sldNum" sz="quarter" idx="12"/>
          </p:nvPr>
        </p:nvSpPr>
        <p:spPr bwMode="auto">
          <a:noFill/>
          <a:ln>
            <a:miter lim="800000"/>
            <a:headEnd/>
            <a:tailEnd/>
          </a:ln>
        </p:spPr>
        <p:txBody>
          <a:bodyPr/>
          <a:lstStyle/>
          <a:p>
            <a:fld id="{069340A3-2FEB-47F8-A0A5-D47CADB70961}" type="slidenum">
              <a:rPr lang="en-IN" altLang="en-US"/>
              <a:pPr/>
              <a:t>12</a:t>
            </a:fld>
            <a:endParaRPr lang="en-IN" altLang="en-US"/>
          </a:p>
        </p:txBody>
      </p:sp>
      <p:sp>
        <p:nvSpPr>
          <p:cNvPr id="12292" name="Subtitle 2"/>
          <p:cNvSpPr txBox="1">
            <a:spLocks/>
          </p:cNvSpPr>
          <p:nvPr/>
        </p:nvSpPr>
        <p:spPr bwMode="auto">
          <a:xfrm>
            <a:off x="0" y="0"/>
            <a:ext cx="9144000" cy="857250"/>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US" altLang="en-US" sz="2800" b="1" dirty="0" smtClean="0">
                <a:solidFill>
                  <a:srgbClr val="0000CC"/>
                </a:solidFill>
              </a:rPr>
              <a:t>TRAFFIC SIGNAL VIOLATION DETECTION  SYSTEM USING COMPUTER VISION</a:t>
            </a:r>
            <a:endParaRPr lang="en-IN" altLang="en-US" sz="2800" b="1" dirty="0">
              <a:solidFill>
                <a:srgbClr val="0000CC"/>
              </a:solidFill>
            </a:endParaRPr>
          </a:p>
        </p:txBody>
      </p:sp>
      <p:sp>
        <p:nvSpPr>
          <p:cNvPr id="5" name="Rectangle 4"/>
          <p:cNvSpPr/>
          <p:nvPr/>
        </p:nvSpPr>
        <p:spPr>
          <a:xfrm>
            <a:off x="0" y="1500179"/>
            <a:ext cx="9144000" cy="3416320"/>
          </a:xfrm>
          <a:prstGeom prst="rect">
            <a:avLst/>
          </a:prstGeom>
        </p:spPr>
        <p:txBody>
          <a:bodyPr wrap="square">
            <a:spAutoFit/>
          </a:bodyPr>
          <a:lstStyle/>
          <a:p>
            <a:r>
              <a:rPr lang="en-IN" dirty="0"/>
              <a:t>Project homepage: </a:t>
            </a:r>
            <a:r>
              <a:rPr lang="en-IN" dirty="0">
                <a:hlinkClick r:id="rId2"/>
              </a:rPr>
              <a:t>https://github.com/anmspro/Traffic-Signal-Violation-Detection-System</a:t>
            </a:r>
            <a:endParaRPr lang="en-IN" dirty="0"/>
          </a:p>
          <a:p>
            <a:r>
              <a:rPr lang="en-IN" dirty="0"/>
              <a:t>Repository: </a:t>
            </a:r>
            <a:r>
              <a:rPr lang="en-IN" dirty="0">
                <a:hlinkClick r:id="rId3"/>
              </a:rPr>
              <a:t>https://github.com/anmspro/Traffic-Signal-Violation-Detection-System.git</a:t>
            </a:r>
            <a:endParaRPr lang="en-IN" dirty="0"/>
          </a:p>
          <a:p>
            <a:r>
              <a:rPr lang="en-IN" dirty="0"/>
              <a:t>Issue tracker: </a:t>
            </a:r>
            <a:r>
              <a:rPr lang="en-IN" dirty="0">
                <a:hlinkClick r:id="rId4"/>
              </a:rPr>
              <a:t>https://github.com/anmspro/Traffic-Signal-Violation-Detection-System/issues</a:t>
            </a:r>
            <a:endParaRPr lang="en-IN" dirty="0"/>
          </a:p>
          <a:p>
            <a:r>
              <a:rPr lang="en-IN" dirty="0"/>
              <a:t>G. </a:t>
            </a:r>
            <a:r>
              <a:rPr lang="en-IN" dirty="0" err="1"/>
              <a:t>Ou</a:t>
            </a:r>
            <a:r>
              <a:rPr lang="en-IN" dirty="0"/>
              <a:t>, Y. </a:t>
            </a:r>
            <a:r>
              <a:rPr lang="en-IN" dirty="0" err="1"/>
              <a:t>Gao</a:t>
            </a:r>
            <a:r>
              <a:rPr lang="en-IN" dirty="0"/>
              <a:t> and Y. Liu, "Real </a:t>
            </a:r>
            <a:r>
              <a:rPr lang="en-IN" dirty="0" err="1"/>
              <a:t>TimeVehicularTrafficViolationDetectioninTrafficMonitorin</a:t>
            </a:r>
            <a:r>
              <a:rPr lang="en-IN" dirty="0"/>
              <a:t> </a:t>
            </a:r>
            <a:r>
              <a:rPr lang="en-IN" dirty="0" err="1"/>
              <a:t>gStream</a:t>
            </a:r>
            <a:r>
              <a:rPr lang="en-IN" dirty="0"/>
              <a:t>," in 2012 IEEE/WIC/ACM , Beijing, China , 2012.</a:t>
            </a:r>
          </a:p>
          <a:p>
            <a:r>
              <a:rPr lang="en-IN" dirty="0"/>
              <a:t>X. Wang, L.-M. </a:t>
            </a:r>
            <a:r>
              <a:rPr lang="en-IN" dirty="0" err="1"/>
              <a:t>Meng</a:t>
            </a:r>
            <a:r>
              <a:rPr lang="en-IN" dirty="0"/>
              <a:t>, B. Zhang, J. Lu and </a:t>
            </a:r>
            <a:r>
              <a:rPr lang="en-IN" dirty="0" err="1"/>
              <a:t>K.-L.Du</a:t>
            </a:r>
            <a:r>
              <a:rPr lang="en-IN" dirty="0"/>
              <a:t>, "A Video-based Traffic Violation Detection System," in MEC, Shenyang, China, 2013.</a:t>
            </a:r>
          </a:p>
          <a:p>
            <a:r>
              <a:rPr lang="en-IN" dirty="0"/>
              <a:t>Joseph </a:t>
            </a:r>
            <a:r>
              <a:rPr lang="en-IN" dirty="0" err="1"/>
              <a:t>Redmon</a:t>
            </a:r>
            <a:r>
              <a:rPr lang="en-IN" dirty="0"/>
              <a:t> and Ali </a:t>
            </a:r>
            <a:r>
              <a:rPr lang="en-IN" dirty="0" err="1"/>
              <a:t>Farhadi</a:t>
            </a:r>
            <a:r>
              <a:rPr lang="en-IN" dirty="0"/>
              <a:t>, "YOLOv3: An Incremental Improvement".</a:t>
            </a:r>
          </a:p>
          <a:p>
            <a:r>
              <a:rPr lang="en-IN" dirty="0">
                <a:hlinkClick r:id="rId5"/>
              </a:rPr>
              <a:t>https://machinelearningmastery.com/how-to-perform-object-detection-with-yolov3-in-keras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714362"/>
            <a:ext cx="8229600" cy="3879863"/>
          </a:xfrm>
        </p:spPr>
        <p:txBody>
          <a:bodyPr/>
          <a:lstStyle/>
          <a:p>
            <a:pPr>
              <a:buNone/>
            </a:pPr>
            <a:endParaRPr lang="en-US" sz="8800" dirty="0" smtClean="0"/>
          </a:p>
          <a:p>
            <a:pPr>
              <a:buNone/>
            </a:pPr>
            <a:r>
              <a:rPr lang="en-US" sz="8800" dirty="0" smtClean="0"/>
              <a:t>   </a:t>
            </a:r>
            <a:r>
              <a:rPr lang="en-US" sz="8800" dirty="0" smtClean="0">
                <a:latin typeface="Arial Rounded MT Bold" pitchFamily="34" charset="0"/>
              </a:rPr>
              <a:t>THANK YOU</a:t>
            </a:r>
            <a:endParaRPr lang="en-IN" sz="8800" dirty="0">
              <a:latin typeface="Arial Rounded MT Bold" pitchFamily="34" charset="0"/>
            </a:endParaRPr>
          </a:p>
        </p:txBody>
      </p:sp>
      <p:sp>
        <p:nvSpPr>
          <p:cNvPr id="4" name="Slide Number Placeholder 3"/>
          <p:cNvSpPr>
            <a:spLocks noGrp="1"/>
          </p:cNvSpPr>
          <p:nvPr>
            <p:ph type="sldNum" sz="quarter" idx="12"/>
          </p:nvPr>
        </p:nvSpPr>
        <p:spPr/>
        <p:txBody>
          <a:bodyPr/>
          <a:lstStyle/>
          <a:p>
            <a:fld id="{ADB68F1E-7EF3-40C4-A087-CA954D260847}" type="slidenum">
              <a:rPr lang="en-IN" altLang="en-US" smtClean="0"/>
              <a:pPr/>
              <a:t>13</a:t>
            </a:fld>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8688"/>
            <a:ext cx="9144000" cy="4214812"/>
          </a:xfrm>
        </p:spPr>
        <p:txBody>
          <a:bodyPr rtlCol="0">
            <a:normAutofit lnSpcReduction="10000"/>
          </a:bodyPr>
          <a:lstStyle/>
          <a:p>
            <a:pPr eaLnBrk="1" fontAlgn="auto" hangingPunct="1">
              <a:spcAft>
                <a:spcPts val="1200"/>
              </a:spcAft>
              <a:buFont typeface="Arial" panose="020B0604020202020204" pitchFamily="34" charset="0"/>
              <a:buNone/>
              <a:defRPr/>
            </a:pPr>
            <a:r>
              <a:rPr lang="en-IN" sz="2800" b="1" dirty="0">
                <a:solidFill>
                  <a:srgbClr val="FF0066"/>
                </a:solidFill>
                <a:latin typeface="Adobe Garamond Pro Bold" pitchFamily="18" charset="0"/>
              </a:rPr>
              <a:t>Introduction</a:t>
            </a:r>
            <a:r>
              <a:rPr lang="en-IN" sz="2800" b="1" dirty="0" smtClean="0">
                <a:solidFill>
                  <a:srgbClr val="FF0066"/>
                </a:solidFill>
                <a:latin typeface="Adobe Garamond Pro Bold" pitchFamily="18" charset="0"/>
              </a:rPr>
              <a:t>:</a:t>
            </a:r>
          </a:p>
          <a:p>
            <a:r>
              <a:rPr lang="en-IN" sz="2800" dirty="0" smtClean="0"/>
              <a:t>Traffic violation detection systems using computer vision are </a:t>
            </a:r>
            <a:r>
              <a:rPr lang="en-IN" sz="2800" b="1" dirty="0" smtClean="0"/>
              <a:t>a very efficient tool to reduce traffic violations by tracking and Penalizing</a:t>
            </a:r>
            <a:r>
              <a:rPr lang="en-IN" sz="2800" dirty="0" smtClean="0"/>
              <a:t>.</a:t>
            </a:r>
          </a:p>
          <a:p>
            <a:r>
              <a:rPr lang="en-IN" sz="2800" dirty="0" smtClean="0"/>
              <a:t>The proposed system was implemented using YOLOV3 object detection for traffic violation detections such as signal jump, vehicle speed, and the number of vehicles</a:t>
            </a:r>
          </a:p>
          <a:p>
            <a:r>
              <a:rPr lang="en-IN" sz="2800" dirty="0" smtClean="0"/>
              <a:t>Traffic signals are being developed as number of vehicles on road is increasing at a large rate </a:t>
            </a:r>
            <a:endParaRPr lang="en-IN" sz="2800" b="1" dirty="0">
              <a:solidFill>
                <a:srgbClr val="FF0066"/>
              </a:solidFill>
              <a:latin typeface="Adobe Garamond Pro Bold" pitchFamily="18" charset="0"/>
            </a:endParaRPr>
          </a:p>
        </p:txBody>
      </p:sp>
      <p:sp>
        <p:nvSpPr>
          <p:cNvPr id="4099" name="Slide Number Placeholder 5"/>
          <p:cNvSpPr>
            <a:spLocks noGrp="1" noChangeArrowheads="1"/>
          </p:cNvSpPr>
          <p:nvPr>
            <p:ph type="sldNum" sz="quarter" idx="12"/>
          </p:nvPr>
        </p:nvSpPr>
        <p:spPr bwMode="auto">
          <a:noFill/>
          <a:ln>
            <a:miter lim="800000"/>
            <a:headEnd/>
            <a:tailEnd/>
          </a:ln>
        </p:spPr>
        <p:txBody>
          <a:bodyPr/>
          <a:lstStyle/>
          <a:p>
            <a:fld id="{AA289841-2643-40D2-99A7-C086E408B6B0}" type="slidenum">
              <a:rPr lang="en-IN" altLang="en-US"/>
              <a:pPr/>
              <a:t>2</a:t>
            </a:fld>
            <a:endParaRPr lang="en-IN" altLang="en-US"/>
          </a:p>
        </p:txBody>
      </p:sp>
      <p:sp>
        <p:nvSpPr>
          <p:cNvPr id="3076" name="Subtitle 2"/>
          <p:cNvSpPr txBox="1">
            <a:spLocks/>
          </p:cNvSpPr>
          <p:nvPr/>
        </p:nvSpPr>
        <p:spPr bwMode="auto">
          <a:xfrm>
            <a:off x="0" y="0"/>
            <a:ext cx="9144000" cy="857250"/>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US" altLang="en-US" sz="2800" b="1" dirty="0" smtClean="0">
                <a:solidFill>
                  <a:srgbClr val="0000CC"/>
                </a:solidFill>
              </a:rPr>
              <a:t>TRAFFIC SIGNAL VIOLATION DETECTION  SYSTEM USING COMPUTER VISION</a:t>
            </a:r>
            <a:endParaRPr lang="en-IN" altLang="en-US" sz="2800" b="1" dirty="0">
              <a:solidFill>
                <a:srgbClr val="0000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0" y="857250"/>
            <a:ext cx="9144000" cy="500063"/>
          </a:xfrm>
        </p:spPr>
        <p:txBody>
          <a:bodyPr/>
          <a:lstStyle/>
          <a:p>
            <a:pPr eaLnBrk="1" hangingPunct="1">
              <a:buFont typeface="Arial" charset="0"/>
              <a:buNone/>
            </a:pPr>
            <a:r>
              <a:rPr lang="en-IN" altLang="en-US" sz="2400" b="1" smtClean="0">
                <a:solidFill>
                  <a:srgbClr val="FF0066"/>
                </a:solidFill>
                <a:latin typeface="Adobe Garamond Pro Bold" pitchFamily="18" charset="0"/>
              </a:rPr>
              <a:t>Literature Review1:</a:t>
            </a:r>
          </a:p>
          <a:p>
            <a:pPr eaLnBrk="1" hangingPunct="1">
              <a:buFont typeface="Arial" charset="0"/>
              <a:buNone/>
            </a:pPr>
            <a:endParaRPr lang="en-IN" altLang="en-US" sz="2400" b="1" smtClean="0">
              <a:solidFill>
                <a:srgbClr val="FF0066"/>
              </a:solidFill>
              <a:latin typeface="Adobe Garamond Pro Bold" pitchFamily="18" charset="0"/>
            </a:endParaRPr>
          </a:p>
          <a:p>
            <a:pPr eaLnBrk="1" hangingPunct="1">
              <a:buFont typeface="Arial" charset="0"/>
              <a:buNone/>
            </a:pPr>
            <a:endParaRPr lang="en-IN" altLang="en-US" sz="2400" dirty="0" smtClean="0">
              <a:latin typeface="Adobe Garamond Pro Bold" pitchFamily="18" charset="0"/>
            </a:endParaRPr>
          </a:p>
        </p:txBody>
      </p:sp>
      <p:sp>
        <p:nvSpPr>
          <p:cNvPr id="6147" name="Slide Number Placeholder 5"/>
          <p:cNvSpPr>
            <a:spLocks noGrp="1" noChangeArrowheads="1"/>
          </p:cNvSpPr>
          <p:nvPr>
            <p:ph type="sldNum" sz="quarter" idx="12"/>
          </p:nvPr>
        </p:nvSpPr>
        <p:spPr bwMode="auto">
          <a:noFill/>
          <a:ln>
            <a:miter lim="800000"/>
            <a:headEnd/>
            <a:tailEnd/>
          </a:ln>
        </p:spPr>
        <p:txBody>
          <a:bodyPr/>
          <a:lstStyle/>
          <a:p>
            <a:fld id="{3AFE3F8E-06B1-4577-8C5F-EB2A4C8EE7FE}" type="slidenum">
              <a:rPr lang="en-IN" altLang="en-US" smtClean="0"/>
              <a:pPr/>
              <a:t>3</a:t>
            </a:fld>
            <a:endParaRPr lang="en-IN" altLang="en-US"/>
          </a:p>
        </p:txBody>
      </p:sp>
      <p:graphicFrame>
        <p:nvGraphicFramePr>
          <p:cNvPr id="5" name="Table 4"/>
          <p:cNvGraphicFramePr>
            <a:graphicFrameLocks noGrp="1"/>
          </p:cNvGraphicFramePr>
          <p:nvPr/>
        </p:nvGraphicFramePr>
        <p:xfrm>
          <a:off x="71438" y="1393825"/>
          <a:ext cx="9001125" cy="2956560"/>
        </p:xfrm>
        <a:graphic>
          <a:graphicData uri="http://schemas.openxmlformats.org/drawingml/2006/table">
            <a:tbl>
              <a:tblPr firstRow="1" bandRow="1">
                <a:tableStyleId>{5C22544A-7EE6-4342-B048-85BDC9FD1C3A}</a:tableStyleId>
              </a:tblPr>
              <a:tblGrid>
                <a:gridCol w="1800225"/>
                <a:gridCol w="1800225"/>
                <a:gridCol w="1800225"/>
                <a:gridCol w="1800225"/>
                <a:gridCol w="1800225"/>
              </a:tblGrid>
              <a:tr h="370840">
                <a:tc>
                  <a:txBody>
                    <a:bodyPr/>
                    <a:lstStyle/>
                    <a:p>
                      <a:pPr algn="ctr"/>
                      <a:r>
                        <a:rPr lang="en-US" sz="1400" dirty="0">
                          <a:solidFill>
                            <a:schemeClr val="tx1"/>
                          </a:solidFill>
                          <a:latin typeface="Adobe Garamond Pro Bold" pitchFamily="18" charset="0"/>
                        </a:rPr>
                        <a:t>Title of the Research Paper</a:t>
                      </a:r>
                      <a:endParaRPr lang="en-IN" sz="14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400" dirty="0">
                          <a:solidFill>
                            <a:schemeClr val="tx1"/>
                          </a:solidFill>
                          <a:latin typeface="Adobe Garamond Pro Bold" pitchFamily="18" charset="0"/>
                        </a:rPr>
                        <a:t>Key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400" dirty="0">
                          <a:solidFill>
                            <a:schemeClr val="tx1"/>
                          </a:solidFill>
                          <a:latin typeface="Adobe Garamond Pro Bold" pitchFamily="18" charset="0"/>
                        </a:rPr>
                        <a:t>Materials/ Software's</a:t>
                      </a:r>
                      <a:r>
                        <a:rPr lang="en-IN" sz="1400" baseline="0" dirty="0">
                          <a:solidFill>
                            <a:schemeClr val="tx1"/>
                          </a:solidFill>
                          <a:latin typeface="Adobe Garamond Pro Bold" pitchFamily="18" charset="0"/>
                        </a:rPr>
                        <a:t> used</a:t>
                      </a:r>
                      <a:endParaRPr lang="en-IN" sz="14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400" dirty="0">
                          <a:solidFill>
                            <a:schemeClr val="tx1"/>
                          </a:solidFill>
                          <a:latin typeface="Adobe Garamond Pro Bold" pitchFamily="18" charset="0"/>
                        </a:rPr>
                        <a:t>Methodology/ Technique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400" dirty="0">
                          <a:solidFill>
                            <a:schemeClr val="tx1"/>
                          </a:solidFill>
                          <a:latin typeface="Adobe Garamond Pro Bold" pitchFamily="18" charset="0"/>
                        </a:rPr>
                        <a:t>Inference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endParaRPr lang="en-US" sz="1400" dirty="0">
                        <a:solidFill>
                          <a:schemeClr val="tx1"/>
                        </a:solidFill>
                        <a:latin typeface="Adobe Garamond Pro Bold" pitchFamily="18" charset="0"/>
                      </a:endParaRPr>
                    </a:p>
                    <a:p>
                      <a:r>
                        <a:rPr lang="en-IN" sz="1400" dirty="0" smtClean="0"/>
                        <a:t>A Literature Survey on an Improved Smart Traffic Signal Using Computer Vision and Artificial Intelligence </a:t>
                      </a:r>
                      <a:endParaRPr lang="en-IN" sz="1400" dirty="0">
                        <a:solidFill>
                          <a:schemeClr val="tx1"/>
                        </a:solidFill>
                        <a:latin typeface="Adobe Garamond Pro Bold" pitchFamily="18" charset="0"/>
                      </a:endParaRPr>
                    </a:p>
                    <a:p>
                      <a:endParaRPr lang="en-IN" sz="1400" dirty="0">
                        <a:solidFill>
                          <a:schemeClr val="tx1"/>
                        </a:solidFill>
                        <a:latin typeface="Adobe Garamond Pro Bold" pitchFamily="18" charset="0"/>
                      </a:endParaRPr>
                    </a:p>
                    <a:p>
                      <a:endParaRPr lang="en-IN" sz="1400" dirty="0">
                        <a:solidFill>
                          <a:schemeClr val="tx1"/>
                        </a:solidFill>
                        <a:latin typeface="Adobe Garamond Pro Bold" pitchFamily="18" charset="0"/>
                      </a:endParaRPr>
                    </a:p>
                    <a:p>
                      <a:endParaRPr lang="en-IN" sz="1400" dirty="0">
                        <a:solidFill>
                          <a:schemeClr val="tx1"/>
                        </a:solidFill>
                        <a:latin typeface="Adobe Garamond Pro Bold" pitchFamily="18" charset="0"/>
                      </a:endParaRPr>
                    </a:p>
                    <a:p>
                      <a:endParaRPr lang="en-IN" sz="1400" dirty="0">
                        <a:solidFill>
                          <a:schemeClr val="tx1"/>
                        </a:solidFill>
                        <a:latin typeface="Adobe Garamond Pro Bold" pitchFamily="18" charset="0"/>
                      </a:endParaRPr>
                    </a:p>
                    <a:p>
                      <a:endParaRPr lang="en-IN" sz="14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t>: Computer Vision, Synchronous Traffic Signals, Object Detection, Artificial Intelligence, Multiline Reference, Image Processing</a:t>
                      </a:r>
                      <a:endParaRPr lang="en-IN" sz="14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t>COMPUTER VISION </a:t>
                      </a:r>
                    </a:p>
                    <a:p>
                      <a:r>
                        <a:rPr lang="en-IN" sz="1400" dirty="0" smtClean="0"/>
                        <a:t>AND MACHINE LEARNING</a:t>
                      </a:r>
                      <a:endParaRPr lang="en-IN" sz="14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t>From the given video footage, moving objects are detected. An object detection model YOLOv3 is used to classify those moving objects into respective classes</a:t>
                      </a:r>
                      <a:endParaRPr lang="en-IN" sz="14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kern="1200" dirty="0" smtClean="0">
                          <a:solidFill>
                            <a:schemeClr val="dk1"/>
                          </a:solidFill>
                          <a:latin typeface="+mn-lt"/>
                          <a:ea typeface="+mn-ea"/>
                          <a:cs typeface="+mn-cs"/>
                        </a:rPr>
                        <a:t>For Public safety services </a:t>
                      </a:r>
                      <a:r>
                        <a:rPr lang="en-IN" sz="1400" b="1" i="0" kern="1200" dirty="0" smtClean="0">
                          <a:solidFill>
                            <a:schemeClr val="dk1"/>
                          </a:solidFill>
                          <a:latin typeface="+mn-lt"/>
                          <a:ea typeface="+mn-ea"/>
                          <a:cs typeface="+mn-cs"/>
                        </a:rPr>
                        <a:t>in</a:t>
                      </a:r>
                      <a:r>
                        <a:rPr lang="en-IN" sz="1400" b="0" i="0" kern="1200" dirty="0" smtClean="0">
                          <a:solidFill>
                            <a:schemeClr val="dk1"/>
                          </a:solidFill>
                          <a:latin typeface="+mn-lt"/>
                          <a:ea typeface="+mn-ea"/>
                          <a:cs typeface="+mn-cs"/>
                        </a:rPr>
                        <a:t> India, </a:t>
                      </a:r>
                      <a:r>
                        <a:rPr lang="en-IN" sz="1400" b="1" i="0" kern="1200" dirty="0" smtClean="0">
                          <a:solidFill>
                            <a:schemeClr val="dk1"/>
                          </a:solidFill>
                          <a:latin typeface="+mn-lt"/>
                          <a:ea typeface="+mn-ea"/>
                          <a:cs typeface="+mn-cs"/>
                        </a:rPr>
                        <a:t>Traffic</a:t>
                      </a:r>
                      <a:r>
                        <a:rPr lang="en-IN" sz="1400" b="0" i="0" kern="1200" dirty="0" smtClean="0">
                          <a:solidFill>
                            <a:schemeClr val="dk1"/>
                          </a:solidFill>
                          <a:latin typeface="+mn-lt"/>
                          <a:ea typeface="+mn-ea"/>
                          <a:cs typeface="+mn-cs"/>
                        </a:rPr>
                        <a:t> control and enforcement of various </a:t>
                      </a:r>
                      <a:r>
                        <a:rPr lang="en-IN" sz="1400" b="1" i="0" kern="1200" dirty="0" smtClean="0">
                          <a:solidFill>
                            <a:schemeClr val="dk1"/>
                          </a:solidFill>
                          <a:latin typeface="+mn-lt"/>
                          <a:ea typeface="+mn-ea"/>
                          <a:cs typeface="+mn-cs"/>
                        </a:rPr>
                        <a:t>traffic</a:t>
                      </a:r>
                      <a:r>
                        <a:rPr lang="en-IN" sz="1400" b="0" i="0" kern="1200" dirty="0" smtClean="0">
                          <a:solidFill>
                            <a:schemeClr val="dk1"/>
                          </a:solidFill>
                          <a:latin typeface="+mn-lt"/>
                          <a:ea typeface="+mn-ea"/>
                          <a:cs typeface="+mn-cs"/>
                        </a:rPr>
                        <a:t> regulations still pose a major challenges</a:t>
                      </a:r>
                    </a:p>
                    <a:p>
                      <a:r>
                        <a:rPr lang="en-IN" sz="1400" b="0" i="0" kern="1200" dirty="0" smtClean="0">
                          <a:solidFill>
                            <a:schemeClr val="dk1"/>
                          </a:solidFill>
                          <a:latin typeface="+mn-lt"/>
                          <a:ea typeface="+mn-ea"/>
                          <a:cs typeface="+mn-cs"/>
                        </a:rPr>
                        <a:t/>
                      </a:r>
                      <a:br>
                        <a:rPr lang="en-IN" sz="1400" b="0" i="0" kern="1200" dirty="0" smtClean="0">
                          <a:solidFill>
                            <a:schemeClr val="dk1"/>
                          </a:solidFill>
                          <a:latin typeface="+mn-lt"/>
                          <a:ea typeface="+mn-ea"/>
                          <a:cs typeface="+mn-cs"/>
                        </a:rPr>
                      </a:br>
                      <a:endParaRPr lang="en-IN" sz="14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162" name="Subtitle 2"/>
          <p:cNvSpPr txBox="1">
            <a:spLocks/>
          </p:cNvSpPr>
          <p:nvPr/>
        </p:nvSpPr>
        <p:spPr bwMode="auto">
          <a:xfrm>
            <a:off x="0" y="0"/>
            <a:ext cx="9144000" cy="857250"/>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US" altLang="en-US" sz="2400" b="1" dirty="0" smtClean="0">
                <a:solidFill>
                  <a:srgbClr val="0000CC"/>
                </a:solidFill>
              </a:rPr>
              <a:t>TRAFFIC SIGNAL VIOLATION DETECTION  SYSTEM USING COMPUTER VISION</a:t>
            </a:r>
            <a:endParaRPr lang="en-IN" altLang="en-US" sz="2400" b="1" dirty="0">
              <a:solidFill>
                <a:srgbClr val="0000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0" y="857250"/>
            <a:ext cx="9144000" cy="500063"/>
          </a:xfrm>
        </p:spPr>
        <p:txBody>
          <a:bodyPr/>
          <a:lstStyle/>
          <a:p>
            <a:pPr eaLnBrk="1" hangingPunct="1">
              <a:buFont typeface="Arial" charset="0"/>
              <a:buNone/>
            </a:pPr>
            <a:r>
              <a:rPr lang="en-IN" altLang="en-US" sz="2400" b="1" dirty="0" smtClean="0">
                <a:solidFill>
                  <a:srgbClr val="FF0066"/>
                </a:solidFill>
                <a:latin typeface="Adobe Garamond Pro Bold" pitchFamily="18" charset="0"/>
              </a:rPr>
              <a:t>Literature Review2:</a:t>
            </a:r>
          </a:p>
          <a:p>
            <a:pPr eaLnBrk="1" hangingPunct="1">
              <a:buFont typeface="Arial" charset="0"/>
              <a:buNone/>
            </a:pPr>
            <a:endParaRPr lang="en-IN" altLang="en-US" sz="2400" b="1" dirty="0" smtClean="0">
              <a:solidFill>
                <a:srgbClr val="FF0066"/>
              </a:solidFill>
              <a:latin typeface="Adobe Garamond Pro Bold" pitchFamily="18" charset="0"/>
            </a:endParaRPr>
          </a:p>
          <a:p>
            <a:pPr eaLnBrk="1" hangingPunct="1">
              <a:buFont typeface="Arial" charset="0"/>
              <a:buNone/>
            </a:pPr>
            <a:endParaRPr lang="en-IN" altLang="en-US" sz="2400" dirty="0" smtClean="0">
              <a:latin typeface="Adobe Garamond Pro Bold" pitchFamily="18" charset="0"/>
            </a:endParaRPr>
          </a:p>
        </p:txBody>
      </p:sp>
      <p:sp>
        <p:nvSpPr>
          <p:cNvPr id="7171" name="Slide Number Placeholder 5"/>
          <p:cNvSpPr>
            <a:spLocks noGrp="1" noChangeArrowheads="1"/>
          </p:cNvSpPr>
          <p:nvPr>
            <p:ph type="sldNum" sz="quarter" idx="12"/>
          </p:nvPr>
        </p:nvSpPr>
        <p:spPr bwMode="auto">
          <a:noFill/>
          <a:ln>
            <a:miter lim="800000"/>
            <a:headEnd/>
            <a:tailEnd/>
          </a:ln>
        </p:spPr>
        <p:txBody>
          <a:bodyPr/>
          <a:lstStyle/>
          <a:p>
            <a:fld id="{7404D657-C1EF-4709-B8B3-F86990ED64DA}" type="slidenum">
              <a:rPr lang="en-IN" altLang="en-US"/>
              <a:pPr/>
              <a:t>4</a:t>
            </a:fld>
            <a:endParaRPr lang="en-IN" altLang="en-US"/>
          </a:p>
        </p:txBody>
      </p:sp>
      <p:graphicFrame>
        <p:nvGraphicFramePr>
          <p:cNvPr id="5" name="Table 4"/>
          <p:cNvGraphicFramePr>
            <a:graphicFrameLocks noGrp="1"/>
          </p:cNvGraphicFramePr>
          <p:nvPr/>
        </p:nvGraphicFramePr>
        <p:xfrm>
          <a:off x="71438" y="1393825"/>
          <a:ext cx="9001125" cy="2743200"/>
        </p:xfrm>
        <a:graphic>
          <a:graphicData uri="http://schemas.openxmlformats.org/drawingml/2006/table">
            <a:tbl>
              <a:tblPr firstRow="1" bandRow="1">
                <a:tableStyleId>{5C22544A-7EE6-4342-B048-85BDC9FD1C3A}</a:tableStyleId>
              </a:tblPr>
              <a:tblGrid>
                <a:gridCol w="1800225"/>
                <a:gridCol w="1800225"/>
                <a:gridCol w="1800225"/>
                <a:gridCol w="1800225"/>
                <a:gridCol w="1800225"/>
              </a:tblGrid>
              <a:tr h="370840">
                <a:tc>
                  <a:txBody>
                    <a:bodyPr/>
                    <a:lstStyle/>
                    <a:p>
                      <a:pPr algn="ctr"/>
                      <a:r>
                        <a:rPr lang="en-US" sz="1200" dirty="0">
                          <a:solidFill>
                            <a:schemeClr val="tx1"/>
                          </a:solidFill>
                          <a:latin typeface="Adobe Garamond Pro Bold" pitchFamily="18" charset="0"/>
                        </a:rPr>
                        <a:t>Title of the Research Paper</a:t>
                      </a:r>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200" dirty="0">
                          <a:solidFill>
                            <a:schemeClr val="tx1"/>
                          </a:solidFill>
                          <a:latin typeface="Adobe Garamond Pro Bold" pitchFamily="18" charset="0"/>
                        </a:rPr>
                        <a:t>Key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200" dirty="0">
                          <a:solidFill>
                            <a:schemeClr val="tx1"/>
                          </a:solidFill>
                          <a:latin typeface="Adobe Garamond Pro Bold" pitchFamily="18" charset="0"/>
                        </a:rPr>
                        <a:t>Materials/ Software's</a:t>
                      </a:r>
                      <a:r>
                        <a:rPr lang="en-IN" sz="1200" baseline="0" dirty="0">
                          <a:solidFill>
                            <a:schemeClr val="tx1"/>
                          </a:solidFill>
                          <a:latin typeface="Adobe Garamond Pro Bold" pitchFamily="18" charset="0"/>
                        </a:rPr>
                        <a:t> used</a:t>
                      </a:r>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200" dirty="0">
                          <a:solidFill>
                            <a:schemeClr val="tx1"/>
                          </a:solidFill>
                          <a:latin typeface="Adobe Garamond Pro Bold" pitchFamily="18" charset="0"/>
                        </a:rPr>
                        <a:t>Methodology/ Technique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200" dirty="0">
                          <a:solidFill>
                            <a:schemeClr val="tx1"/>
                          </a:solidFill>
                          <a:latin typeface="Adobe Garamond Pro Bold" pitchFamily="18" charset="0"/>
                        </a:rPr>
                        <a:t>Inference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endParaRPr lang="en-US" sz="1200" dirty="0">
                        <a:solidFill>
                          <a:schemeClr val="tx1"/>
                        </a:solidFill>
                        <a:latin typeface="Adobe Garamond Pro Bold" pitchFamily="18" charset="0"/>
                      </a:endParaRPr>
                    </a:p>
                    <a:p>
                      <a:r>
                        <a:rPr lang="en-IN" sz="1200" dirty="0" smtClean="0"/>
                        <a:t>Literature Survey on Smart Traffic Violation Ticketing</a:t>
                      </a:r>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smtClean="0"/>
                        <a:t>Sensor, Traffic Management, Image Processing, Rash Driving, RFID Technology.</a:t>
                      </a:r>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mn-lt"/>
                        </a:rPr>
                        <a:t>Image</a:t>
                      </a:r>
                      <a:r>
                        <a:rPr lang="en-US" sz="1200" baseline="0" dirty="0" smtClean="0">
                          <a:solidFill>
                            <a:schemeClr val="tx1"/>
                          </a:solidFill>
                          <a:latin typeface="+mn-lt"/>
                        </a:rPr>
                        <a:t> processing, computer vision</a:t>
                      </a:r>
                      <a:r>
                        <a:rPr lang="en-US" sz="1200"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latin typeface="+mn-lt"/>
                        </a:rPr>
                        <a:t>python </a:t>
                      </a:r>
                      <a:r>
                        <a:rPr lang="en-US" sz="1200" baseline="0" dirty="0" smtClean="0">
                          <a:solidFill>
                            <a:schemeClr val="tx1"/>
                          </a:solidFill>
                          <a:latin typeface="+mn-lt"/>
                        </a:rPr>
                        <a:t>latest version</a:t>
                      </a:r>
                      <a:endParaRPr lang="en-IN" sz="1200" dirty="0" smtClean="0">
                        <a:solidFill>
                          <a:schemeClr val="tx1"/>
                        </a:solidFill>
                        <a:latin typeface="+mn-lt"/>
                      </a:endParaRPr>
                    </a:p>
                    <a:p>
                      <a:endParaRPr lang="en-US" sz="1200" baseline="0" dirty="0" smtClean="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smtClean="0"/>
                        <a:t>The proposed model has two sections/scheme which are signal section and vehicle section. In signal section we place RFID reader along with a ESP-EYE pi camera for image processing</a:t>
                      </a:r>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smtClean="0"/>
                        <a:t>After successful installation of this system, traffic volume is reduced about 16% in NH 08 Bangalore to Mysore Road. Better results can be obtained by widening the road in future which would be </a:t>
                      </a:r>
                      <a:r>
                        <a:rPr lang="en-IN" sz="1200" dirty="0" smtClean="0"/>
                        <a:t>more effective The </a:t>
                      </a:r>
                      <a:r>
                        <a:rPr lang="en-IN" sz="1200" dirty="0" smtClean="0"/>
                        <a:t>traffic in SH 80 is also declined by 19.5% as compared to early cases</a:t>
                      </a:r>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162" name="Subtitle 2"/>
          <p:cNvSpPr txBox="1">
            <a:spLocks/>
          </p:cNvSpPr>
          <p:nvPr/>
        </p:nvSpPr>
        <p:spPr bwMode="auto">
          <a:xfrm>
            <a:off x="0" y="0"/>
            <a:ext cx="9144000" cy="857250"/>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US" altLang="en-US" sz="2800" b="1" dirty="0" smtClean="0">
                <a:solidFill>
                  <a:srgbClr val="0000CC"/>
                </a:solidFill>
              </a:rPr>
              <a:t>TRAFFIC SIGNAL VIOLATION DETECTION  SYSTEM USING COMPUTER VISION</a:t>
            </a:r>
            <a:endParaRPr lang="en-IN" altLang="en-US" sz="2800" b="1" dirty="0">
              <a:solidFill>
                <a:srgbClr val="0000C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0" y="857250"/>
            <a:ext cx="9144000" cy="500063"/>
          </a:xfrm>
        </p:spPr>
        <p:txBody>
          <a:bodyPr/>
          <a:lstStyle/>
          <a:p>
            <a:pPr eaLnBrk="1" hangingPunct="1">
              <a:buFont typeface="Arial" charset="0"/>
              <a:buNone/>
            </a:pPr>
            <a:r>
              <a:rPr lang="en-IN" altLang="en-US" sz="2400" b="1" dirty="0" smtClean="0">
                <a:solidFill>
                  <a:srgbClr val="FF0066"/>
                </a:solidFill>
                <a:latin typeface="Adobe Garamond Pro Bold" pitchFamily="18" charset="0"/>
              </a:rPr>
              <a:t>Literature Review3:</a:t>
            </a:r>
          </a:p>
          <a:p>
            <a:pPr eaLnBrk="1" hangingPunct="1">
              <a:buFont typeface="Arial" charset="0"/>
              <a:buNone/>
            </a:pPr>
            <a:endParaRPr lang="en-IN" altLang="en-US" sz="2400" b="1" dirty="0" smtClean="0">
              <a:solidFill>
                <a:srgbClr val="FF0066"/>
              </a:solidFill>
              <a:latin typeface="Adobe Garamond Pro Bold" pitchFamily="18" charset="0"/>
            </a:endParaRPr>
          </a:p>
          <a:p>
            <a:pPr eaLnBrk="1" hangingPunct="1">
              <a:buFont typeface="Arial" charset="0"/>
              <a:buNone/>
            </a:pPr>
            <a:endParaRPr lang="en-IN" altLang="en-US" sz="2400" dirty="0" smtClean="0">
              <a:latin typeface="Adobe Garamond Pro Bold" pitchFamily="18" charset="0"/>
            </a:endParaRPr>
          </a:p>
        </p:txBody>
      </p:sp>
      <p:sp>
        <p:nvSpPr>
          <p:cNvPr id="8195" name="Slide Number Placeholder 5"/>
          <p:cNvSpPr>
            <a:spLocks noGrp="1" noChangeArrowheads="1"/>
          </p:cNvSpPr>
          <p:nvPr>
            <p:ph type="sldNum" sz="quarter" idx="12"/>
          </p:nvPr>
        </p:nvSpPr>
        <p:spPr bwMode="auto">
          <a:noFill/>
          <a:ln>
            <a:miter lim="800000"/>
            <a:headEnd/>
            <a:tailEnd/>
          </a:ln>
        </p:spPr>
        <p:txBody>
          <a:bodyPr/>
          <a:lstStyle/>
          <a:p>
            <a:fld id="{69300AF3-280F-4EB7-AADB-9760D9401593}" type="slidenum">
              <a:rPr lang="en-IN" altLang="en-US"/>
              <a:pPr/>
              <a:t>5</a:t>
            </a:fld>
            <a:endParaRPr lang="en-IN" altLang="en-US"/>
          </a:p>
        </p:txBody>
      </p:sp>
      <p:graphicFrame>
        <p:nvGraphicFramePr>
          <p:cNvPr id="5" name="Table 4"/>
          <p:cNvGraphicFramePr>
            <a:graphicFrameLocks noGrp="1"/>
          </p:cNvGraphicFramePr>
          <p:nvPr/>
        </p:nvGraphicFramePr>
        <p:xfrm>
          <a:off x="71438" y="1393825"/>
          <a:ext cx="9001125" cy="3657600"/>
        </p:xfrm>
        <a:graphic>
          <a:graphicData uri="http://schemas.openxmlformats.org/drawingml/2006/table">
            <a:tbl>
              <a:tblPr firstRow="1" bandRow="1">
                <a:tableStyleId>{5C22544A-7EE6-4342-B048-85BDC9FD1C3A}</a:tableStyleId>
              </a:tblPr>
              <a:tblGrid>
                <a:gridCol w="1800225"/>
                <a:gridCol w="1800225"/>
                <a:gridCol w="1800225"/>
                <a:gridCol w="1800225"/>
                <a:gridCol w="1800225"/>
              </a:tblGrid>
              <a:tr h="370840">
                <a:tc>
                  <a:txBody>
                    <a:bodyPr/>
                    <a:lstStyle/>
                    <a:p>
                      <a:pPr algn="ctr"/>
                      <a:r>
                        <a:rPr lang="en-US" sz="1200" dirty="0">
                          <a:solidFill>
                            <a:schemeClr val="tx1"/>
                          </a:solidFill>
                          <a:latin typeface="Adobe Garamond Pro Bold" pitchFamily="18" charset="0"/>
                        </a:rPr>
                        <a:t>Title of the Research Paper</a:t>
                      </a:r>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200" dirty="0">
                          <a:solidFill>
                            <a:schemeClr val="tx1"/>
                          </a:solidFill>
                          <a:latin typeface="Adobe Garamond Pro Bold" pitchFamily="18" charset="0"/>
                        </a:rPr>
                        <a:t>Key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200" dirty="0">
                          <a:solidFill>
                            <a:schemeClr val="tx1"/>
                          </a:solidFill>
                          <a:latin typeface="Adobe Garamond Pro Bold" pitchFamily="18" charset="0"/>
                        </a:rPr>
                        <a:t>Materials/ Software's</a:t>
                      </a:r>
                      <a:r>
                        <a:rPr lang="en-IN" sz="1200" baseline="0" dirty="0">
                          <a:solidFill>
                            <a:schemeClr val="tx1"/>
                          </a:solidFill>
                          <a:latin typeface="Adobe Garamond Pro Bold" pitchFamily="18" charset="0"/>
                        </a:rPr>
                        <a:t> used</a:t>
                      </a:r>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200" dirty="0">
                          <a:solidFill>
                            <a:schemeClr val="tx1"/>
                          </a:solidFill>
                          <a:latin typeface="Adobe Garamond Pro Bold" pitchFamily="18" charset="0"/>
                        </a:rPr>
                        <a:t>Methodology/ Technique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200" dirty="0">
                          <a:solidFill>
                            <a:schemeClr val="tx1"/>
                          </a:solidFill>
                          <a:latin typeface="Adobe Garamond Pro Bold" pitchFamily="18" charset="0"/>
                        </a:rPr>
                        <a:t>Inference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r>
                        <a:rPr lang="en-IN" sz="1200" b="0" i="0" kern="1200" dirty="0" smtClean="0">
                          <a:solidFill>
                            <a:schemeClr val="dk1"/>
                          </a:solidFill>
                          <a:latin typeface="+mn-lt"/>
                          <a:ea typeface="+mn-ea"/>
                          <a:cs typeface="+mn-cs"/>
                        </a:rPr>
                        <a:t>Intelligent Traffic Violation Detection</a:t>
                      </a:r>
                      <a:endParaRPr lang="en-US"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p>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b="0" i="0" kern="1200" dirty="0" smtClean="0">
                          <a:solidFill>
                            <a:schemeClr val="dk1"/>
                          </a:solidFill>
                          <a:effectLst/>
                          <a:latin typeface="+mn-lt"/>
                          <a:ea typeface="+mn-ea"/>
                          <a:cs typeface="+mn-cs"/>
                        </a:rPr>
                        <a:t>Intelligent Traffic Violation detection, Yolov3 </a:t>
                      </a:r>
                    </a:p>
                    <a:p>
                      <a:r>
                        <a:rPr lang="en-IN" sz="1200" b="0" i="0" kern="1200" dirty="0" smtClean="0">
                          <a:solidFill>
                            <a:schemeClr val="dk1"/>
                          </a:solidFill>
                          <a:effectLst/>
                          <a:latin typeface="+mn-lt"/>
                          <a:ea typeface="+mn-ea"/>
                          <a:cs typeface="+mn-cs"/>
                        </a:rPr>
                        <a:t>algorithm, Darknet53 feature extractor, CNN model, Traffic </a:t>
                      </a:r>
                    </a:p>
                    <a:p>
                      <a:r>
                        <a:rPr lang="en-IN" sz="1200" b="0" i="0" kern="1200" dirty="0" smtClean="0">
                          <a:solidFill>
                            <a:schemeClr val="dk1"/>
                          </a:solidFill>
                          <a:effectLst/>
                          <a:latin typeface="+mn-lt"/>
                          <a:ea typeface="+mn-ea"/>
                          <a:cs typeface="+mn-cs"/>
                        </a:rPr>
                        <a:t>management system. </a:t>
                      </a:r>
                    </a:p>
                    <a:p>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smtClean="0"/>
                        <a:t>COMPUTER VISION </a:t>
                      </a:r>
                    </a:p>
                    <a:p>
                      <a:r>
                        <a:rPr lang="en-IN" sz="1200" dirty="0" smtClean="0"/>
                        <a:t>AND MACHINE LEARNING</a:t>
                      </a:r>
                      <a:endParaRPr lang="en-IN" sz="1200" dirty="0" smtClean="0">
                        <a:solidFill>
                          <a:schemeClr val="tx1"/>
                        </a:solidFill>
                        <a:latin typeface="Adobe Garamond Pro Bold" pitchFamily="18" charset="0"/>
                      </a:endParaRPr>
                    </a:p>
                    <a:p>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b="0" i="0" kern="1200" dirty="0" err="1" smtClean="0">
                          <a:solidFill>
                            <a:schemeClr val="dk1"/>
                          </a:solidFill>
                          <a:effectLst/>
                          <a:latin typeface="+mn-lt"/>
                          <a:ea typeface="+mn-ea"/>
                          <a:cs typeface="+mn-cs"/>
                        </a:rPr>
                        <a:t>OpenCV</a:t>
                      </a:r>
                      <a:r>
                        <a:rPr lang="en-IN" sz="1200" b="0" i="0" kern="1200" dirty="0" smtClean="0">
                          <a:solidFill>
                            <a:schemeClr val="dk1"/>
                          </a:solidFill>
                          <a:effectLst/>
                          <a:latin typeface="+mn-lt"/>
                          <a:ea typeface="+mn-ea"/>
                          <a:cs typeface="+mn-cs"/>
                        </a:rPr>
                        <a:t> is an open source library for python which is </a:t>
                      </a:r>
                    </a:p>
                    <a:p>
                      <a:r>
                        <a:rPr lang="en-IN" sz="1200" b="0" i="0" kern="1200" dirty="0" smtClean="0">
                          <a:solidFill>
                            <a:schemeClr val="dk1"/>
                          </a:solidFill>
                          <a:effectLst/>
                          <a:latin typeface="+mn-lt"/>
                          <a:ea typeface="+mn-ea"/>
                          <a:cs typeface="+mn-cs"/>
                        </a:rPr>
                        <a:t>used for processing videos. </a:t>
                      </a:r>
                      <a:r>
                        <a:rPr lang="en-IN" sz="1200" b="0" i="0" kern="1200" dirty="0" err="1" smtClean="0">
                          <a:solidFill>
                            <a:schemeClr val="dk1"/>
                          </a:solidFill>
                          <a:effectLst/>
                          <a:latin typeface="+mn-lt"/>
                          <a:ea typeface="+mn-ea"/>
                          <a:cs typeface="+mn-cs"/>
                        </a:rPr>
                        <a:t>OpenCV</a:t>
                      </a:r>
                      <a:r>
                        <a:rPr lang="en-IN" sz="1200" b="0" i="0" kern="1200" dirty="0" smtClean="0">
                          <a:solidFill>
                            <a:schemeClr val="dk1"/>
                          </a:solidFill>
                          <a:effectLst/>
                          <a:latin typeface="+mn-lt"/>
                          <a:ea typeface="+mn-ea"/>
                          <a:cs typeface="+mn-cs"/>
                        </a:rPr>
                        <a:t> provides a way to </a:t>
                      </a:r>
                    </a:p>
                    <a:p>
                      <a:r>
                        <a:rPr lang="en-IN" sz="1200" b="0" i="0" kern="1200" dirty="0" smtClean="0">
                          <a:solidFill>
                            <a:schemeClr val="dk1"/>
                          </a:solidFill>
                          <a:effectLst/>
                          <a:latin typeface="+mn-lt"/>
                          <a:ea typeface="+mn-ea"/>
                          <a:cs typeface="+mn-cs"/>
                        </a:rPr>
                        <a:t>perform any operation on video, frame by frame. </a:t>
                      </a:r>
                    </a:p>
                    <a:p>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b="0" i="0" kern="1200" dirty="0" smtClean="0">
                          <a:solidFill>
                            <a:schemeClr val="dk1"/>
                          </a:solidFill>
                          <a:effectLst/>
                          <a:latin typeface="+mn-lt"/>
                          <a:ea typeface="+mn-ea"/>
                          <a:cs typeface="+mn-cs"/>
                        </a:rPr>
                        <a:t>Among the road traffic violations, the implementations </a:t>
                      </a:r>
                    </a:p>
                    <a:p>
                      <a:r>
                        <a:rPr lang="en-IN" sz="1200" b="0" i="0" kern="1200" dirty="0" smtClean="0">
                          <a:solidFill>
                            <a:schemeClr val="dk1"/>
                          </a:solidFill>
                          <a:effectLst/>
                          <a:latin typeface="+mn-lt"/>
                          <a:ea typeface="+mn-ea"/>
                          <a:cs typeface="+mn-cs"/>
                        </a:rPr>
                        <a:t>included here are identifying motorists without helmets, Car </a:t>
                      </a:r>
                    </a:p>
                    <a:p>
                      <a:r>
                        <a:rPr lang="en-IN" sz="1200" b="0" i="0" kern="1200" dirty="0" smtClean="0">
                          <a:solidFill>
                            <a:schemeClr val="dk1"/>
                          </a:solidFill>
                          <a:effectLst/>
                          <a:latin typeface="+mn-lt"/>
                          <a:ea typeface="+mn-ea"/>
                          <a:cs typeface="+mn-cs"/>
                        </a:rPr>
                        <a:t>drivers without seat belts and Red signal jump detection. </a:t>
                      </a:r>
                    </a:p>
                    <a:p>
                      <a:r>
                        <a:rPr lang="en-IN" sz="1200" b="0" i="0" kern="1200" dirty="0" smtClean="0">
                          <a:solidFill>
                            <a:schemeClr val="dk1"/>
                          </a:solidFill>
                          <a:effectLst/>
                          <a:latin typeface="+mn-lt"/>
                          <a:ea typeface="+mn-ea"/>
                          <a:cs typeface="+mn-cs"/>
                        </a:rPr>
                        <a:t>The implementation is done using the YOLOv3 algorithm, </a:t>
                      </a:r>
                    </a:p>
                    <a:p>
                      <a:r>
                        <a:rPr lang="en-IN" sz="1200" b="0" i="0" kern="1200" dirty="0" smtClean="0">
                          <a:solidFill>
                            <a:schemeClr val="dk1"/>
                          </a:solidFill>
                          <a:effectLst/>
                          <a:latin typeface="+mn-lt"/>
                          <a:ea typeface="+mn-ea"/>
                          <a:cs typeface="+mn-cs"/>
                        </a:rPr>
                        <a:t>darknet-53 (CNN) model and a few python libraries like </a:t>
                      </a:r>
                    </a:p>
                    <a:p>
                      <a:r>
                        <a:rPr lang="en-IN" sz="1200" b="0" i="0" kern="1200" dirty="0" err="1" smtClean="0">
                          <a:solidFill>
                            <a:schemeClr val="dk1"/>
                          </a:solidFill>
                          <a:effectLst/>
                          <a:latin typeface="+mn-lt"/>
                          <a:ea typeface="+mn-ea"/>
                          <a:cs typeface="+mn-cs"/>
                        </a:rPr>
                        <a:t>OpenCV</a:t>
                      </a:r>
                      <a:r>
                        <a:rPr lang="en-IN" sz="1200" b="0" i="0" kern="1200" dirty="0" smtClean="0">
                          <a:solidFill>
                            <a:schemeClr val="dk1"/>
                          </a:solidFill>
                          <a:effectLst/>
                          <a:latin typeface="+mn-lt"/>
                          <a:ea typeface="+mn-ea"/>
                          <a:cs typeface="+mn-cs"/>
                        </a:rPr>
                        <a:t> etc.</a:t>
                      </a:r>
                    </a:p>
                    <a:p>
                      <a:endParaRPr lang="en-IN" sz="1200" dirty="0">
                        <a:solidFill>
                          <a:schemeClr val="tx1"/>
                        </a:solidFill>
                        <a:latin typeface="Adobe Garamond Pro Bold"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162" name="Subtitle 2"/>
          <p:cNvSpPr txBox="1">
            <a:spLocks/>
          </p:cNvSpPr>
          <p:nvPr/>
        </p:nvSpPr>
        <p:spPr bwMode="auto">
          <a:xfrm>
            <a:off x="0" y="0"/>
            <a:ext cx="9144000" cy="857250"/>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US" altLang="en-US" sz="2800" b="1" dirty="0" smtClean="0">
                <a:solidFill>
                  <a:srgbClr val="0000CC"/>
                </a:solidFill>
              </a:rPr>
              <a:t>TRAFFIC SIGNAL VIOLATION DETECTION  SYSTEM USING COMPUTER VISION</a:t>
            </a:r>
            <a:endParaRPr lang="en-IN" altLang="en-US" sz="2800" b="1" dirty="0">
              <a:solidFill>
                <a:srgbClr val="0000CC"/>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8676"/>
            <a:ext cx="2828916" cy="357190"/>
          </a:xfrm>
        </p:spPr>
        <p:txBody>
          <a:bodyPr/>
          <a:lstStyle/>
          <a:p>
            <a:pPr eaLnBrk="1" fontAlgn="auto" hangingPunct="1">
              <a:spcAft>
                <a:spcPts val="1200"/>
              </a:spcAft>
              <a:defRPr/>
            </a:pPr>
            <a:r>
              <a:rPr lang="en-IN" sz="2800" b="1" dirty="0" smtClean="0">
                <a:solidFill>
                  <a:srgbClr val="FF0066"/>
                </a:solidFill>
                <a:latin typeface="Adobe Garamond Pro Bold" pitchFamily="18" charset="0"/>
              </a:rPr>
              <a:t>Algorithm :-</a:t>
            </a:r>
            <a:endParaRPr lang="en-IN" sz="2800" dirty="0">
              <a:latin typeface="Adobe Garamond Pro Bold" pitchFamily="18" charset="0"/>
            </a:endParaRPr>
          </a:p>
        </p:txBody>
      </p:sp>
      <p:sp>
        <p:nvSpPr>
          <p:cNvPr id="3" name="Content Placeholder 2"/>
          <p:cNvSpPr>
            <a:spLocks noGrp="1"/>
          </p:cNvSpPr>
          <p:nvPr>
            <p:ph idx="1"/>
          </p:nvPr>
        </p:nvSpPr>
        <p:spPr>
          <a:xfrm>
            <a:off x="214282" y="1500180"/>
            <a:ext cx="8786874" cy="3429024"/>
          </a:xfrm>
        </p:spPr>
        <p:txBody>
          <a:bodyPr/>
          <a:lstStyle/>
          <a:p>
            <a:r>
              <a:rPr lang="en-IN" sz="800" dirty="0" smtClean="0"/>
              <a:t>Consider an input image (416,416,3). </a:t>
            </a:r>
          </a:p>
          <a:p>
            <a:r>
              <a:rPr lang="en-IN" sz="800" dirty="0" smtClean="0"/>
              <a:t>2. The input image passes through CNN with stride as </a:t>
            </a:r>
          </a:p>
          <a:p>
            <a:r>
              <a:rPr lang="en-IN" sz="800" dirty="0" smtClean="0"/>
              <a:t>32 resulting in (13,13,5,85) </a:t>
            </a:r>
          </a:p>
          <a:p>
            <a:r>
              <a:rPr lang="en-IN" sz="800" dirty="0" smtClean="0"/>
              <a:t>3. In the wake of straightening the last two </a:t>
            </a:r>
          </a:p>
          <a:p>
            <a:r>
              <a:rPr lang="en-IN" sz="800" dirty="0" smtClean="0"/>
              <a:t>measurements, the yield is a volume of shape (13, </a:t>
            </a:r>
          </a:p>
          <a:p>
            <a:r>
              <a:rPr lang="en-IN" sz="800" dirty="0" smtClean="0"/>
              <a:t>13,425): </a:t>
            </a:r>
          </a:p>
          <a:p>
            <a:r>
              <a:rPr lang="en-IN" sz="800" dirty="0" smtClean="0"/>
              <a:t>3.1. Every cell in a 13x13 matrix over the info </a:t>
            </a:r>
          </a:p>
          <a:p>
            <a:r>
              <a:rPr lang="en-IN" sz="800" dirty="0" smtClean="0"/>
              <a:t>picture gives 425 numbers. </a:t>
            </a:r>
          </a:p>
          <a:p>
            <a:r>
              <a:rPr lang="en-IN" sz="800" dirty="0" smtClean="0"/>
              <a:t>3.2. 425 = 5X85 since every cell contains </a:t>
            </a:r>
          </a:p>
          <a:p>
            <a:r>
              <a:rPr lang="en-IN" sz="800" dirty="0" smtClean="0"/>
              <a:t>expectations for 5 boxes, comparing to 5 anchor </a:t>
            </a:r>
          </a:p>
          <a:p>
            <a:r>
              <a:rPr lang="en-IN" sz="800" dirty="0" smtClean="0"/>
              <a:t>boxes. </a:t>
            </a:r>
          </a:p>
          <a:p>
            <a:r>
              <a:rPr lang="en-IN" sz="800" dirty="0" smtClean="0"/>
              <a:t>3.3. 85 = 5+80 where 5 is because  has numbers, and 80 is the number of classes </a:t>
            </a:r>
          </a:p>
          <a:p>
            <a:r>
              <a:rPr lang="en-IN" sz="800" dirty="0" smtClean="0"/>
              <a:t>which needs to be detected. </a:t>
            </a:r>
          </a:p>
          <a:p>
            <a:r>
              <a:rPr lang="en-IN" sz="800" dirty="0" smtClean="0"/>
              <a:t>4. We then select few boxes based on: </a:t>
            </a:r>
          </a:p>
          <a:p>
            <a:r>
              <a:rPr lang="en-IN" sz="800" dirty="0" smtClean="0"/>
              <a:t>4.1. Score </a:t>
            </a:r>
            <a:r>
              <a:rPr lang="en-IN" sz="800" dirty="0" err="1" smtClean="0"/>
              <a:t>threholding</a:t>
            </a:r>
            <a:r>
              <a:rPr lang="en-IN" sz="800" dirty="0" smtClean="0"/>
              <a:t> </a:t>
            </a:r>
            <a:r>
              <a:rPr lang="en-IN" sz="800" dirty="0" smtClean="0"/>
              <a:t>done by discarding boxes </a:t>
            </a:r>
          </a:p>
          <a:p>
            <a:r>
              <a:rPr lang="en-IN" sz="800" dirty="0" smtClean="0"/>
              <a:t>that distinguished a class with score not as much as </a:t>
            </a:r>
          </a:p>
          <a:p>
            <a:r>
              <a:rPr lang="en-IN" sz="800" dirty="0" smtClean="0"/>
              <a:t>edge. </a:t>
            </a:r>
          </a:p>
          <a:p>
            <a:r>
              <a:rPr lang="en-IN" sz="800" dirty="0" smtClean="0"/>
              <a:t>4.2. Non-max concealment: Compute the </a:t>
            </a:r>
          </a:p>
          <a:p>
            <a:r>
              <a:rPr lang="en-IN" sz="800" dirty="0" smtClean="0"/>
              <a:t>Intersection over Union and eliminate all the </a:t>
            </a:r>
          </a:p>
          <a:p>
            <a:r>
              <a:rPr lang="en-IN" sz="800" dirty="0" smtClean="0"/>
              <a:t>covering boxes. </a:t>
            </a:r>
          </a:p>
          <a:p>
            <a:r>
              <a:rPr lang="en-IN" sz="800" dirty="0" smtClean="0"/>
              <a:t>5. This gives YOLO’s last yield. </a:t>
            </a:r>
          </a:p>
          <a:p>
            <a:endParaRPr lang="en-IN" sz="800" dirty="0"/>
          </a:p>
        </p:txBody>
      </p:sp>
      <p:sp>
        <p:nvSpPr>
          <p:cNvPr id="4" name="Slide Number Placeholder 3"/>
          <p:cNvSpPr>
            <a:spLocks noGrp="1"/>
          </p:cNvSpPr>
          <p:nvPr>
            <p:ph type="sldNum" sz="quarter" idx="12"/>
          </p:nvPr>
        </p:nvSpPr>
        <p:spPr/>
        <p:txBody>
          <a:bodyPr/>
          <a:lstStyle/>
          <a:p>
            <a:fld id="{ADB68F1E-7EF3-40C4-A087-CA954D260847}" type="slidenum">
              <a:rPr lang="en-IN" altLang="en-US" smtClean="0"/>
              <a:pPr/>
              <a:t>6</a:t>
            </a:fld>
            <a:endParaRPr lang="en-IN" altLang="en-US"/>
          </a:p>
        </p:txBody>
      </p:sp>
      <p:sp>
        <p:nvSpPr>
          <p:cNvPr id="5" name="TextBox 4"/>
          <p:cNvSpPr txBox="1"/>
          <p:nvPr/>
        </p:nvSpPr>
        <p:spPr>
          <a:xfrm>
            <a:off x="0" y="1"/>
            <a:ext cx="8909362" cy="1384995"/>
          </a:xfrm>
          <a:prstGeom prst="rect">
            <a:avLst/>
          </a:prstGeom>
          <a:noFill/>
        </p:spPr>
        <p:txBody>
          <a:bodyPr wrap="square" rtlCol="0">
            <a:spAutoFit/>
          </a:bodyPr>
          <a:lstStyle/>
          <a:p>
            <a:pPr algn="ctr"/>
            <a:r>
              <a:rPr lang="en-US" altLang="en-US" sz="2800" b="1" dirty="0" smtClean="0">
                <a:solidFill>
                  <a:srgbClr val="0000CC"/>
                </a:solidFill>
              </a:rPr>
              <a:t>TRAFFIC SIGNAL VIOLATION DETECTION       SYSTEM USING COMPUTER VISION</a:t>
            </a:r>
            <a:endParaRPr lang="en-IN" altLang="en-US" sz="2800" b="1" dirty="0" smtClean="0">
              <a:solidFill>
                <a:srgbClr val="0000CC"/>
              </a:solidFill>
            </a:endParaRPr>
          </a:p>
          <a:p>
            <a:pPr algn="ct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8688"/>
            <a:ext cx="9144000" cy="4214812"/>
          </a:xfrm>
        </p:spPr>
        <p:txBody>
          <a:bodyPr rtlCol="0">
            <a:normAutofit/>
          </a:bodyPr>
          <a:lstStyle/>
          <a:p>
            <a:pPr eaLnBrk="1" fontAlgn="auto" hangingPunct="1">
              <a:spcAft>
                <a:spcPts val="1200"/>
              </a:spcAft>
              <a:buFont typeface="Arial" panose="020B0604020202020204" pitchFamily="34" charset="0"/>
              <a:buNone/>
              <a:defRPr/>
            </a:pPr>
            <a:r>
              <a:rPr lang="en-IN" sz="2400" b="1" dirty="0" smtClean="0">
                <a:solidFill>
                  <a:srgbClr val="FF0066"/>
                </a:solidFill>
                <a:latin typeface="Adobe Garamond Pro Bold" pitchFamily="18" charset="0"/>
              </a:rPr>
              <a:t>Objective :-</a:t>
            </a:r>
            <a:endParaRPr lang="en-IN" sz="2400" dirty="0">
              <a:latin typeface="Adobe Garamond Pro Bold" pitchFamily="18" charset="0"/>
            </a:endParaRPr>
          </a:p>
          <a:p>
            <a:pPr marL="457200" indent="-457200" algn="just" eaLnBrk="1" fontAlgn="auto" hangingPunct="1">
              <a:spcAft>
                <a:spcPts val="0"/>
              </a:spcAft>
              <a:buFont typeface="Arial" panose="020B0604020202020204" pitchFamily="34" charset="0"/>
              <a:buAutoNum type="arabicPeriod"/>
              <a:defRPr/>
            </a:pPr>
            <a:endParaRPr lang="en-IN" sz="2400" dirty="0">
              <a:latin typeface="Adobe Garamond Pro Bold" pitchFamily="18" charset="0"/>
            </a:endParaRPr>
          </a:p>
          <a:p>
            <a:pPr marL="457200" indent="-457200" algn="just" eaLnBrk="1" fontAlgn="auto" hangingPunct="1">
              <a:spcAft>
                <a:spcPts val="0"/>
              </a:spcAft>
              <a:buFont typeface="Arial" panose="020B0604020202020204" pitchFamily="34" charset="0"/>
              <a:buAutoNum type="arabicPeriod"/>
              <a:defRPr/>
            </a:pPr>
            <a:r>
              <a:rPr lang="en-US" sz="2400" dirty="0" smtClean="0">
                <a:latin typeface="Adobe Garamond Pro Bold" pitchFamily="18" charset="0"/>
              </a:rPr>
              <a:t>The goals of the project is to automate the traffic signal violation detection system and make it easy for the traffic police department to monitor the traffic and take action against the violated vehicle owner in a fast and efficient way</a:t>
            </a:r>
          </a:p>
          <a:p>
            <a:pPr marL="457200" indent="-457200" algn="just" eaLnBrk="1" fontAlgn="auto" hangingPunct="1">
              <a:spcAft>
                <a:spcPts val="0"/>
              </a:spcAft>
              <a:buFont typeface="Arial" panose="020B0604020202020204" pitchFamily="34" charset="0"/>
              <a:buAutoNum type="arabicPeriod"/>
              <a:defRPr/>
            </a:pPr>
            <a:r>
              <a:rPr lang="en-US" sz="2400" dirty="0" smtClean="0">
                <a:latin typeface="Adobe Garamond Pro Bold" pitchFamily="18" charset="0"/>
              </a:rPr>
              <a:t>Detecting and tracking the vehicle and its activities accurately  is the main priority of the system </a:t>
            </a:r>
            <a:endParaRPr lang="en-IN" sz="2400" dirty="0">
              <a:latin typeface="Adobe Garamond Pro Bold" pitchFamily="18" charset="0"/>
            </a:endParaRPr>
          </a:p>
        </p:txBody>
      </p:sp>
      <p:sp>
        <p:nvSpPr>
          <p:cNvPr id="10243" name="Slide Number Placeholder 5"/>
          <p:cNvSpPr>
            <a:spLocks noGrp="1" noChangeArrowheads="1"/>
          </p:cNvSpPr>
          <p:nvPr>
            <p:ph type="sldNum" sz="quarter" idx="12"/>
          </p:nvPr>
        </p:nvSpPr>
        <p:spPr bwMode="auto">
          <a:noFill/>
          <a:ln>
            <a:miter lim="800000"/>
            <a:headEnd/>
            <a:tailEnd/>
          </a:ln>
        </p:spPr>
        <p:txBody>
          <a:bodyPr/>
          <a:lstStyle/>
          <a:p>
            <a:fld id="{0E8341A6-BE27-4E98-B95D-A63A7FF5FA72}" type="slidenum">
              <a:rPr lang="en-IN" altLang="en-US"/>
              <a:pPr/>
              <a:t>7</a:t>
            </a:fld>
            <a:endParaRPr lang="en-IN" altLang="en-US"/>
          </a:p>
        </p:txBody>
      </p:sp>
      <p:sp>
        <p:nvSpPr>
          <p:cNvPr id="6148" name="Subtitle 2"/>
          <p:cNvSpPr txBox="1">
            <a:spLocks/>
          </p:cNvSpPr>
          <p:nvPr/>
        </p:nvSpPr>
        <p:spPr bwMode="auto">
          <a:xfrm>
            <a:off x="0" y="0"/>
            <a:ext cx="9144000" cy="857250"/>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US" altLang="en-US" sz="2800" b="1" dirty="0" smtClean="0">
                <a:solidFill>
                  <a:srgbClr val="0000CC"/>
                </a:solidFill>
              </a:rPr>
              <a:t>TRAFFIC SIGNAL VIOLATION DETECTION  SYSTEM USING COMPUTER VISION</a:t>
            </a:r>
            <a:endParaRPr lang="en-IN" altLang="en-US" sz="2800" b="1" dirty="0">
              <a:solidFill>
                <a:srgbClr val="0000C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63F917D-D6F7-4824-8685-D46426F33BD9}" type="slidenum">
              <a:rPr lang="en-IN" altLang="en-US" smtClean="0"/>
              <a:pPr/>
              <a:t>8</a:t>
            </a:fld>
            <a:endParaRPr lang="en-IN" altLang="en-US"/>
          </a:p>
        </p:txBody>
      </p:sp>
      <p:pic>
        <p:nvPicPr>
          <p:cNvPr id="41986" name="Picture 2" descr="System_Flowchart.jpg"/>
          <p:cNvPicPr>
            <a:picLocks noChangeAspect="1" noChangeArrowheads="1"/>
          </p:cNvPicPr>
          <p:nvPr/>
        </p:nvPicPr>
        <p:blipFill>
          <a:blip r:embed="rId2"/>
          <a:srcRect/>
          <a:stretch>
            <a:fillRect/>
          </a:stretch>
        </p:blipFill>
        <p:spPr bwMode="auto">
          <a:xfrm>
            <a:off x="2428860" y="1214428"/>
            <a:ext cx="3571900" cy="3714776"/>
          </a:xfrm>
          <a:prstGeom prst="rect">
            <a:avLst/>
          </a:prstGeom>
          <a:noFill/>
        </p:spPr>
      </p:pic>
      <p:sp>
        <p:nvSpPr>
          <p:cNvPr id="4" name="Rectangle 3"/>
          <p:cNvSpPr/>
          <p:nvPr/>
        </p:nvSpPr>
        <p:spPr>
          <a:xfrm>
            <a:off x="0" y="142858"/>
            <a:ext cx="8929718" cy="701731"/>
          </a:xfrm>
          <a:prstGeom prst="rect">
            <a:avLst/>
          </a:prstGeom>
        </p:spPr>
        <p:txBody>
          <a:bodyPr wrap="square">
            <a:spAutoFit/>
          </a:bodyPr>
          <a:lstStyle/>
          <a:p>
            <a:pPr algn="ctr" eaLnBrk="1" hangingPunct="1">
              <a:spcBef>
                <a:spcPct val="20000"/>
              </a:spcBef>
              <a:defRPr/>
            </a:pPr>
            <a:r>
              <a:rPr lang="en-US" altLang="en-US" b="1" dirty="0">
                <a:solidFill>
                  <a:srgbClr val="0000CC"/>
                </a:solidFill>
              </a:rPr>
              <a:t>TRAFFIC SIGNAL VIOLATION DETECTION  SYSTEM USING </a:t>
            </a:r>
            <a:endParaRPr lang="en-US" altLang="en-US" b="1" dirty="0" smtClean="0">
              <a:solidFill>
                <a:srgbClr val="0000CC"/>
              </a:solidFill>
            </a:endParaRPr>
          </a:p>
          <a:p>
            <a:pPr algn="ctr" eaLnBrk="1" hangingPunct="1">
              <a:spcBef>
                <a:spcPct val="20000"/>
              </a:spcBef>
              <a:defRPr/>
            </a:pPr>
            <a:r>
              <a:rPr lang="en-US" altLang="en-US" b="1" dirty="0" smtClean="0">
                <a:solidFill>
                  <a:srgbClr val="0000CC"/>
                </a:solidFill>
              </a:rPr>
              <a:t>COMPUTER </a:t>
            </a:r>
            <a:r>
              <a:rPr lang="en-US" altLang="en-US" b="1" dirty="0">
                <a:solidFill>
                  <a:srgbClr val="0000CC"/>
                </a:solidFill>
              </a:rPr>
              <a:t>VISION</a:t>
            </a:r>
            <a:endParaRPr lang="en-IN" altLang="en-US" b="1" dirty="0">
              <a:solidFill>
                <a:srgbClr val="0000CC"/>
              </a:solidFill>
            </a:endParaRPr>
          </a:p>
        </p:txBody>
      </p:sp>
      <p:sp>
        <p:nvSpPr>
          <p:cNvPr id="5" name="Rectangle 4"/>
          <p:cNvSpPr/>
          <p:nvPr/>
        </p:nvSpPr>
        <p:spPr>
          <a:xfrm>
            <a:off x="0" y="1000114"/>
            <a:ext cx="2714612" cy="400110"/>
          </a:xfrm>
          <a:prstGeom prst="rect">
            <a:avLst/>
          </a:prstGeom>
        </p:spPr>
        <p:txBody>
          <a:bodyPr wrap="square">
            <a:spAutoFit/>
          </a:bodyPr>
          <a:lstStyle/>
          <a:p>
            <a:pPr algn="ctr" eaLnBrk="1" hangingPunct="1">
              <a:spcBef>
                <a:spcPct val="20000"/>
              </a:spcBef>
              <a:defRPr/>
            </a:pPr>
            <a:r>
              <a:rPr lang="en-US" altLang="en-US" sz="2000" b="1" dirty="0" smtClean="0">
                <a:solidFill>
                  <a:srgbClr val="FF0066"/>
                </a:solidFill>
                <a:latin typeface="Adobe Garamond Pro Bold" pitchFamily="18" charset="0"/>
              </a:rPr>
              <a:t>BLOCK DIAGRAM :</a:t>
            </a:r>
            <a:endParaRPr lang="en-IN" altLang="en-US" sz="2000" b="1" dirty="0">
              <a:solidFill>
                <a:srgbClr val="0000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0" y="588407"/>
            <a:ext cx="9038896" cy="4924425"/>
          </a:xfrm>
          <a:prstGeom prst="rect">
            <a:avLst/>
          </a:prstGeom>
          <a:noFill/>
          <a:ln w="9525">
            <a:noFill/>
            <a:miter lim="800000"/>
            <a:headEnd/>
            <a:tailEnd/>
          </a:ln>
        </p:spPr>
        <p:txBody>
          <a:bodyPr wrap="square">
            <a:spAutoFit/>
          </a:bodyPr>
          <a:lstStyle/>
          <a:p>
            <a:pPr eaLnBrk="1" hangingPunct="1"/>
            <a:r>
              <a:rPr lang="en-IN" altLang="en-US" sz="2400" b="1" dirty="0" smtClean="0">
                <a:solidFill>
                  <a:srgbClr val="FF0066"/>
                </a:solidFill>
                <a:latin typeface="Adobe Garamond Pro Bold" pitchFamily="18" charset="0"/>
              </a:rPr>
              <a:t>       </a:t>
            </a:r>
          </a:p>
          <a:p>
            <a:pPr eaLnBrk="1" hangingPunct="1"/>
            <a:r>
              <a:rPr lang="en-IN" altLang="en-US" sz="2400" b="1" dirty="0" smtClean="0">
                <a:solidFill>
                  <a:srgbClr val="FF0066"/>
                </a:solidFill>
                <a:latin typeface="Adobe Garamond Pro Bold" pitchFamily="18" charset="0"/>
              </a:rPr>
              <a:t>Methodology</a:t>
            </a:r>
            <a:r>
              <a:rPr lang="en-IN" altLang="en-US" sz="2400" b="1" dirty="0">
                <a:solidFill>
                  <a:srgbClr val="FF0066"/>
                </a:solidFill>
                <a:latin typeface="Adobe Garamond Pro Bold" pitchFamily="18" charset="0"/>
              </a:rPr>
              <a:t>:</a:t>
            </a:r>
          </a:p>
          <a:p>
            <a:pPr eaLnBrk="1" hangingPunct="1"/>
            <a:endParaRPr lang="en-IN" altLang="en-US" sz="1400" dirty="0">
              <a:solidFill>
                <a:srgbClr val="7030A0"/>
              </a:solidFill>
              <a:latin typeface="Adobe Garamond Pro Bold" pitchFamily="18" charset="0"/>
            </a:endParaRPr>
          </a:p>
          <a:p>
            <a:pPr eaLnBrk="1" hangingPunct="1">
              <a:buFont typeface="Arial" charset="0"/>
              <a:buChar char="•"/>
            </a:pPr>
            <a:endParaRPr lang="en-IN" altLang="en-US" sz="2400" dirty="0">
              <a:latin typeface="Adobe Garamond Pro Bold" pitchFamily="18" charset="0"/>
            </a:endParaRPr>
          </a:p>
          <a:p>
            <a:pPr algn="just" eaLnBrk="1" hangingPunct="1"/>
            <a:endParaRPr lang="en-IN" altLang="en-US" sz="1200" u="sng" dirty="0">
              <a:latin typeface="Adobe Garamond Pro Bold" pitchFamily="18" charset="0"/>
            </a:endParaRPr>
          </a:p>
          <a:p>
            <a:pPr algn="just" eaLnBrk="1" hangingPunct="1">
              <a:buFont typeface="Arial" charset="0"/>
              <a:buChar char="•"/>
            </a:pPr>
            <a:r>
              <a:rPr lang="en-IN" sz="2400" dirty="0"/>
              <a:t>From the given video footage, moving objects are detected. An object detection model YOLOv3 is used to classify those moving objects into respective classes. YOLOv3 is the third object detection algorithm in YOLO (You Only Look Once) family. It improved the accuracy with many tricks and is more capable of detecting objects. The classifier model is built with Darknet-53 architecture. Table-1 shows how the neural network architecture is designed.</a:t>
            </a:r>
          </a:p>
          <a:p>
            <a:pPr algn="just" eaLnBrk="1" hangingPunct="1">
              <a:buFont typeface="Arial" charset="0"/>
              <a:buChar char="•"/>
            </a:pPr>
            <a:endParaRPr lang="en-IN" altLang="en-US" sz="2400" dirty="0">
              <a:latin typeface="Adobe Garamond Pro Bold" pitchFamily="18" charset="0"/>
            </a:endParaRPr>
          </a:p>
        </p:txBody>
      </p:sp>
      <p:sp>
        <p:nvSpPr>
          <p:cNvPr id="12291" name="Slide Number Placeholder 5"/>
          <p:cNvSpPr>
            <a:spLocks noGrp="1" noChangeArrowheads="1"/>
          </p:cNvSpPr>
          <p:nvPr>
            <p:ph type="sldNum" sz="quarter" idx="12"/>
          </p:nvPr>
        </p:nvSpPr>
        <p:spPr bwMode="auto">
          <a:noFill/>
          <a:ln>
            <a:miter lim="800000"/>
            <a:headEnd/>
            <a:tailEnd/>
          </a:ln>
        </p:spPr>
        <p:txBody>
          <a:bodyPr/>
          <a:lstStyle/>
          <a:p>
            <a:fld id="{6DB3C1B5-488E-4E16-8FAC-9A8636D24F7B}" type="slidenum">
              <a:rPr lang="en-IN" altLang="en-US"/>
              <a:pPr/>
              <a:t>9</a:t>
            </a:fld>
            <a:endParaRPr lang="en-IN" altLang="en-US"/>
          </a:p>
        </p:txBody>
      </p:sp>
      <p:sp>
        <p:nvSpPr>
          <p:cNvPr id="8196" name="Subtitle 2"/>
          <p:cNvSpPr txBox="1">
            <a:spLocks/>
          </p:cNvSpPr>
          <p:nvPr/>
        </p:nvSpPr>
        <p:spPr bwMode="auto">
          <a:xfrm>
            <a:off x="0" y="0"/>
            <a:ext cx="9144000" cy="571486"/>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US" altLang="en-US" sz="2800" b="1" dirty="0" smtClean="0">
                <a:solidFill>
                  <a:srgbClr val="0000CC"/>
                </a:solidFill>
              </a:rPr>
              <a:t>TRAFFIC SIGNAL VIOLATION DETECTION  SYSTEM USING COMPUTER VISION</a:t>
            </a:r>
            <a:endParaRPr lang="en-IN" altLang="en-US" sz="2800" b="1" dirty="0">
              <a:solidFill>
                <a:srgbClr val="0000CC"/>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ni Projec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