
<file path=[Content_Types].xml><?xml version="1.0" encoding="utf-8"?>
<Types xmlns="http://schemas.openxmlformats.org/package/2006/content-types">
  <Default Extension="1"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4" r:id="rId2"/>
    <p:sldId id="256" r:id="rId3"/>
    <p:sldId id="257" r:id="rId4"/>
    <p:sldId id="258" r:id="rId5"/>
    <p:sldId id="259" r:id="rId6"/>
    <p:sldId id="260" r:id="rId7"/>
    <p:sldId id="261" r:id="rId8"/>
    <p:sldId id="262" r:id="rId9"/>
    <p:sldId id="263"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3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11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80257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70987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rawpixel.com/image/517946/free-illustration-image-welcome-are-open-busines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1"/><Relationship Id="rId5" Type="http://schemas.openxmlformats.org/officeDocument/2006/relationships/hyperlink" Target="http://www.privateinternetaccess.com/blog/how-to-choose-an-operating-system-for-maximum-privacy/" TargetMode="Externa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oer-studentresources.gesci.org/wp-content/courses/Computer/CS-F1-Operating-systems/introduction.html" TargetMode="External"/><Relationship Id="rId5" Type="http://schemas.openxmlformats.org/officeDocument/2006/relationships/image" Target="../media/image20.jp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14630400" cy="8229600"/>
          </a:xfrm>
          <a:prstGeom prst="rect">
            <a:avLst/>
          </a:prstGeom>
        </p:spPr>
      </p:pic>
      <p:pic>
        <p:nvPicPr>
          <p:cNvPr id="17" name="Picture 16">
            <a:extLst>
              <a:ext uri="{FF2B5EF4-FFF2-40B4-BE49-F238E27FC236}">
                <a16:creationId xmlns:a16="http://schemas.microsoft.com/office/drawing/2014/main" id="{741E3433-B4FF-1201-CD73-6447218C3D06}"/>
              </a:ext>
            </a:extLst>
          </p:cNvPr>
          <p:cNvPicPr>
            <a:picLocks noChangeAspect="1"/>
          </p:cNvPicPr>
          <p:nvPr/>
        </p:nvPicPr>
        <p:blipFill>
          <a:blip r:embed="rId5"/>
          <a:stretch>
            <a:fillRect/>
          </a:stretch>
        </p:blipFill>
        <p:spPr>
          <a:xfrm>
            <a:off x="1219200" y="216935"/>
            <a:ext cx="12192000" cy="1724881"/>
          </a:xfrm>
          <a:prstGeom prst="rect">
            <a:avLst/>
          </a:prstGeom>
        </p:spPr>
      </p:pic>
      <p:sp>
        <p:nvSpPr>
          <p:cNvPr id="19" name="Text Box 3">
            <a:extLst>
              <a:ext uri="{FF2B5EF4-FFF2-40B4-BE49-F238E27FC236}">
                <a16:creationId xmlns:a16="http://schemas.microsoft.com/office/drawing/2014/main" id="{5BAFEE21-8E3B-0A73-853E-F2390724BCAA}"/>
              </a:ext>
            </a:extLst>
          </p:cNvPr>
          <p:cNvSpPr txBox="1"/>
          <p:nvPr>
            <p:custDataLst>
              <p:tags r:id="rId1"/>
            </p:custDataLst>
          </p:nvPr>
        </p:nvSpPr>
        <p:spPr>
          <a:xfrm>
            <a:off x="133564" y="689074"/>
            <a:ext cx="14630400" cy="7540526"/>
          </a:xfrm>
          <a:prstGeom prst="rect">
            <a:avLst/>
          </a:prstGeom>
          <a:noFill/>
        </p:spPr>
        <p:txBody>
          <a:bodyPr wrap="square" rtlCol="0" anchor="t">
            <a:spAutoFit/>
          </a:bodyPr>
          <a:lstStyle/>
          <a:p>
            <a:r>
              <a:rPr lang="en-IN" sz="4400" dirty="0">
                <a:solidFill>
                  <a:schemeClr val="accent2"/>
                </a:solidFill>
                <a:sym typeface="+mn-ea"/>
              </a:rPr>
              <a:t>             </a:t>
            </a:r>
          </a:p>
          <a:p>
            <a:endParaRPr lang="en-IN" sz="4400" dirty="0">
              <a:solidFill>
                <a:schemeClr val="accent2"/>
              </a:solidFill>
              <a:sym typeface="+mn-ea"/>
            </a:endParaRPr>
          </a:p>
          <a:p>
            <a:r>
              <a:rPr lang="en-IN" sz="4400" dirty="0">
                <a:solidFill>
                  <a:schemeClr val="accent2"/>
                </a:solidFill>
                <a:sym typeface="+mn-ea"/>
              </a:rPr>
              <a:t>                                    </a:t>
            </a:r>
            <a:r>
              <a:rPr lang="en-IN" sz="4400" dirty="0">
                <a:solidFill>
                  <a:schemeClr val="accent5"/>
                </a:solidFill>
                <a:sym typeface="+mn-ea"/>
              </a:rPr>
              <a:t>OPERATING SYSTEM</a:t>
            </a:r>
          </a:p>
          <a:p>
            <a:r>
              <a:rPr lang="en-US" sz="4400" b="1" dirty="0">
                <a:solidFill>
                  <a:schemeClr val="accent2"/>
                </a:solidFill>
                <a:latin typeface="Outfit" pitchFamily="34" charset="0"/>
                <a:ea typeface="Outfit" pitchFamily="34" charset="-122"/>
                <a:cs typeface="Outfit" pitchFamily="34" charset="-120"/>
              </a:rPr>
              <a:t> </a:t>
            </a:r>
          </a:p>
          <a:p>
            <a:r>
              <a:rPr lang="en-US" sz="4400" b="1" dirty="0">
                <a:solidFill>
                  <a:schemeClr val="accent2"/>
                </a:solidFill>
                <a:latin typeface="Outfit" pitchFamily="34" charset="0"/>
                <a:ea typeface="Outfit" pitchFamily="34" charset="-122"/>
                <a:cs typeface="Outfit" pitchFamily="34" charset="-120"/>
              </a:rPr>
              <a:t>      Virtual Memory Concepts, Techniques ,And Applications</a:t>
            </a:r>
            <a:endParaRPr lang="en-US" sz="4400" dirty="0">
              <a:solidFill>
                <a:schemeClr val="accent2"/>
              </a:solidFill>
            </a:endParaRPr>
          </a:p>
          <a:p>
            <a:endParaRPr lang="en-IN" sz="4400" dirty="0">
              <a:solidFill>
                <a:schemeClr val="bg1"/>
              </a:solidFill>
              <a:sym typeface="+mn-ea"/>
            </a:endParaRPr>
          </a:p>
          <a:p>
            <a:r>
              <a:rPr lang="en-IN" sz="4400" dirty="0">
                <a:solidFill>
                  <a:schemeClr val="bg1"/>
                </a:solidFill>
                <a:sym typeface="+mn-ea"/>
              </a:rPr>
              <a:t>                                 B.GANESH(192225079)</a:t>
            </a:r>
          </a:p>
          <a:p>
            <a:r>
              <a:rPr lang="en-IN" sz="4400" dirty="0">
                <a:solidFill>
                  <a:schemeClr val="bg1"/>
                </a:solidFill>
                <a:sym typeface="+mn-ea"/>
              </a:rPr>
              <a:t>                             S.UDAY KUMAR(192225101)</a:t>
            </a:r>
          </a:p>
          <a:p>
            <a:r>
              <a:rPr lang="en-IN" sz="4400" dirty="0">
                <a:solidFill>
                  <a:schemeClr val="bg1"/>
                </a:solidFill>
                <a:sym typeface="+mn-ea"/>
              </a:rPr>
              <a:t>                                                   BY</a:t>
            </a:r>
          </a:p>
          <a:p>
            <a:r>
              <a:rPr lang="en-IN" sz="4400" dirty="0">
                <a:solidFill>
                  <a:schemeClr val="bg1"/>
                </a:solidFill>
                <a:sym typeface="+mn-ea"/>
              </a:rPr>
              <a:t>                                 DR.G.MARY VALANTINA</a:t>
            </a:r>
          </a:p>
          <a:p>
            <a:r>
              <a:rPr lang="en-IN" sz="4400" dirty="0">
                <a:solidFill>
                  <a:schemeClr val="bg1"/>
                </a:solidFill>
                <a:sym typeface="+mn-ea"/>
              </a:rPr>
              <a:t>                                  SIMATS ENGINEERING</a:t>
            </a:r>
          </a:p>
        </p:txBody>
      </p:sp>
    </p:spTree>
    <p:extLst>
      <p:ext uri="{BB962C8B-B14F-4D97-AF65-F5344CB8AC3E}">
        <p14:creationId xmlns:p14="http://schemas.microsoft.com/office/powerpoint/2010/main" val="142078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656874"/>
            <a:ext cx="10739676" cy="771525"/>
          </a:xfrm>
          <a:prstGeom prst="rect">
            <a:avLst/>
          </a:prstGeom>
          <a:noFill/>
          <a:ln/>
        </p:spPr>
        <p:txBody>
          <a:bodyPr wrap="none" rtlCol="0" anchor="t"/>
          <a:lstStyle/>
          <a:p>
            <a:pPr marL="0" indent="0">
              <a:lnSpc>
                <a:spcPts val="4253"/>
              </a:lnSpc>
              <a:buNone/>
            </a:pPr>
            <a:r>
              <a:rPr lang="en-US" sz="5400" b="1" dirty="0">
                <a:solidFill>
                  <a:srgbClr val="231971"/>
                </a:solidFill>
                <a:latin typeface="Outfit" pitchFamily="34" charset="0"/>
                <a:ea typeface="Outfit" pitchFamily="34" charset="-122"/>
                <a:cs typeface="Outfit" pitchFamily="34" charset="-120"/>
              </a:rPr>
              <a:t>CONCLUSION</a:t>
            </a:r>
            <a:endParaRPr lang="en-US" sz="5400" dirty="0"/>
          </a:p>
        </p:txBody>
      </p:sp>
      <p:pic>
        <p:nvPicPr>
          <p:cNvPr id="17" name="Picture 16">
            <a:extLst>
              <a:ext uri="{FF2B5EF4-FFF2-40B4-BE49-F238E27FC236}">
                <a16:creationId xmlns:a16="http://schemas.microsoft.com/office/drawing/2014/main" id="{8F467BFD-908A-E8A6-AABF-6A9A2B0C1FB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063367" y="1286239"/>
            <a:ext cx="5080692" cy="3469930"/>
          </a:xfrm>
          <a:prstGeom prst="rect">
            <a:avLst/>
          </a:prstGeom>
        </p:spPr>
      </p:pic>
      <p:sp>
        <p:nvSpPr>
          <p:cNvPr id="18" name="TextBox 17">
            <a:extLst>
              <a:ext uri="{FF2B5EF4-FFF2-40B4-BE49-F238E27FC236}">
                <a16:creationId xmlns:a16="http://schemas.microsoft.com/office/drawing/2014/main" id="{FC3970A3-A53D-890D-A7EC-F36FC47572C4}"/>
              </a:ext>
            </a:extLst>
          </p:cNvPr>
          <p:cNvSpPr txBox="1"/>
          <p:nvPr/>
        </p:nvSpPr>
        <p:spPr>
          <a:xfrm>
            <a:off x="1017142" y="2683639"/>
            <a:ext cx="7315200" cy="2862322"/>
          </a:xfrm>
          <a:prstGeom prst="rect">
            <a:avLst/>
          </a:prstGeom>
          <a:noFill/>
        </p:spPr>
        <p:txBody>
          <a:bodyPr wrap="square">
            <a:spAutoFit/>
          </a:bodyPr>
          <a:lstStyle/>
          <a:p>
            <a:pPr algn="just"/>
            <a:r>
              <a:rPr lang="en-US" dirty="0"/>
              <a:t>Virtual memory is a fundamental concept in modern computing systems, allowing for efficient and flexible memory management. By abstracting physical memory, it enables the execution of large and complex applications that exceed the available physical memory. Techniques such as paging and segmentation facilitate the efficient use of memory resources, while features like memory protection enhance system stability and security. The applications of virtual memory extend to various domains, including operating systems, high-performance computing, and virtualized environments, underscoring its critical role in optimizing memory utilization and improving overall system performance.</a:t>
            </a:r>
            <a:endParaRPr lang="en-IN" dirty="0"/>
          </a:p>
        </p:txBody>
      </p:sp>
      <p:sp>
        <p:nvSpPr>
          <p:cNvPr id="19" name="Text 1">
            <a:extLst>
              <a:ext uri="{FF2B5EF4-FFF2-40B4-BE49-F238E27FC236}">
                <a16:creationId xmlns:a16="http://schemas.microsoft.com/office/drawing/2014/main" id="{F63D9B75-EBF6-C0E5-0A62-383E8E68E5D7}"/>
              </a:ext>
            </a:extLst>
          </p:cNvPr>
          <p:cNvSpPr/>
          <p:nvPr/>
        </p:nvSpPr>
        <p:spPr>
          <a:xfrm>
            <a:off x="3763982" y="7083938"/>
            <a:ext cx="6318290" cy="540068"/>
          </a:xfrm>
          <a:prstGeom prst="rect">
            <a:avLst/>
          </a:prstGeom>
          <a:noFill/>
          <a:ln/>
        </p:spPr>
        <p:txBody>
          <a:bodyPr wrap="none" rtlCol="0" anchor="t"/>
          <a:lstStyle/>
          <a:p>
            <a:pPr marL="0" indent="0">
              <a:lnSpc>
                <a:spcPts val="4253"/>
              </a:lnSpc>
              <a:buNone/>
            </a:pPr>
            <a:endParaRPr lang="en-US" sz="3402" dirty="0"/>
          </a:p>
        </p:txBody>
      </p:sp>
      <p:pic>
        <p:nvPicPr>
          <p:cNvPr id="21" name="Picture 20">
            <a:extLst>
              <a:ext uri="{FF2B5EF4-FFF2-40B4-BE49-F238E27FC236}">
                <a16:creationId xmlns:a16="http://schemas.microsoft.com/office/drawing/2014/main" id="{0024416A-2CD3-609B-6F30-AE5EAA4B2C56}"/>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845942" y="5668580"/>
            <a:ext cx="9174822" cy="2438400"/>
          </a:xfrm>
          <a:prstGeom prst="rect">
            <a:avLst/>
          </a:prstGeom>
        </p:spPr>
      </p:pic>
    </p:spTree>
    <p:extLst>
      <p:ext uri="{BB962C8B-B14F-4D97-AF65-F5344CB8AC3E}">
        <p14:creationId xmlns:p14="http://schemas.microsoft.com/office/powerpoint/2010/main" val="137895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36894" y="2485311"/>
            <a:ext cx="4900613" cy="3258979"/>
          </a:xfrm>
          <a:prstGeom prst="rect">
            <a:avLst/>
          </a:prstGeom>
        </p:spPr>
      </p:pic>
      <p:sp>
        <p:nvSpPr>
          <p:cNvPr id="6" name="Text 1"/>
          <p:cNvSpPr/>
          <p:nvPr/>
        </p:nvSpPr>
        <p:spPr>
          <a:xfrm>
            <a:off x="819983" y="644604"/>
            <a:ext cx="7504033" cy="4041458"/>
          </a:xfrm>
          <a:prstGeom prst="rect">
            <a:avLst/>
          </a:prstGeom>
          <a:noFill/>
          <a:ln/>
        </p:spPr>
        <p:txBody>
          <a:bodyPr wrap="square" rtlCol="0" anchor="t"/>
          <a:lstStyle/>
          <a:p>
            <a:pPr marL="0" indent="0">
              <a:lnSpc>
                <a:spcPts val="7956"/>
              </a:lnSpc>
              <a:buNone/>
            </a:pPr>
            <a:r>
              <a:rPr lang="en-US" sz="6365" b="1" dirty="0">
                <a:solidFill>
                  <a:srgbClr val="231971"/>
                </a:solidFill>
                <a:latin typeface="Outfit" pitchFamily="34" charset="0"/>
                <a:ea typeface="Outfit" pitchFamily="34" charset="-122"/>
                <a:cs typeface="Outfit" pitchFamily="34" charset="-120"/>
              </a:rPr>
              <a:t>Virtual Memory: Concepts, Techniques, and Applications</a:t>
            </a:r>
            <a:endParaRPr lang="en-US" sz="6365" dirty="0"/>
          </a:p>
        </p:txBody>
      </p:sp>
      <p:sp>
        <p:nvSpPr>
          <p:cNvPr id="7" name="Text 2"/>
          <p:cNvSpPr/>
          <p:nvPr/>
        </p:nvSpPr>
        <p:spPr>
          <a:xfrm>
            <a:off x="819983" y="5037415"/>
            <a:ext cx="7504033" cy="1874044"/>
          </a:xfrm>
          <a:prstGeom prst="rect">
            <a:avLst/>
          </a:prstGeom>
          <a:noFill/>
          <a:ln/>
        </p:spPr>
        <p:txBody>
          <a:bodyPr wrap="square" rtlCol="0" anchor="t"/>
          <a:lstStyle/>
          <a:p>
            <a:pPr marL="0" indent="0">
              <a:lnSpc>
                <a:spcPts val="2952"/>
              </a:lnSpc>
              <a:buNone/>
            </a:pPr>
            <a:r>
              <a:rPr lang="en-US" sz="1845" dirty="0">
                <a:solidFill>
                  <a:srgbClr val="2A2742"/>
                </a:solidFill>
                <a:latin typeface="Arimo" pitchFamily="34" charset="0"/>
                <a:ea typeface="Arimo" pitchFamily="34" charset="-122"/>
                <a:cs typeface="Arimo" pitchFamily="34" charset="-120"/>
              </a:rPr>
              <a:t>Virtual memory is a memory management technique that allows a computer to run programs larger than the physical memory available. This is achieved by using a combination of physical memory and secondary storage, such as a hard disk, to create the illusion of a larger address space.</a:t>
            </a:r>
            <a:endParaRPr lang="en-US" sz="1845" dirty="0"/>
          </a:p>
        </p:txBody>
      </p:sp>
      <p:sp>
        <p:nvSpPr>
          <p:cNvPr id="8" name="Shape 3"/>
          <p:cNvSpPr/>
          <p:nvPr/>
        </p:nvSpPr>
        <p:spPr>
          <a:xfrm>
            <a:off x="819983" y="7192566"/>
            <a:ext cx="374809" cy="374809"/>
          </a:xfrm>
          <a:prstGeom prst="roundRect">
            <a:avLst>
              <a:gd name="adj" fmla="val 24393986"/>
            </a:avLst>
          </a:prstGeom>
          <a:noFill/>
          <a:ln w="7620">
            <a:solidFill>
              <a:srgbClr val="FFFFFF"/>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5979" y="2219325"/>
            <a:ext cx="5054441" cy="3790831"/>
          </a:xfrm>
          <a:prstGeom prst="rect">
            <a:avLst/>
          </a:prstGeom>
        </p:spPr>
      </p:pic>
      <p:sp>
        <p:nvSpPr>
          <p:cNvPr id="6" name="Text 1"/>
          <p:cNvSpPr/>
          <p:nvPr/>
        </p:nvSpPr>
        <p:spPr>
          <a:xfrm>
            <a:off x="6091238" y="690920"/>
            <a:ext cx="7934325" cy="1080135"/>
          </a:xfrm>
          <a:prstGeom prst="rect">
            <a:avLst/>
          </a:prstGeom>
          <a:noFill/>
          <a:ln/>
        </p:spPr>
        <p:txBody>
          <a:bodyPr wrap="squar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Abstraction and Introduction to Virtual Memory</a:t>
            </a:r>
            <a:endParaRPr lang="en-US" sz="3402" dirty="0"/>
          </a:p>
        </p:txBody>
      </p:sp>
      <p:sp>
        <p:nvSpPr>
          <p:cNvPr id="7" name="Text 2"/>
          <p:cNvSpPr/>
          <p:nvPr/>
        </p:nvSpPr>
        <p:spPr>
          <a:xfrm>
            <a:off x="6091238" y="2030254"/>
            <a:ext cx="7934325" cy="1106329"/>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Virtual memory is a concept that hides the complexities of physical memory management from the user and applications. It allows programs to access more memory than physically available by using secondary storage to store inactive portions of the program. This enables more programs to run simultaneously and reduces fragmentation.</a:t>
            </a:r>
            <a:endParaRPr lang="en-US" sz="1361" dirty="0"/>
          </a:p>
        </p:txBody>
      </p:sp>
      <p:sp>
        <p:nvSpPr>
          <p:cNvPr id="8" name="Shape 3"/>
          <p:cNvSpPr/>
          <p:nvPr/>
        </p:nvSpPr>
        <p:spPr>
          <a:xfrm>
            <a:off x="6091238" y="3330893"/>
            <a:ext cx="7934325" cy="1287423"/>
          </a:xfrm>
          <a:prstGeom prst="roundRect">
            <a:avLst>
              <a:gd name="adj" fmla="val 5638"/>
            </a:avLst>
          </a:prstGeom>
          <a:solidFill>
            <a:srgbClr val="E9E6FA"/>
          </a:solidFill>
          <a:ln w="7620">
            <a:solidFill>
              <a:srgbClr val="BDB8DF"/>
            </a:solidFill>
            <a:prstDash val="solid"/>
          </a:ln>
        </p:spPr>
      </p:sp>
      <p:sp>
        <p:nvSpPr>
          <p:cNvPr id="9" name="Text 4"/>
          <p:cNvSpPr/>
          <p:nvPr/>
        </p:nvSpPr>
        <p:spPr>
          <a:xfrm>
            <a:off x="6271617" y="3511272"/>
            <a:ext cx="2226588"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Virtual Address Space</a:t>
            </a:r>
            <a:endParaRPr lang="en-US" sz="1701" dirty="0"/>
          </a:p>
        </p:txBody>
      </p:sp>
      <p:sp>
        <p:nvSpPr>
          <p:cNvPr id="10" name="Text 5"/>
          <p:cNvSpPr/>
          <p:nvPr/>
        </p:nvSpPr>
        <p:spPr>
          <a:xfrm>
            <a:off x="6271617" y="3884771"/>
            <a:ext cx="7573566" cy="553164"/>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Programs operate within a virtual address space, which is a logical view of memory. This virtual space can be much larger than the physical memory space.</a:t>
            </a:r>
            <a:endParaRPr lang="en-US" sz="1361" dirty="0"/>
          </a:p>
        </p:txBody>
      </p:sp>
      <p:sp>
        <p:nvSpPr>
          <p:cNvPr id="11" name="Shape 6"/>
          <p:cNvSpPr/>
          <p:nvPr/>
        </p:nvSpPr>
        <p:spPr>
          <a:xfrm>
            <a:off x="6091238" y="4791075"/>
            <a:ext cx="7934325" cy="1287423"/>
          </a:xfrm>
          <a:prstGeom prst="roundRect">
            <a:avLst>
              <a:gd name="adj" fmla="val 5638"/>
            </a:avLst>
          </a:prstGeom>
          <a:solidFill>
            <a:srgbClr val="E9E6FA"/>
          </a:solidFill>
          <a:ln w="7620">
            <a:solidFill>
              <a:srgbClr val="BDB8DF"/>
            </a:solidFill>
            <a:prstDash val="solid"/>
          </a:ln>
        </p:spPr>
      </p:sp>
      <p:sp>
        <p:nvSpPr>
          <p:cNvPr id="12" name="Text 7"/>
          <p:cNvSpPr/>
          <p:nvPr/>
        </p:nvSpPr>
        <p:spPr>
          <a:xfrm>
            <a:off x="6271617" y="4971455"/>
            <a:ext cx="2160270"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Physical Memory</a:t>
            </a:r>
            <a:endParaRPr lang="en-US" sz="1701" dirty="0"/>
          </a:p>
        </p:txBody>
      </p:sp>
      <p:sp>
        <p:nvSpPr>
          <p:cNvPr id="13" name="Text 8"/>
          <p:cNvSpPr/>
          <p:nvPr/>
        </p:nvSpPr>
        <p:spPr>
          <a:xfrm>
            <a:off x="6271617" y="5344954"/>
            <a:ext cx="7573566" cy="553164"/>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Physical memory is the actual RAM installed in the computer. It is a limited resource, and virtual memory is used to extend its capacity.</a:t>
            </a:r>
            <a:endParaRPr lang="en-US" sz="1361" dirty="0"/>
          </a:p>
        </p:txBody>
      </p:sp>
      <p:sp>
        <p:nvSpPr>
          <p:cNvPr id="14" name="Shape 9"/>
          <p:cNvSpPr/>
          <p:nvPr/>
        </p:nvSpPr>
        <p:spPr>
          <a:xfrm>
            <a:off x="6091238" y="6251258"/>
            <a:ext cx="7934325" cy="1287423"/>
          </a:xfrm>
          <a:prstGeom prst="roundRect">
            <a:avLst>
              <a:gd name="adj" fmla="val 5638"/>
            </a:avLst>
          </a:prstGeom>
          <a:solidFill>
            <a:srgbClr val="E9E6FA"/>
          </a:solidFill>
          <a:ln w="7620">
            <a:solidFill>
              <a:srgbClr val="BDB8DF"/>
            </a:solidFill>
            <a:prstDash val="solid"/>
          </a:ln>
        </p:spPr>
      </p:sp>
      <p:sp>
        <p:nvSpPr>
          <p:cNvPr id="15" name="Text 10"/>
          <p:cNvSpPr/>
          <p:nvPr/>
        </p:nvSpPr>
        <p:spPr>
          <a:xfrm>
            <a:off x="6271617" y="6431637"/>
            <a:ext cx="2160270"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Secondary Storage</a:t>
            </a:r>
            <a:endParaRPr lang="en-US" sz="1701" dirty="0"/>
          </a:p>
        </p:txBody>
      </p:sp>
      <p:sp>
        <p:nvSpPr>
          <p:cNvPr id="16" name="Text 11"/>
          <p:cNvSpPr/>
          <p:nvPr/>
        </p:nvSpPr>
        <p:spPr>
          <a:xfrm>
            <a:off x="6271617" y="6805136"/>
            <a:ext cx="7573566" cy="553164"/>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Secondary storage, such as a hard disk, serves as an extension to physical memory. It stores inactive portions of programs and data that are not immediately needed.</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14630400" cy="2250400"/>
          </a:xfrm>
          <a:prstGeom prst="rect">
            <a:avLst/>
          </a:prstGeom>
        </p:spPr>
      </p:pic>
      <p:sp>
        <p:nvSpPr>
          <p:cNvPr id="5" name="Shape 1"/>
          <p:cNvSpPr/>
          <p:nvPr/>
        </p:nvSpPr>
        <p:spPr>
          <a:xfrm>
            <a:off x="0" y="0"/>
            <a:ext cx="14630400" cy="2250400"/>
          </a:xfrm>
          <a:prstGeom prst="roundRect">
            <a:avLst>
              <a:gd name="adj" fmla="val 5760"/>
            </a:avLst>
          </a:prstGeom>
          <a:solidFill>
            <a:srgbClr val="E5E0DF"/>
          </a:solidFill>
          <a:ln/>
        </p:spPr>
        <p:txBody>
          <a:bodyPr/>
          <a:lstStyle/>
          <a:p>
            <a:endParaRPr lang="en-US" sz="4800" b="1" dirty="0">
              <a:solidFill>
                <a:srgbClr val="231971"/>
              </a:solidFill>
              <a:latin typeface="Outfit" pitchFamily="34" charset="0"/>
              <a:ea typeface="Outfit" pitchFamily="34" charset="-122"/>
              <a:cs typeface="Outfit" pitchFamily="34" charset="-120"/>
            </a:endParaRPr>
          </a:p>
        </p:txBody>
      </p:sp>
      <p:sp>
        <p:nvSpPr>
          <p:cNvPr id="7" name="Text 2"/>
          <p:cNvSpPr/>
          <p:nvPr/>
        </p:nvSpPr>
        <p:spPr>
          <a:xfrm>
            <a:off x="2397919" y="2745462"/>
            <a:ext cx="8768834" cy="562570"/>
          </a:xfrm>
          <a:prstGeom prst="rect">
            <a:avLst/>
          </a:prstGeom>
          <a:noFill/>
          <a:ln/>
        </p:spPr>
        <p:txBody>
          <a:bodyPr wrap="none" rtlCol="0" anchor="t"/>
          <a:lstStyle/>
          <a:p>
            <a:pPr marL="0" indent="0">
              <a:lnSpc>
                <a:spcPts val="4430"/>
              </a:lnSpc>
              <a:buNone/>
            </a:pPr>
            <a:r>
              <a:rPr lang="en-US" sz="3544" b="1" dirty="0">
                <a:solidFill>
                  <a:srgbClr val="231971"/>
                </a:solidFill>
                <a:latin typeface="Outfit" pitchFamily="34" charset="0"/>
                <a:ea typeface="Outfit" pitchFamily="34" charset="-122"/>
                <a:cs typeface="Outfit" pitchFamily="34" charset="-120"/>
              </a:rPr>
              <a:t>Fundamental Concepts of Virtual Memory</a:t>
            </a:r>
            <a:endParaRPr lang="en-US" sz="3544" dirty="0"/>
          </a:p>
        </p:txBody>
      </p:sp>
      <p:sp>
        <p:nvSpPr>
          <p:cNvPr id="8" name="Text 3"/>
          <p:cNvSpPr/>
          <p:nvPr/>
        </p:nvSpPr>
        <p:spPr>
          <a:xfrm>
            <a:off x="2397919" y="3578066"/>
            <a:ext cx="9834562" cy="576024"/>
          </a:xfrm>
          <a:prstGeom prst="rect">
            <a:avLst/>
          </a:prstGeom>
          <a:noFill/>
          <a:ln/>
        </p:spPr>
        <p:txBody>
          <a:bodyPr wrap="square" rtlCol="0" anchor="t"/>
          <a:lstStyle/>
          <a:p>
            <a:pPr marL="0" indent="0">
              <a:lnSpc>
                <a:spcPts val="2268"/>
              </a:lnSpc>
              <a:buNone/>
            </a:pPr>
            <a:r>
              <a:rPr lang="en-US" sz="1418" dirty="0">
                <a:solidFill>
                  <a:srgbClr val="2A2742"/>
                </a:solidFill>
                <a:latin typeface="Arimo" pitchFamily="34" charset="0"/>
                <a:ea typeface="Arimo" pitchFamily="34" charset="-122"/>
                <a:cs typeface="Arimo" pitchFamily="34" charset="-120"/>
              </a:rPr>
              <a:t>Virtual memory relies on several key concepts to manage the flow of data between physical memory and secondary storage. These concepts ensure efficient and effective use of available resources.</a:t>
            </a:r>
            <a:endParaRPr lang="en-US" sz="1418" dirty="0"/>
          </a:p>
        </p:txBody>
      </p:sp>
      <p:sp>
        <p:nvSpPr>
          <p:cNvPr id="9" name="Shape 4"/>
          <p:cNvSpPr/>
          <p:nvPr/>
        </p:nvSpPr>
        <p:spPr>
          <a:xfrm>
            <a:off x="2397919" y="4559141"/>
            <a:ext cx="405051" cy="405051"/>
          </a:xfrm>
          <a:prstGeom prst="roundRect">
            <a:avLst>
              <a:gd name="adj" fmla="val 18668"/>
            </a:avLst>
          </a:prstGeom>
          <a:solidFill>
            <a:srgbClr val="E9E6FA"/>
          </a:solidFill>
          <a:ln w="7620">
            <a:solidFill>
              <a:srgbClr val="BDB8DF"/>
            </a:solidFill>
            <a:prstDash val="solid"/>
          </a:ln>
        </p:spPr>
      </p:sp>
      <p:sp>
        <p:nvSpPr>
          <p:cNvPr id="10" name="Text 5"/>
          <p:cNvSpPr/>
          <p:nvPr/>
        </p:nvSpPr>
        <p:spPr>
          <a:xfrm>
            <a:off x="2547699" y="4626650"/>
            <a:ext cx="105370" cy="270034"/>
          </a:xfrm>
          <a:prstGeom prst="rect">
            <a:avLst/>
          </a:prstGeom>
          <a:noFill/>
          <a:ln/>
        </p:spPr>
        <p:txBody>
          <a:bodyPr wrap="none" rtlCol="0" anchor="t"/>
          <a:lstStyle/>
          <a:p>
            <a:pPr marL="0" indent="0" algn="ctr">
              <a:lnSpc>
                <a:spcPts val="2126"/>
              </a:lnSpc>
              <a:buNone/>
            </a:pPr>
            <a:r>
              <a:rPr lang="en-US" sz="2126" b="1" dirty="0">
                <a:solidFill>
                  <a:srgbClr val="2A2742"/>
                </a:solidFill>
                <a:latin typeface="Outfit" pitchFamily="34" charset="0"/>
                <a:ea typeface="Outfit" pitchFamily="34" charset="-122"/>
                <a:cs typeface="Outfit" pitchFamily="34" charset="-120"/>
              </a:rPr>
              <a:t>1</a:t>
            </a:r>
            <a:endParaRPr lang="en-US" sz="2126" dirty="0"/>
          </a:p>
        </p:txBody>
      </p:sp>
      <p:sp>
        <p:nvSpPr>
          <p:cNvPr id="11" name="Text 6"/>
          <p:cNvSpPr/>
          <p:nvPr/>
        </p:nvSpPr>
        <p:spPr>
          <a:xfrm>
            <a:off x="2982992" y="4559141"/>
            <a:ext cx="2250400" cy="281226"/>
          </a:xfrm>
          <a:prstGeom prst="rect">
            <a:avLst/>
          </a:prstGeom>
          <a:noFill/>
          <a:ln/>
        </p:spPr>
        <p:txBody>
          <a:bodyPr wrap="none" rtlCol="0" anchor="t"/>
          <a:lstStyle/>
          <a:p>
            <a:pPr marL="0" indent="0">
              <a:lnSpc>
                <a:spcPts val="2215"/>
              </a:lnSpc>
              <a:buNone/>
            </a:pPr>
            <a:r>
              <a:rPr lang="en-US" sz="1772" b="1" dirty="0">
                <a:solidFill>
                  <a:srgbClr val="2A2742"/>
                </a:solidFill>
                <a:latin typeface="Outfit" pitchFamily="34" charset="0"/>
                <a:ea typeface="Outfit" pitchFamily="34" charset="-122"/>
                <a:cs typeface="Outfit" pitchFamily="34" charset="-120"/>
              </a:rPr>
              <a:t>Address Translation</a:t>
            </a:r>
            <a:endParaRPr lang="en-US" sz="1772" dirty="0"/>
          </a:p>
        </p:txBody>
      </p:sp>
      <p:sp>
        <p:nvSpPr>
          <p:cNvPr id="12" name="Text 7"/>
          <p:cNvSpPr/>
          <p:nvPr/>
        </p:nvSpPr>
        <p:spPr>
          <a:xfrm>
            <a:off x="2982992" y="4948357"/>
            <a:ext cx="4242197" cy="576024"/>
          </a:xfrm>
          <a:prstGeom prst="rect">
            <a:avLst/>
          </a:prstGeom>
          <a:noFill/>
          <a:ln/>
        </p:spPr>
        <p:txBody>
          <a:bodyPr wrap="square" rtlCol="0" anchor="t"/>
          <a:lstStyle/>
          <a:p>
            <a:pPr marL="0" indent="0">
              <a:lnSpc>
                <a:spcPts val="2268"/>
              </a:lnSpc>
              <a:buNone/>
            </a:pPr>
            <a:r>
              <a:rPr lang="en-US" sz="1418" dirty="0">
                <a:solidFill>
                  <a:srgbClr val="2A2742"/>
                </a:solidFill>
                <a:latin typeface="Arimo" pitchFamily="34" charset="0"/>
                <a:ea typeface="Arimo" pitchFamily="34" charset="-122"/>
                <a:cs typeface="Arimo" pitchFamily="34" charset="-120"/>
              </a:rPr>
              <a:t>The process of converting virtual addresses used by programs to physical addresses in RAM.</a:t>
            </a:r>
            <a:endParaRPr lang="en-US" sz="1418" dirty="0"/>
          </a:p>
        </p:txBody>
      </p:sp>
      <p:sp>
        <p:nvSpPr>
          <p:cNvPr id="13" name="Shape 8"/>
          <p:cNvSpPr/>
          <p:nvPr/>
        </p:nvSpPr>
        <p:spPr>
          <a:xfrm>
            <a:off x="7405211" y="4559141"/>
            <a:ext cx="405051" cy="405051"/>
          </a:xfrm>
          <a:prstGeom prst="roundRect">
            <a:avLst>
              <a:gd name="adj" fmla="val 18668"/>
            </a:avLst>
          </a:prstGeom>
          <a:solidFill>
            <a:srgbClr val="E9E6FA"/>
          </a:solidFill>
          <a:ln w="7620">
            <a:solidFill>
              <a:srgbClr val="BDB8DF"/>
            </a:solidFill>
            <a:prstDash val="solid"/>
          </a:ln>
        </p:spPr>
      </p:sp>
      <p:sp>
        <p:nvSpPr>
          <p:cNvPr id="14" name="Text 9"/>
          <p:cNvSpPr/>
          <p:nvPr/>
        </p:nvSpPr>
        <p:spPr>
          <a:xfrm>
            <a:off x="7529870" y="4626650"/>
            <a:ext cx="155615" cy="270034"/>
          </a:xfrm>
          <a:prstGeom prst="rect">
            <a:avLst/>
          </a:prstGeom>
          <a:noFill/>
          <a:ln/>
        </p:spPr>
        <p:txBody>
          <a:bodyPr wrap="none" rtlCol="0" anchor="t"/>
          <a:lstStyle/>
          <a:p>
            <a:pPr marL="0" indent="0" algn="ctr">
              <a:lnSpc>
                <a:spcPts val="2126"/>
              </a:lnSpc>
              <a:buNone/>
            </a:pPr>
            <a:r>
              <a:rPr lang="en-US" sz="2126" b="1" dirty="0">
                <a:solidFill>
                  <a:srgbClr val="2A2742"/>
                </a:solidFill>
                <a:latin typeface="Outfit" pitchFamily="34" charset="0"/>
                <a:ea typeface="Outfit" pitchFamily="34" charset="-122"/>
                <a:cs typeface="Outfit" pitchFamily="34" charset="-120"/>
              </a:rPr>
              <a:t>2</a:t>
            </a:r>
            <a:endParaRPr lang="en-US" sz="2126" dirty="0"/>
          </a:p>
        </p:txBody>
      </p:sp>
      <p:sp>
        <p:nvSpPr>
          <p:cNvPr id="15" name="Text 10"/>
          <p:cNvSpPr/>
          <p:nvPr/>
        </p:nvSpPr>
        <p:spPr>
          <a:xfrm>
            <a:off x="7990284" y="4559141"/>
            <a:ext cx="2250400" cy="281226"/>
          </a:xfrm>
          <a:prstGeom prst="rect">
            <a:avLst/>
          </a:prstGeom>
          <a:noFill/>
          <a:ln/>
        </p:spPr>
        <p:txBody>
          <a:bodyPr wrap="none" rtlCol="0" anchor="t"/>
          <a:lstStyle/>
          <a:p>
            <a:pPr marL="0" indent="0">
              <a:lnSpc>
                <a:spcPts val="2215"/>
              </a:lnSpc>
              <a:buNone/>
            </a:pPr>
            <a:r>
              <a:rPr lang="en-US" sz="1772" b="1" dirty="0">
                <a:solidFill>
                  <a:srgbClr val="2A2742"/>
                </a:solidFill>
                <a:latin typeface="Outfit" pitchFamily="34" charset="0"/>
                <a:ea typeface="Outfit" pitchFamily="34" charset="-122"/>
                <a:cs typeface="Outfit" pitchFamily="34" charset="-120"/>
              </a:rPr>
              <a:t>Page Faults</a:t>
            </a:r>
            <a:endParaRPr lang="en-US" sz="1772" dirty="0"/>
          </a:p>
        </p:txBody>
      </p:sp>
      <p:sp>
        <p:nvSpPr>
          <p:cNvPr id="16" name="Text 11"/>
          <p:cNvSpPr/>
          <p:nvPr/>
        </p:nvSpPr>
        <p:spPr>
          <a:xfrm>
            <a:off x="7990284" y="4948357"/>
            <a:ext cx="4242197" cy="1152049"/>
          </a:xfrm>
          <a:prstGeom prst="rect">
            <a:avLst/>
          </a:prstGeom>
          <a:noFill/>
          <a:ln/>
        </p:spPr>
        <p:txBody>
          <a:bodyPr wrap="square" rtlCol="0" anchor="t"/>
          <a:lstStyle/>
          <a:p>
            <a:pPr marL="0" indent="0">
              <a:lnSpc>
                <a:spcPts val="2268"/>
              </a:lnSpc>
              <a:buNone/>
            </a:pPr>
            <a:r>
              <a:rPr lang="en-US" sz="1418" dirty="0">
                <a:solidFill>
                  <a:srgbClr val="2A2742"/>
                </a:solidFill>
                <a:latin typeface="Arimo" pitchFamily="34" charset="0"/>
                <a:ea typeface="Arimo" pitchFamily="34" charset="-122"/>
                <a:cs typeface="Arimo" pitchFamily="34" charset="-120"/>
              </a:rPr>
              <a:t>When a program tries to access data that is not present in physical memory, a page fault occurs, triggering the retrieval of the necessary data from secondary storage.</a:t>
            </a:r>
            <a:endParaRPr lang="en-US" sz="1418" dirty="0"/>
          </a:p>
        </p:txBody>
      </p:sp>
      <p:sp>
        <p:nvSpPr>
          <p:cNvPr id="17" name="Shape 12"/>
          <p:cNvSpPr/>
          <p:nvPr/>
        </p:nvSpPr>
        <p:spPr>
          <a:xfrm>
            <a:off x="2397919" y="6482953"/>
            <a:ext cx="405051" cy="405051"/>
          </a:xfrm>
          <a:prstGeom prst="roundRect">
            <a:avLst>
              <a:gd name="adj" fmla="val 18668"/>
            </a:avLst>
          </a:prstGeom>
          <a:solidFill>
            <a:srgbClr val="E9E6FA"/>
          </a:solidFill>
          <a:ln w="7620">
            <a:solidFill>
              <a:srgbClr val="BDB8DF"/>
            </a:solidFill>
            <a:prstDash val="solid"/>
          </a:ln>
        </p:spPr>
      </p:sp>
      <p:sp>
        <p:nvSpPr>
          <p:cNvPr id="18" name="Text 13"/>
          <p:cNvSpPr/>
          <p:nvPr/>
        </p:nvSpPr>
        <p:spPr>
          <a:xfrm>
            <a:off x="2523530" y="6550462"/>
            <a:ext cx="153710" cy="270034"/>
          </a:xfrm>
          <a:prstGeom prst="rect">
            <a:avLst/>
          </a:prstGeom>
          <a:noFill/>
          <a:ln/>
        </p:spPr>
        <p:txBody>
          <a:bodyPr wrap="none" rtlCol="0" anchor="t"/>
          <a:lstStyle/>
          <a:p>
            <a:pPr marL="0" indent="0" algn="ctr">
              <a:lnSpc>
                <a:spcPts val="2126"/>
              </a:lnSpc>
              <a:buNone/>
            </a:pPr>
            <a:r>
              <a:rPr lang="en-US" sz="2126" b="1" dirty="0">
                <a:solidFill>
                  <a:srgbClr val="2A2742"/>
                </a:solidFill>
                <a:latin typeface="Outfit" pitchFamily="34" charset="0"/>
                <a:ea typeface="Outfit" pitchFamily="34" charset="-122"/>
                <a:cs typeface="Outfit" pitchFamily="34" charset="-120"/>
              </a:rPr>
              <a:t>3</a:t>
            </a:r>
            <a:endParaRPr lang="en-US" sz="2126" dirty="0"/>
          </a:p>
        </p:txBody>
      </p:sp>
      <p:sp>
        <p:nvSpPr>
          <p:cNvPr id="19" name="Text 14"/>
          <p:cNvSpPr/>
          <p:nvPr/>
        </p:nvSpPr>
        <p:spPr>
          <a:xfrm>
            <a:off x="2982992" y="6482953"/>
            <a:ext cx="2250400" cy="281226"/>
          </a:xfrm>
          <a:prstGeom prst="rect">
            <a:avLst/>
          </a:prstGeom>
          <a:noFill/>
          <a:ln/>
        </p:spPr>
        <p:txBody>
          <a:bodyPr wrap="none" rtlCol="0" anchor="t"/>
          <a:lstStyle/>
          <a:p>
            <a:pPr marL="0" indent="0">
              <a:lnSpc>
                <a:spcPts val="2215"/>
              </a:lnSpc>
              <a:buNone/>
            </a:pPr>
            <a:r>
              <a:rPr lang="en-US" sz="1772" b="1" dirty="0">
                <a:solidFill>
                  <a:srgbClr val="2A2742"/>
                </a:solidFill>
                <a:latin typeface="Outfit" pitchFamily="34" charset="0"/>
                <a:ea typeface="Outfit" pitchFamily="34" charset="-122"/>
                <a:cs typeface="Outfit" pitchFamily="34" charset="-120"/>
              </a:rPr>
              <a:t>Page Table</a:t>
            </a:r>
            <a:endParaRPr lang="en-US" sz="1772" dirty="0"/>
          </a:p>
        </p:txBody>
      </p:sp>
      <p:sp>
        <p:nvSpPr>
          <p:cNvPr id="20" name="Text 15"/>
          <p:cNvSpPr/>
          <p:nvPr/>
        </p:nvSpPr>
        <p:spPr>
          <a:xfrm>
            <a:off x="2982992" y="6872168"/>
            <a:ext cx="4242197" cy="864037"/>
          </a:xfrm>
          <a:prstGeom prst="rect">
            <a:avLst/>
          </a:prstGeom>
          <a:noFill/>
          <a:ln/>
        </p:spPr>
        <p:txBody>
          <a:bodyPr wrap="square" rtlCol="0" anchor="t"/>
          <a:lstStyle/>
          <a:p>
            <a:pPr marL="0" indent="0">
              <a:lnSpc>
                <a:spcPts val="2268"/>
              </a:lnSpc>
              <a:buNone/>
            </a:pPr>
            <a:r>
              <a:rPr lang="en-US" sz="1418" dirty="0">
                <a:solidFill>
                  <a:srgbClr val="2A2742"/>
                </a:solidFill>
                <a:latin typeface="Arimo" pitchFamily="34" charset="0"/>
                <a:ea typeface="Arimo" pitchFamily="34" charset="-122"/>
                <a:cs typeface="Arimo" pitchFamily="34" charset="-120"/>
              </a:rPr>
              <a:t>A data structure that maps virtual addresses to physical addresses, used by the operating system to manage memory access.</a:t>
            </a:r>
            <a:endParaRPr lang="en-US" sz="1418" dirty="0"/>
          </a:p>
        </p:txBody>
      </p:sp>
      <p:sp>
        <p:nvSpPr>
          <p:cNvPr id="21" name="Shape 16"/>
          <p:cNvSpPr/>
          <p:nvPr/>
        </p:nvSpPr>
        <p:spPr>
          <a:xfrm>
            <a:off x="7405211" y="6482953"/>
            <a:ext cx="405051" cy="405051"/>
          </a:xfrm>
          <a:prstGeom prst="roundRect">
            <a:avLst>
              <a:gd name="adj" fmla="val 18668"/>
            </a:avLst>
          </a:prstGeom>
          <a:solidFill>
            <a:srgbClr val="E9E6FA"/>
          </a:solidFill>
          <a:ln w="7620">
            <a:solidFill>
              <a:srgbClr val="BDB8DF"/>
            </a:solidFill>
            <a:prstDash val="solid"/>
          </a:ln>
        </p:spPr>
      </p:sp>
      <p:sp>
        <p:nvSpPr>
          <p:cNvPr id="22" name="Text 17"/>
          <p:cNvSpPr/>
          <p:nvPr/>
        </p:nvSpPr>
        <p:spPr>
          <a:xfrm>
            <a:off x="7524869" y="6550462"/>
            <a:ext cx="165616" cy="270034"/>
          </a:xfrm>
          <a:prstGeom prst="rect">
            <a:avLst/>
          </a:prstGeom>
          <a:noFill/>
          <a:ln/>
        </p:spPr>
        <p:txBody>
          <a:bodyPr wrap="none" rtlCol="0" anchor="t"/>
          <a:lstStyle/>
          <a:p>
            <a:pPr marL="0" indent="0" algn="ctr">
              <a:lnSpc>
                <a:spcPts val="2126"/>
              </a:lnSpc>
              <a:buNone/>
            </a:pPr>
            <a:r>
              <a:rPr lang="en-US" sz="2126" b="1" dirty="0">
                <a:solidFill>
                  <a:srgbClr val="2A2742"/>
                </a:solidFill>
                <a:latin typeface="Outfit" pitchFamily="34" charset="0"/>
                <a:ea typeface="Outfit" pitchFamily="34" charset="-122"/>
                <a:cs typeface="Outfit" pitchFamily="34" charset="-120"/>
              </a:rPr>
              <a:t>4</a:t>
            </a:r>
            <a:endParaRPr lang="en-US" sz="2126" dirty="0"/>
          </a:p>
        </p:txBody>
      </p:sp>
      <p:sp>
        <p:nvSpPr>
          <p:cNvPr id="23" name="Text 18"/>
          <p:cNvSpPr/>
          <p:nvPr/>
        </p:nvSpPr>
        <p:spPr>
          <a:xfrm>
            <a:off x="7990284" y="6482953"/>
            <a:ext cx="3525322" cy="281226"/>
          </a:xfrm>
          <a:prstGeom prst="rect">
            <a:avLst/>
          </a:prstGeom>
          <a:noFill/>
          <a:ln/>
        </p:spPr>
        <p:txBody>
          <a:bodyPr wrap="none" rtlCol="0" anchor="t"/>
          <a:lstStyle/>
          <a:p>
            <a:pPr marL="0" indent="0">
              <a:lnSpc>
                <a:spcPts val="2215"/>
              </a:lnSpc>
              <a:buNone/>
            </a:pPr>
            <a:r>
              <a:rPr lang="en-US" sz="1772" b="1" dirty="0">
                <a:solidFill>
                  <a:srgbClr val="2A2742"/>
                </a:solidFill>
                <a:latin typeface="Outfit" pitchFamily="34" charset="0"/>
                <a:ea typeface="Outfit" pitchFamily="34" charset="-122"/>
                <a:cs typeface="Outfit" pitchFamily="34" charset="-120"/>
              </a:rPr>
              <a:t>Memory Management Unit (MMU)</a:t>
            </a:r>
            <a:endParaRPr lang="en-US" sz="1772" dirty="0"/>
          </a:p>
        </p:txBody>
      </p:sp>
      <p:sp>
        <p:nvSpPr>
          <p:cNvPr id="24" name="Text 19"/>
          <p:cNvSpPr/>
          <p:nvPr/>
        </p:nvSpPr>
        <p:spPr>
          <a:xfrm>
            <a:off x="7990284" y="6872168"/>
            <a:ext cx="4242197" cy="576024"/>
          </a:xfrm>
          <a:prstGeom prst="rect">
            <a:avLst/>
          </a:prstGeom>
          <a:noFill/>
          <a:ln/>
        </p:spPr>
        <p:txBody>
          <a:bodyPr wrap="square" rtlCol="0" anchor="t"/>
          <a:lstStyle/>
          <a:p>
            <a:pPr marL="0" indent="0">
              <a:lnSpc>
                <a:spcPts val="2268"/>
              </a:lnSpc>
              <a:buNone/>
            </a:pPr>
            <a:r>
              <a:rPr lang="en-US" sz="1418" dirty="0">
                <a:solidFill>
                  <a:srgbClr val="2A2742"/>
                </a:solidFill>
                <a:latin typeface="Arimo" pitchFamily="34" charset="0"/>
                <a:ea typeface="Arimo" pitchFamily="34" charset="-122"/>
                <a:cs typeface="Arimo" pitchFamily="34" charset="-120"/>
              </a:rPr>
              <a:t>A hardware component that performs address translation and manages page faults.</a:t>
            </a:r>
            <a:endParaRPr lang="en-US" sz="141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885349"/>
            <a:ext cx="10739676"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Paging and Segmentation Techniques</a:t>
            </a:r>
            <a:endParaRPr lang="en-US" sz="4860" dirty="0"/>
          </a:p>
        </p:txBody>
      </p:sp>
      <p:sp>
        <p:nvSpPr>
          <p:cNvPr id="5" name="Text 2"/>
          <p:cNvSpPr/>
          <p:nvPr/>
        </p:nvSpPr>
        <p:spPr>
          <a:xfrm>
            <a:off x="864037" y="2150626"/>
            <a:ext cx="12902327" cy="790099"/>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Paging and segmentation are two primary techniques used in virtual memory management. These methods allow for efficient allocation and management of memory resources.</a:t>
            </a:r>
            <a:endParaRPr lang="en-US" sz="1944" dirty="0"/>
          </a:p>
        </p:txBody>
      </p:sp>
      <p:sp>
        <p:nvSpPr>
          <p:cNvPr id="6" name="Text 3"/>
          <p:cNvSpPr/>
          <p:nvPr/>
        </p:nvSpPr>
        <p:spPr>
          <a:xfrm>
            <a:off x="864037" y="3465195"/>
            <a:ext cx="3086100"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Paging</a:t>
            </a:r>
            <a:endParaRPr lang="en-US" sz="2430" dirty="0"/>
          </a:p>
        </p:txBody>
      </p:sp>
      <p:sp>
        <p:nvSpPr>
          <p:cNvPr id="7" name="Text 4"/>
          <p:cNvSpPr/>
          <p:nvPr/>
        </p:nvSpPr>
        <p:spPr>
          <a:xfrm>
            <a:off x="864037" y="4097774"/>
            <a:ext cx="6150054"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Divides the virtual address space into fixed-size units called pages. Each page is mapped to a physical frame in RAM.</a:t>
            </a:r>
            <a:endParaRPr lang="en-US" sz="1944" dirty="0"/>
          </a:p>
        </p:txBody>
      </p:sp>
      <p:sp>
        <p:nvSpPr>
          <p:cNvPr id="8" name="Text 5"/>
          <p:cNvSpPr/>
          <p:nvPr/>
        </p:nvSpPr>
        <p:spPr>
          <a:xfrm>
            <a:off x="1258967" y="5505093"/>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2A2742"/>
                </a:solidFill>
                <a:latin typeface="Arimo" pitchFamily="34" charset="0"/>
                <a:ea typeface="Arimo" pitchFamily="34" charset="-122"/>
                <a:cs typeface="Arimo" pitchFamily="34" charset="-120"/>
              </a:rPr>
              <a:t>Simplified memory management</a:t>
            </a:r>
            <a:endParaRPr lang="en-US" sz="1944" dirty="0"/>
          </a:p>
        </p:txBody>
      </p:sp>
      <p:sp>
        <p:nvSpPr>
          <p:cNvPr id="9" name="Text 6"/>
          <p:cNvSpPr/>
          <p:nvPr/>
        </p:nvSpPr>
        <p:spPr>
          <a:xfrm>
            <a:off x="1258967" y="5986463"/>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2A2742"/>
                </a:solidFill>
                <a:latin typeface="Arimo" pitchFamily="34" charset="0"/>
                <a:ea typeface="Arimo" pitchFamily="34" charset="-122"/>
                <a:cs typeface="Arimo" pitchFamily="34" charset="-120"/>
              </a:rPr>
              <a:t>Efficient use of physical memory</a:t>
            </a:r>
            <a:endParaRPr lang="en-US" sz="1944" dirty="0"/>
          </a:p>
        </p:txBody>
      </p:sp>
      <p:sp>
        <p:nvSpPr>
          <p:cNvPr id="10" name="Text 7"/>
          <p:cNvSpPr/>
          <p:nvPr/>
        </p:nvSpPr>
        <p:spPr>
          <a:xfrm>
            <a:off x="1258967" y="6467832"/>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2A2742"/>
                </a:solidFill>
                <a:latin typeface="Arimo" pitchFamily="34" charset="0"/>
                <a:ea typeface="Arimo" pitchFamily="34" charset="-122"/>
                <a:cs typeface="Arimo" pitchFamily="34" charset="-120"/>
              </a:rPr>
              <a:t>Allows for flexible allocation of memory to programs</a:t>
            </a:r>
            <a:endParaRPr lang="en-US" sz="1944" dirty="0"/>
          </a:p>
        </p:txBody>
      </p:sp>
      <p:sp>
        <p:nvSpPr>
          <p:cNvPr id="11" name="Text 8"/>
          <p:cNvSpPr/>
          <p:nvPr/>
        </p:nvSpPr>
        <p:spPr>
          <a:xfrm>
            <a:off x="7623929" y="3465195"/>
            <a:ext cx="3086100"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Segmentation</a:t>
            </a:r>
            <a:endParaRPr lang="en-US" sz="2430" dirty="0"/>
          </a:p>
        </p:txBody>
      </p:sp>
      <p:sp>
        <p:nvSpPr>
          <p:cNvPr id="12" name="Text 9"/>
          <p:cNvSpPr/>
          <p:nvPr/>
        </p:nvSpPr>
        <p:spPr>
          <a:xfrm>
            <a:off x="7623929" y="4097774"/>
            <a:ext cx="6150054"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Divides the virtual address space into logical units called segments, each representing a specific program or data structure.</a:t>
            </a:r>
            <a:endParaRPr lang="en-US" sz="1944" dirty="0"/>
          </a:p>
        </p:txBody>
      </p:sp>
      <p:sp>
        <p:nvSpPr>
          <p:cNvPr id="13" name="Text 10"/>
          <p:cNvSpPr/>
          <p:nvPr/>
        </p:nvSpPr>
        <p:spPr>
          <a:xfrm>
            <a:off x="8018859" y="5505093"/>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2A2742"/>
                </a:solidFill>
                <a:latin typeface="Arimo" pitchFamily="34" charset="0"/>
                <a:ea typeface="Arimo" pitchFamily="34" charset="-122"/>
                <a:cs typeface="Arimo" pitchFamily="34" charset="-120"/>
              </a:rPr>
              <a:t>Provides logical organization of memory</a:t>
            </a:r>
            <a:endParaRPr lang="en-US" sz="1944" dirty="0"/>
          </a:p>
        </p:txBody>
      </p:sp>
      <p:sp>
        <p:nvSpPr>
          <p:cNvPr id="14" name="Text 11"/>
          <p:cNvSpPr/>
          <p:nvPr/>
        </p:nvSpPr>
        <p:spPr>
          <a:xfrm>
            <a:off x="8018859" y="5986463"/>
            <a:ext cx="5755124" cy="790099"/>
          </a:xfrm>
          <a:prstGeom prst="rect">
            <a:avLst/>
          </a:prstGeom>
          <a:noFill/>
          <a:ln/>
        </p:spPr>
        <p:txBody>
          <a:bodyPr wrap="square" rtlCol="0" anchor="t"/>
          <a:lstStyle/>
          <a:p>
            <a:pPr marL="342900" indent="-342900" algn="l">
              <a:lnSpc>
                <a:spcPts val="3110"/>
              </a:lnSpc>
              <a:buSzPct val="100000"/>
              <a:buChar char="•"/>
            </a:pPr>
            <a:r>
              <a:rPr lang="en-US" sz="1944" dirty="0">
                <a:solidFill>
                  <a:srgbClr val="2A2742"/>
                </a:solidFill>
                <a:latin typeface="Arimo" pitchFamily="34" charset="0"/>
                <a:ea typeface="Arimo" pitchFamily="34" charset="-122"/>
                <a:cs typeface="Arimo" pitchFamily="34" charset="-120"/>
              </a:rPr>
              <a:t>Supports sharing of memory segments between programs</a:t>
            </a:r>
            <a:endParaRPr lang="en-US" sz="1944" dirty="0"/>
          </a:p>
        </p:txBody>
      </p:sp>
      <p:sp>
        <p:nvSpPr>
          <p:cNvPr id="15" name="Text 12"/>
          <p:cNvSpPr/>
          <p:nvPr/>
        </p:nvSpPr>
        <p:spPr>
          <a:xfrm>
            <a:off x="8018859" y="6862882"/>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2A2742"/>
                </a:solidFill>
                <a:latin typeface="Arimo" pitchFamily="34" charset="0"/>
                <a:ea typeface="Arimo" pitchFamily="34" charset="-122"/>
                <a:cs typeface="Arimo" pitchFamily="34" charset="-120"/>
              </a:rPr>
              <a:t>Protects data and code from unauthorized access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14630400" cy="2448878"/>
          </a:xfrm>
          <a:prstGeom prst="rect">
            <a:avLst/>
          </a:prstGeom>
        </p:spPr>
      </p:pic>
      <p:sp>
        <p:nvSpPr>
          <p:cNvPr id="5" name="Text 1"/>
          <p:cNvSpPr/>
          <p:nvPr/>
        </p:nvSpPr>
        <p:spPr>
          <a:xfrm>
            <a:off x="1964293" y="2987635"/>
            <a:ext cx="6898005" cy="612219"/>
          </a:xfrm>
          <a:prstGeom prst="rect">
            <a:avLst/>
          </a:prstGeom>
          <a:noFill/>
          <a:ln/>
        </p:spPr>
        <p:txBody>
          <a:bodyPr wrap="none" rtlCol="0" anchor="t"/>
          <a:lstStyle/>
          <a:p>
            <a:pPr marL="0" indent="0">
              <a:lnSpc>
                <a:spcPts val="4821"/>
              </a:lnSpc>
              <a:buNone/>
            </a:pPr>
            <a:r>
              <a:rPr lang="en-US" sz="3857" b="1" dirty="0">
                <a:solidFill>
                  <a:srgbClr val="231971"/>
                </a:solidFill>
                <a:latin typeface="Outfit" pitchFamily="34" charset="0"/>
                <a:ea typeface="Outfit" pitchFamily="34" charset="-122"/>
                <a:cs typeface="Outfit" pitchFamily="34" charset="-120"/>
              </a:rPr>
              <a:t>Page Replacement Algorithms</a:t>
            </a:r>
            <a:endParaRPr lang="en-US" sz="3857" dirty="0"/>
          </a:p>
        </p:txBody>
      </p:sp>
      <p:sp>
        <p:nvSpPr>
          <p:cNvPr id="6" name="Text 2"/>
          <p:cNvSpPr/>
          <p:nvPr/>
        </p:nvSpPr>
        <p:spPr>
          <a:xfrm>
            <a:off x="1964293" y="3893701"/>
            <a:ext cx="10701695" cy="626745"/>
          </a:xfrm>
          <a:prstGeom prst="rect">
            <a:avLst/>
          </a:prstGeom>
          <a:noFill/>
          <a:ln/>
        </p:spPr>
        <p:txBody>
          <a:bodyPr wrap="square" rtlCol="0" anchor="t"/>
          <a:lstStyle/>
          <a:p>
            <a:pPr marL="0" indent="0">
              <a:lnSpc>
                <a:spcPts val="2468"/>
              </a:lnSpc>
              <a:buNone/>
            </a:pPr>
            <a:r>
              <a:rPr lang="en-US" sz="1543" dirty="0">
                <a:solidFill>
                  <a:srgbClr val="2A2742"/>
                </a:solidFill>
                <a:latin typeface="Arimo" pitchFamily="34" charset="0"/>
                <a:ea typeface="Arimo" pitchFamily="34" charset="-122"/>
                <a:cs typeface="Arimo" pitchFamily="34" charset="-120"/>
              </a:rPr>
              <a:t>When physical memory is full, the operating system must decide which page to evict to make space for a new page. Page replacement algorithms help make these decisions efficiently.</a:t>
            </a:r>
            <a:endParaRPr lang="en-US" sz="1543" dirty="0"/>
          </a:p>
        </p:txBody>
      </p:sp>
      <p:pic>
        <p:nvPicPr>
          <p:cNvPr id="7" name="Image 2" descr="preencoded.png"/>
          <p:cNvPicPr>
            <a:picLocks noChangeAspect="1"/>
          </p:cNvPicPr>
          <p:nvPr/>
        </p:nvPicPr>
        <p:blipFill>
          <a:blip r:embed="rId5"/>
          <a:stretch>
            <a:fillRect/>
          </a:stretch>
        </p:blipFill>
        <p:spPr>
          <a:xfrm>
            <a:off x="1964293" y="4740831"/>
            <a:ext cx="3567232" cy="783550"/>
          </a:xfrm>
          <a:prstGeom prst="rect">
            <a:avLst/>
          </a:prstGeom>
        </p:spPr>
      </p:pic>
      <p:sp>
        <p:nvSpPr>
          <p:cNvPr id="8" name="Text 3"/>
          <p:cNvSpPr/>
          <p:nvPr/>
        </p:nvSpPr>
        <p:spPr>
          <a:xfrm>
            <a:off x="2160151" y="5818227"/>
            <a:ext cx="2827853" cy="306110"/>
          </a:xfrm>
          <a:prstGeom prst="rect">
            <a:avLst/>
          </a:prstGeom>
          <a:noFill/>
          <a:ln/>
        </p:spPr>
        <p:txBody>
          <a:bodyPr wrap="none" rtlCol="0" anchor="t"/>
          <a:lstStyle/>
          <a:p>
            <a:pPr marL="0" indent="0" algn="l">
              <a:lnSpc>
                <a:spcPts val="2410"/>
              </a:lnSpc>
              <a:buNone/>
            </a:pPr>
            <a:r>
              <a:rPr lang="en-US" sz="1928" b="1" dirty="0">
                <a:solidFill>
                  <a:srgbClr val="2A2742"/>
                </a:solidFill>
                <a:latin typeface="Outfit" pitchFamily="34" charset="0"/>
                <a:ea typeface="Outfit" pitchFamily="34" charset="-122"/>
                <a:cs typeface="Outfit" pitchFamily="34" charset="-120"/>
              </a:rPr>
              <a:t>FIFO (First-In, First-Out)</a:t>
            </a:r>
            <a:endParaRPr lang="en-US" sz="1928" dirty="0"/>
          </a:p>
        </p:txBody>
      </p:sp>
      <p:sp>
        <p:nvSpPr>
          <p:cNvPr id="9" name="Text 4"/>
          <p:cNvSpPr/>
          <p:nvPr/>
        </p:nvSpPr>
        <p:spPr>
          <a:xfrm>
            <a:off x="2160151" y="6241852"/>
            <a:ext cx="3175516" cy="626745"/>
          </a:xfrm>
          <a:prstGeom prst="rect">
            <a:avLst/>
          </a:prstGeom>
          <a:noFill/>
          <a:ln/>
        </p:spPr>
        <p:txBody>
          <a:bodyPr wrap="square" rtlCol="0" anchor="t"/>
          <a:lstStyle/>
          <a:p>
            <a:pPr marL="0" indent="0" algn="l">
              <a:lnSpc>
                <a:spcPts val="2468"/>
              </a:lnSpc>
              <a:buNone/>
            </a:pPr>
            <a:r>
              <a:rPr lang="en-US" sz="1543" dirty="0">
                <a:solidFill>
                  <a:srgbClr val="2A2742"/>
                </a:solidFill>
                <a:latin typeface="Arimo" pitchFamily="34" charset="0"/>
                <a:ea typeface="Arimo" pitchFamily="34" charset="-122"/>
                <a:cs typeface="Arimo" pitchFamily="34" charset="-120"/>
              </a:rPr>
              <a:t>Evicts the oldest page in memory, regardless of its usage.</a:t>
            </a:r>
            <a:endParaRPr lang="en-US" sz="1543" dirty="0"/>
          </a:p>
        </p:txBody>
      </p:sp>
      <p:pic>
        <p:nvPicPr>
          <p:cNvPr id="10" name="Image 3" descr="preencoded.png"/>
          <p:cNvPicPr>
            <a:picLocks noChangeAspect="1"/>
          </p:cNvPicPr>
          <p:nvPr/>
        </p:nvPicPr>
        <p:blipFill>
          <a:blip r:embed="rId6"/>
          <a:stretch>
            <a:fillRect/>
          </a:stretch>
        </p:blipFill>
        <p:spPr>
          <a:xfrm>
            <a:off x="5531525" y="4740831"/>
            <a:ext cx="3567232" cy="783550"/>
          </a:xfrm>
          <a:prstGeom prst="rect">
            <a:avLst/>
          </a:prstGeom>
        </p:spPr>
      </p:pic>
      <p:sp>
        <p:nvSpPr>
          <p:cNvPr id="11" name="Text 5"/>
          <p:cNvSpPr/>
          <p:nvPr/>
        </p:nvSpPr>
        <p:spPr>
          <a:xfrm>
            <a:off x="5727382" y="5818227"/>
            <a:ext cx="2957632" cy="306110"/>
          </a:xfrm>
          <a:prstGeom prst="rect">
            <a:avLst/>
          </a:prstGeom>
          <a:noFill/>
          <a:ln/>
        </p:spPr>
        <p:txBody>
          <a:bodyPr wrap="none" rtlCol="0" anchor="t"/>
          <a:lstStyle/>
          <a:p>
            <a:pPr marL="0" indent="0" algn="l">
              <a:lnSpc>
                <a:spcPts val="2410"/>
              </a:lnSpc>
              <a:buNone/>
            </a:pPr>
            <a:r>
              <a:rPr lang="en-US" sz="1928" b="1" dirty="0">
                <a:solidFill>
                  <a:srgbClr val="2A2742"/>
                </a:solidFill>
                <a:latin typeface="Outfit" pitchFamily="34" charset="0"/>
                <a:ea typeface="Outfit" pitchFamily="34" charset="-122"/>
                <a:cs typeface="Outfit" pitchFamily="34" charset="-120"/>
              </a:rPr>
              <a:t>LRU (Least Recently Used)</a:t>
            </a:r>
            <a:endParaRPr lang="en-US" sz="1928" dirty="0"/>
          </a:p>
        </p:txBody>
      </p:sp>
      <p:sp>
        <p:nvSpPr>
          <p:cNvPr id="12" name="Text 6"/>
          <p:cNvSpPr/>
          <p:nvPr/>
        </p:nvSpPr>
        <p:spPr>
          <a:xfrm>
            <a:off x="5727382" y="6241852"/>
            <a:ext cx="3175516" cy="626745"/>
          </a:xfrm>
          <a:prstGeom prst="rect">
            <a:avLst/>
          </a:prstGeom>
          <a:noFill/>
          <a:ln/>
        </p:spPr>
        <p:txBody>
          <a:bodyPr wrap="square" rtlCol="0" anchor="t"/>
          <a:lstStyle/>
          <a:p>
            <a:pPr marL="0" indent="0" algn="l">
              <a:lnSpc>
                <a:spcPts val="2468"/>
              </a:lnSpc>
              <a:buNone/>
            </a:pPr>
            <a:r>
              <a:rPr lang="en-US" sz="1543" dirty="0">
                <a:solidFill>
                  <a:srgbClr val="2A2742"/>
                </a:solidFill>
                <a:latin typeface="Arimo" pitchFamily="34" charset="0"/>
                <a:ea typeface="Arimo" pitchFamily="34" charset="-122"/>
                <a:cs typeface="Arimo" pitchFamily="34" charset="-120"/>
              </a:rPr>
              <a:t>Evicts the page that has not been accessed for the longest time.</a:t>
            </a:r>
            <a:endParaRPr lang="en-US" sz="1543" dirty="0"/>
          </a:p>
        </p:txBody>
      </p:sp>
      <p:pic>
        <p:nvPicPr>
          <p:cNvPr id="13" name="Image 4" descr="preencoded.png"/>
          <p:cNvPicPr>
            <a:picLocks noChangeAspect="1"/>
          </p:cNvPicPr>
          <p:nvPr/>
        </p:nvPicPr>
        <p:blipFill>
          <a:blip r:embed="rId7"/>
          <a:stretch>
            <a:fillRect/>
          </a:stretch>
        </p:blipFill>
        <p:spPr>
          <a:xfrm>
            <a:off x="9098756" y="4740831"/>
            <a:ext cx="3567232" cy="783550"/>
          </a:xfrm>
          <a:prstGeom prst="rect">
            <a:avLst/>
          </a:prstGeom>
        </p:spPr>
      </p:pic>
      <p:sp>
        <p:nvSpPr>
          <p:cNvPr id="14" name="Text 7"/>
          <p:cNvSpPr/>
          <p:nvPr/>
        </p:nvSpPr>
        <p:spPr>
          <a:xfrm>
            <a:off x="9294614" y="5818227"/>
            <a:ext cx="2448878" cy="306110"/>
          </a:xfrm>
          <a:prstGeom prst="rect">
            <a:avLst/>
          </a:prstGeom>
          <a:noFill/>
          <a:ln/>
        </p:spPr>
        <p:txBody>
          <a:bodyPr wrap="none" rtlCol="0" anchor="t"/>
          <a:lstStyle/>
          <a:p>
            <a:pPr marL="0" indent="0" algn="l">
              <a:lnSpc>
                <a:spcPts val="2410"/>
              </a:lnSpc>
              <a:buNone/>
            </a:pPr>
            <a:r>
              <a:rPr lang="en-US" sz="1928" b="1" dirty="0">
                <a:solidFill>
                  <a:srgbClr val="2A2742"/>
                </a:solidFill>
                <a:latin typeface="Outfit" pitchFamily="34" charset="0"/>
                <a:ea typeface="Outfit" pitchFamily="34" charset="-122"/>
                <a:cs typeface="Outfit" pitchFamily="34" charset="-120"/>
              </a:rPr>
              <a:t>Optimal Algorithm</a:t>
            </a:r>
            <a:endParaRPr lang="en-US" sz="1928" dirty="0"/>
          </a:p>
        </p:txBody>
      </p:sp>
      <p:sp>
        <p:nvSpPr>
          <p:cNvPr id="15" name="Text 8"/>
          <p:cNvSpPr/>
          <p:nvPr/>
        </p:nvSpPr>
        <p:spPr>
          <a:xfrm>
            <a:off x="9294614" y="6241852"/>
            <a:ext cx="3175516" cy="1253490"/>
          </a:xfrm>
          <a:prstGeom prst="rect">
            <a:avLst/>
          </a:prstGeom>
          <a:noFill/>
          <a:ln/>
        </p:spPr>
        <p:txBody>
          <a:bodyPr wrap="square" rtlCol="0" anchor="t"/>
          <a:lstStyle/>
          <a:p>
            <a:pPr marL="0" indent="0" algn="l">
              <a:lnSpc>
                <a:spcPts val="2468"/>
              </a:lnSpc>
              <a:buNone/>
            </a:pPr>
            <a:r>
              <a:rPr lang="en-US" sz="1543" dirty="0">
                <a:solidFill>
                  <a:srgbClr val="2A2742"/>
                </a:solidFill>
                <a:latin typeface="Arimo" pitchFamily="34" charset="0"/>
                <a:ea typeface="Arimo" pitchFamily="34" charset="-122"/>
                <a:cs typeface="Arimo" pitchFamily="34" charset="-120"/>
              </a:rPr>
              <a:t>Evicts the page that will not be used for the longest time in the future. It is a theoretical algorithm used as a benchmark.</a:t>
            </a:r>
            <a:endParaRPr lang="en-US" sz="154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63908" y="2434709"/>
            <a:ext cx="5046464" cy="3360182"/>
          </a:xfrm>
          <a:prstGeom prst="rect">
            <a:avLst/>
          </a:prstGeom>
        </p:spPr>
      </p:pic>
      <p:sp>
        <p:nvSpPr>
          <p:cNvPr id="6" name="Text 1"/>
          <p:cNvSpPr/>
          <p:nvPr/>
        </p:nvSpPr>
        <p:spPr>
          <a:xfrm>
            <a:off x="246040" y="411980"/>
            <a:ext cx="6739414" cy="550069"/>
          </a:xfrm>
          <a:prstGeom prst="rect">
            <a:avLst/>
          </a:prstGeom>
          <a:noFill/>
          <a:ln/>
        </p:spPr>
        <p:txBody>
          <a:bodyPr wrap="none" rtlCol="0" anchor="t"/>
          <a:lstStyle/>
          <a:p>
            <a:pPr marL="0" indent="0">
              <a:lnSpc>
                <a:spcPts val="4331"/>
              </a:lnSpc>
              <a:buNone/>
            </a:pPr>
            <a:r>
              <a:rPr lang="en-US" sz="3465" b="1" dirty="0">
                <a:solidFill>
                  <a:srgbClr val="231971"/>
                </a:solidFill>
                <a:latin typeface="Outfit" pitchFamily="34" charset="0"/>
                <a:ea typeface="Outfit" pitchFamily="34" charset="-122"/>
                <a:cs typeface="Outfit" pitchFamily="34" charset="-120"/>
              </a:rPr>
              <a:t>Output:</a:t>
            </a:r>
            <a:endParaRPr lang="en-US" sz="3465" dirty="0"/>
          </a:p>
        </p:txBody>
      </p:sp>
      <p:sp>
        <p:nvSpPr>
          <p:cNvPr id="7" name="Text 2"/>
          <p:cNvSpPr/>
          <p:nvPr/>
        </p:nvSpPr>
        <p:spPr>
          <a:xfrm>
            <a:off x="615910" y="2273975"/>
            <a:ext cx="7912179" cy="844391"/>
          </a:xfrm>
          <a:prstGeom prst="rect">
            <a:avLst/>
          </a:prstGeom>
          <a:noFill/>
          <a:ln/>
        </p:spPr>
        <p:txBody>
          <a:bodyPr wrap="square" rtlCol="0" anchor="t"/>
          <a:lstStyle/>
          <a:p>
            <a:pPr marL="0" indent="0">
              <a:lnSpc>
                <a:spcPts val="2217"/>
              </a:lnSpc>
              <a:buNone/>
            </a:pPr>
            <a:r>
              <a:rPr lang="en-US" sz="1386" dirty="0">
                <a:solidFill>
                  <a:srgbClr val="2A2742"/>
                </a:solidFill>
                <a:latin typeface="Arimo" pitchFamily="34" charset="0"/>
                <a:ea typeface="Arimo" pitchFamily="34" charset="-122"/>
                <a:cs typeface="Arimo" pitchFamily="34" charset="-120"/>
              </a:rPr>
              <a:t>.</a:t>
            </a:r>
            <a:endParaRPr lang="en-US" sz="1386" dirty="0"/>
          </a:p>
        </p:txBody>
      </p:sp>
      <p:sp>
        <p:nvSpPr>
          <p:cNvPr id="15" name="Shape 10"/>
          <p:cNvSpPr/>
          <p:nvPr/>
        </p:nvSpPr>
        <p:spPr>
          <a:xfrm>
            <a:off x="623530" y="4620697"/>
            <a:ext cx="7896939" cy="1070610"/>
          </a:xfrm>
          <a:prstGeom prst="rect">
            <a:avLst/>
          </a:prstGeom>
          <a:solidFill>
            <a:srgbClr val="FFFFFF">
              <a:alpha val="4000"/>
            </a:srgbClr>
          </a:solidFill>
          <a:ln/>
        </p:spPr>
      </p:sp>
      <p:sp>
        <p:nvSpPr>
          <p:cNvPr id="23" name="TextBox 22">
            <a:extLst>
              <a:ext uri="{FF2B5EF4-FFF2-40B4-BE49-F238E27FC236}">
                <a16:creationId xmlns:a16="http://schemas.microsoft.com/office/drawing/2014/main" id="{57E91481-684D-4CF2-50F9-EBB257F64870}"/>
              </a:ext>
            </a:extLst>
          </p:cNvPr>
          <p:cNvSpPr txBox="1"/>
          <p:nvPr/>
        </p:nvSpPr>
        <p:spPr>
          <a:xfrm>
            <a:off x="3204633" y="962049"/>
            <a:ext cx="3513667" cy="7075014"/>
          </a:xfrm>
          <a:prstGeom prst="rect">
            <a:avLst/>
          </a:prstGeom>
          <a:noFill/>
        </p:spPr>
        <p:txBody>
          <a:bodyPr wrap="square">
            <a:spAutoFit/>
          </a:bodyPr>
          <a:lstStyle/>
          <a:p>
            <a:pPr>
              <a:lnSpc>
                <a:spcPct val="115000"/>
              </a:lnSpc>
            </a:pPr>
            <a:r>
              <a:rPr lang="en-GB" sz="1100" b="1" dirty="0">
                <a:effectLst/>
                <a:latin typeface="Arial" panose="020B0604020202020204" pitchFamily="34"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Virtual Memory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Process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Virtual Address Space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Page Table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Page 1    | --&gt; | Frame 5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Page 2    | --&gt; | Frame 2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Paging Mechanism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Page 1    |   | Frame 5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Page 2    |        | Frame 2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Page Replacement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Page 1    |  | Frame 5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Page 2    |  | Frame 2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 |</a:t>
            </a:r>
            <a:endParaRPr lang="en-IN" sz="1100" dirty="0">
              <a:effectLst/>
              <a:latin typeface="Arial" panose="020B0604020202020204" pitchFamily="34" charset="0"/>
              <a:ea typeface="Arial" panose="020B0604020202020204" pitchFamily="34" charset="0"/>
            </a:endParaRPr>
          </a:p>
          <a:p>
            <a:pPr>
              <a:lnSpc>
                <a:spcPct val="115000"/>
              </a:lnSpc>
            </a:pPr>
            <a:r>
              <a:rPr lang="en-GB" sz="1100" b="1" dirty="0">
                <a:effectLst/>
                <a:latin typeface="Arial" panose="020B0604020202020204" pitchFamily="34" charset="0"/>
                <a:ea typeface="Arial" panose="020B0604020202020204" pitchFamily="34" charset="0"/>
              </a:rPr>
              <a:t>  |                                                        |</a:t>
            </a:r>
            <a:endParaRPr lang="en-IN" sz="1100" dirty="0">
              <a:effectLst/>
              <a:latin typeface="Arial" panose="020B0604020202020204" pitchFamily="34" charset="0"/>
              <a:ea typeface="Arial" panose="020B0604020202020204" pitchFamily="34" charset="0"/>
            </a:endParaRPr>
          </a:p>
          <a:p>
            <a:r>
              <a:rPr lang="en-GB" sz="1100" b="1" dirty="0">
                <a:effectLst/>
                <a:latin typeface="Arial" panose="020B0604020202020204" pitchFamily="34" charset="0"/>
                <a:ea typeface="Arial" panose="020B0604020202020204" pitchFamily="34" charset="0"/>
              </a:rPr>
              <a:t> | +--------------------------------------------+|</a:t>
            </a:r>
            <a:endParaRPr lang="en-IN"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391525"/>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391525"/>
          </a:xfrm>
          <a:prstGeom prst="rect">
            <a:avLst/>
          </a:prstGeom>
        </p:spPr>
      </p:pic>
      <p:pic>
        <p:nvPicPr>
          <p:cNvPr id="5" name="Image 2" descr="preencoded.png"/>
          <p:cNvPicPr>
            <a:picLocks noChangeAspect="1"/>
          </p:cNvPicPr>
          <p:nvPr/>
        </p:nvPicPr>
        <p:blipFill>
          <a:blip r:embed="rId5"/>
          <a:stretch>
            <a:fillRect/>
          </a:stretch>
        </p:blipFill>
        <p:spPr>
          <a:xfrm>
            <a:off x="215979" y="2774156"/>
            <a:ext cx="5054322" cy="2843093"/>
          </a:xfrm>
          <a:prstGeom prst="rect">
            <a:avLst/>
          </a:prstGeom>
        </p:spPr>
      </p:pic>
      <p:sp>
        <p:nvSpPr>
          <p:cNvPr id="6" name="Text 1"/>
          <p:cNvSpPr/>
          <p:nvPr/>
        </p:nvSpPr>
        <p:spPr>
          <a:xfrm>
            <a:off x="6091238" y="475178"/>
            <a:ext cx="7934325" cy="1080135"/>
          </a:xfrm>
          <a:prstGeom prst="rect">
            <a:avLst/>
          </a:prstGeom>
          <a:noFill/>
          <a:ln/>
        </p:spPr>
        <p:txBody>
          <a:bodyPr wrap="squar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Virtual Memory and Operating Systems</a:t>
            </a:r>
            <a:endParaRPr lang="en-US" sz="3402" dirty="0"/>
          </a:p>
        </p:txBody>
      </p:sp>
      <p:sp>
        <p:nvSpPr>
          <p:cNvPr id="7" name="Text 2"/>
          <p:cNvSpPr/>
          <p:nvPr/>
        </p:nvSpPr>
        <p:spPr>
          <a:xfrm>
            <a:off x="6091238" y="1814513"/>
            <a:ext cx="7934325" cy="553164"/>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Virtual memory is an essential component of modern operating systems. It provides a foundation for managing memory resources efficiently, enabling multitasking and improved system performance.</a:t>
            </a:r>
            <a:endParaRPr lang="en-US" sz="1361" dirty="0"/>
          </a:p>
        </p:txBody>
      </p:sp>
      <p:pic>
        <p:nvPicPr>
          <p:cNvPr id="8" name="Image 3" descr="preencoded.png"/>
          <p:cNvPicPr>
            <a:picLocks noChangeAspect="1"/>
          </p:cNvPicPr>
          <p:nvPr/>
        </p:nvPicPr>
        <p:blipFill>
          <a:blip r:embed="rId6"/>
          <a:stretch>
            <a:fillRect/>
          </a:stretch>
        </p:blipFill>
        <p:spPr>
          <a:xfrm>
            <a:off x="6091237" y="2727840"/>
            <a:ext cx="431959" cy="431959"/>
          </a:xfrm>
          <a:prstGeom prst="rect">
            <a:avLst/>
          </a:prstGeom>
        </p:spPr>
      </p:pic>
      <p:sp>
        <p:nvSpPr>
          <p:cNvPr id="9" name="Text 3"/>
          <p:cNvSpPr/>
          <p:nvPr/>
        </p:nvSpPr>
        <p:spPr>
          <a:xfrm>
            <a:off x="6091238" y="3166705"/>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Multitasking</a:t>
            </a:r>
            <a:endParaRPr lang="en-US" sz="1701" dirty="0"/>
          </a:p>
        </p:txBody>
      </p:sp>
      <p:sp>
        <p:nvSpPr>
          <p:cNvPr id="10" name="Text 4"/>
          <p:cNvSpPr/>
          <p:nvPr/>
        </p:nvSpPr>
        <p:spPr>
          <a:xfrm>
            <a:off x="6091238" y="3540204"/>
            <a:ext cx="7934325" cy="276582"/>
          </a:xfrm>
          <a:prstGeom prst="rect">
            <a:avLst/>
          </a:prstGeom>
          <a:noFill/>
          <a:ln/>
        </p:spPr>
        <p:txBody>
          <a:bodyPr wrap="non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Virtual memory allows multiple programs to run concurrently, sharing memory resources effectively.</a:t>
            </a:r>
            <a:endParaRPr lang="en-US" sz="1361" dirty="0"/>
          </a:p>
        </p:txBody>
      </p:sp>
      <p:pic>
        <p:nvPicPr>
          <p:cNvPr id="11" name="Image 4" descr="preencoded.png"/>
          <p:cNvPicPr>
            <a:picLocks noChangeAspect="1"/>
          </p:cNvPicPr>
          <p:nvPr/>
        </p:nvPicPr>
        <p:blipFill>
          <a:blip r:embed="rId7"/>
          <a:stretch>
            <a:fillRect/>
          </a:stretch>
        </p:blipFill>
        <p:spPr>
          <a:xfrm>
            <a:off x="6091238" y="4335185"/>
            <a:ext cx="431959" cy="431959"/>
          </a:xfrm>
          <a:prstGeom prst="rect">
            <a:avLst/>
          </a:prstGeom>
        </p:spPr>
      </p:pic>
      <p:sp>
        <p:nvSpPr>
          <p:cNvPr id="12" name="Text 5"/>
          <p:cNvSpPr/>
          <p:nvPr/>
        </p:nvSpPr>
        <p:spPr>
          <a:xfrm>
            <a:off x="6091238" y="4939903"/>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Memory Protection</a:t>
            </a:r>
            <a:endParaRPr lang="en-US" sz="1701" dirty="0"/>
          </a:p>
        </p:txBody>
      </p:sp>
      <p:sp>
        <p:nvSpPr>
          <p:cNvPr id="13" name="Text 6"/>
          <p:cNvSpPr/>
          <p:nvPr/>
        </p:nvSpPr>
        <p:spPr>
          <a:xfrm>
            <a:off x="6091238" y="5313402"/>
            <a:ext cx="7934325"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Virtual memory mechanisms isolate programs from each other, protecting their data and code from unauthorized access.</a:t>
            </a:r>
            <a:endParaRPr lang="en-US" sz="1361" dirty="0"/>
          </a:p>
        </p:txBody>
      </p:sp>
      <p:pic>
        <p:nvPicPr>
          <p:cNvPr id="14" name="Image 5" descr="preencoded.png"/>
          <p:cNvPicPr>
            <a:picLocks noChangeAspect="1"/>
          </p:cNvPicPr>
          <p:nvPr/>
        </p:nvPicPr>
        <p:blipFill>
          <a:blip r:embed="rId8"/>
          <a:stretch>
            <a:fillRect/>
          </a:stretch>
        </p:blipFill>
        <p:spPr>
          <a:xfrm>
            <a:off x="6091238" y="6384965"/>
            <a:ext cx="431959" cy="431959"/>
          </a:xfrm>
          <a:prstGeom prst="rect">
            <a:avLst/>
          </a:prstGeom>
        </p:spPr>
      </p:pic>
      <p:sp>
        <p:nvSpPr>
          <p:cNvPr id="15" name="Text 7"/>
          <p:cNvSpPr/>
          <p:nvPr/>
        </p:nvSpPr>
        <p:spPr>
          <a:xfrm>
            <a:off x="6091238" y="6989683"/>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Security</a:t>
            </a:r>
            <a:endParaRPr lang="en-US" sz="1701" dirty="0"/>
          </a:p>
        </p:txBody>
      </p:sp>
      <p:sp>
        <p:nvSpPr>
          <p:cNvPr id="16" name="Text 8"/>
          <p:cNvSpPr/>
          <p:nvPr/>
        </p:nvSpPr>
        <p:spPr>
          <a:xfrm>
            <a:off x="6091238" y="7363182"/>
            <a:ext cx="7934325"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Virtual memory contributes to system security by controlling memory access and preventing malicious programs from accessing sensitive information.</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604837" y="537924"/>
            <a:ext cx="6318290" cy="540068"/>
          </a:xfrm>
          <a:prstGeom prst="rect">
            <a:avLst/>
          </a:prstGeom>
          <a:noFill/>
          <a:ln/>
        </p:spPr>
        <p:txBody>
          <a:bodyPr wrap="non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Applications of Virtual Memory</a:t>
            </a:r>
            <a:endParaRPr lang="en-US" sz="3402" dirty="0"/>
          </a:p>
        </p:txBody>
      </p:sp>
      <p:sp>
        <p:nvSpPr>
          <p:cNvPr id="7" name="Text 2"/>
          <p:cNvSpPr/>
          <p:nvPr/>
        </p:nvSpPr>
        <p:spPr>
          <a:xfrm>
            <a:off x="604837" y="1337191"/>
            <a:ext cx="7934325" cy="553164"/>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Virtual memory finds extensive applications across a wide range of computing systems and software, enabling seamless operation and efficient resource utilization.</a:t>
            </a:r>
            <a:endParaRPr lang="en-US" sz="1361" dirty="0"/>
          </a:p>
        </p:txBody>
      </p:sp>
      <p:sp>
        <p:nvSpPr>
          <p:cNvPr id="8" name="Shape 3"/>
          <p:cNvSpPr/>
          <p:nvPr/>
        </p:nvSpPr>
        <p:spPr>
          <a:xfrm>
            <a:off x="669667" y="2278975"/>
            <a:ext cx="388739" cy="388739"/>
          </a:xfrm>
          <a:prstGeom prst="roundRect">
            <a:avLst>
              <a:gd name="adj" fmla="val 18672"/>
            </a:avLst>
          </a:prstGeom>
          <a:solidFill>
            <a:srgbClr val="E9E6FA"/>
          </a:solidFill>
          <a:ln w="7620">
            <a:solidFill>
              <a:srgbClr val="BDB8DF"/>
            </a:solidFill>
            <a:prstDash val="solid"/>
          </a:ln>
        </p:spPr>
      </p:sp>
      <p:sp>
        <p:nvSpPr>
          <p:cNvPr id="9" name="Text 4"/>
          <p:cNvSpPr/>
          <p:nvPr/>
        </p:nvSpPr>
        <p:spPr>
          <a:xfrm>
            <a:off x="813375" y="2343745"/>
            <a:ext cx="101203"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1</a:t>
            </a:r>
            <a:endParaRPr lang="en-US" sz="2041" dirty="0"/>
          </a:p>
        </p:txBody>
      </p:sp>
      <p:sp>
        <p:nvSpPr>
          <p:cNvPr id="10" name="Text 5"/>
          <p:cNvSpPr/>
          <p:nvPr/>
        </p:nvSpPr>
        <p:spPr>
          <a:xfrm>
            <a:off x="1814513" y="2257425"/>
            <a:ext cx="2341245"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Software Development</a:t>
            </a:r>
            <a:endParaRPr lang="en-US" sz="1701" dirty="0"/>
          </a:p>
        </p:txBody>
      </p:sp>
      <p:sp>
        <p:nvSpPr>
          <p:cNvPr id="11" name="Text 6"/>
          <p:cNvSpPr/>
          <p:nvPr/>
        </p:nvSpPr>
        <p:spPr>
          <a:xfrm>
            <a:off x="1814513" y="2630924"/>
            <a:ext cx="6724650"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Virtual memory allows developers to create and run large applications that exceed physical memory limitations.</a:t>
            </a:r>
            <a:endParaRPr lang="en-US" sz="1361" dirty="0"/>
          </a:p>
        </p:txBody>
      </p:sp>
      <p:sp>
        <p:nvSpPr>
          <p:cNvPr id="12" name="Shape 7"/>
          <p:cNvSpPr/>
          <p:nvPr/>
        </p:nvSpPr>
        <p:spPr>
          <a:xfrm>
            <a:off x="669667" y="3723918"/>
            <a:ext cx="388739" cy="388739"/>
          </a:xfrm>
          <a:prstGeom prst="roundRect">
            <a:avLst>
              <a:gd name="adj" fmla="val 18672"/>
            </a:avLst>
          </a:prstGeom>
          <a:solidFill>
            <a:srgbClr val="E9E6FA"/>
          </a:solidFill>
          <a:ln w="7620">
            <a:solidFill>
              <a:srgbClr val="BDB8DF"/>
            </a:solidFill>
            <a:prstDash val="solid"/>
          </a:ln>
        </p:spPr>
      </p:sp>
      <p:sp>
        <p:nvSpPr>
          <p:cNvPr id="13" name="Text 8"/>
          <p:cNvSpPr/>
          <p:nvPr/>
        </p:nvSpPr>
        <p:spPr>
          <a:xfrm>
            <a:off x="789325" y="3788688"/>
            <a:ext cx="149304"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2</a:t>
            </a:r>
            <a:endParaRPr lang="en-US" sz="2041" dirty="0"/>
          </a:p>
        </p:txBody>
      </p:sp>
      <p:sp>
        <p:nvSpPr>
          <p:cNvPr id="14" name="Text 9"/>
          <p:cNvSpPr/>
          <p:nvPr/>
        </p:nvSpPr>
        <p:spPr>
          <a:xfrm>
            <a:off x="1814513" y="3702368"/>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Data Processing</a:t>
            </a:r>
            <a:endParaRPr lang="en-US" sz="1701" dirty="0"/>
          </a:p>
        </p:txBody>
      </p:sp>
      <p:sp>
        <p:nvSpPr>
          <p:cNvPr id="15" name="Text 10"/>
          <p:cNvSpPr/>
          <p:nvPr/>
        </p:nvSpPr>
        <p:spPr>
          <a:xfrm>
            <a:off x="1814513" y="4075867"/>
            <a:ext cx="6724650"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Virtual memory enables efficient handling of massive datasets, essential for applications like data analysis and scientific simulations.</a:t>
            </a:r>
            <a:endParaRPr lang="en-US" sz="1361" dirty="0"/>
          </a:p>
        </p:txBody>
      </p:sp>
      <p:sp>
        <p:nvSpPr>
          <p:cNvPr id="16" name="Shape 11"/>
          <p:cNvSpPr/>
          <p:nvPr/>
        </p:nvSpPr>
        <p:spPr>
          <a:xfrm>
            <a:off x="669667" y="5168860"/>
            <a:ext cx="388739" cy="388739"/>
          </a:xfrm>
          <a:prstGeom prst="roundRect">
            <a:avLst>
              <a:gd name="adj" fmla="val 18672"/>
            </a:avLst>
          </a:prstGeom>
          <a:solidFill>
            <a:srgbClr val="E9E6FA"/>
          </a:solidFill>
          <a:ln w="7620">
            <a:solidFill>
              <a:srgbClr val="BDB8DF"/>
            </a:solidFill>
            <a:prstDash val="solid"/>
          </a:ln>
        </p:spPr>
      </p:sp>
      <p:sp>
        <p:nvSpPr>
          <p:cNvPr id="17" name="Text 12"/>
          <p:cNvSpPr/>
          <p:nvPr/>
        </p:nvSpPr>
        <p:spPr>
          <a:xfrm>
            <a:off x="790277" y="5233630"/>
            <a:ext cx="147518"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3</a:t>
            </a:r>
            <a:endParaRPr lang="en-US" sz="2041" dirty="0"/>
          </a:p>
        </p:txBody>
      </p:sp>
      <p:sp>
        <p:nvSpPr>
          <p:cNvPr id="18" name="Text 13"/>
          <p:cNvSpPr/>
          <p:nvPr/>
        </p:nvSpPr>
        <p:spPr>
          <a:xfrm>
            <a:off x="1814513" y="5147310"/>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Gaming</a:t>
            </a:r>
            <a:endParaRPr lang="en-US" sz="1701" dirty="0"/>
          </a:p>
        </p:txBody>
      </p:sp>
      <p:sp>
        <p:nvSpPr>
          <p:cNvPr id="19" name="Text 14"/>
          <p:cNvSpPr/>
          <p:nvPr/>
        </p:nvSpPr>
        <p:spPr>
          <a:xfrm>
            <a:off x="1814513" y="5520809"/>
            <a:ext cx="6724650"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Virtual memory plays a vital role in modern video games, enabling the loading and rendering of large game worlds and complex graphics.</a:t>
            </a:r>
            <a:endParaRPr lang="en-US" sz="1361" dirty="0"/>
          </a:p>
        </p:txBody>
      </p:sp>
      <p:sp>
        <p:nvSpPr>
          <p:cNvPr id="20" name="Shape 15"/>
          <p:cNvSpPr/>
          <p:nvPr/>
        </p:nvSpPr>
        <p:spPr>
          <a:xfrm>
            <a:off x="669667" y="6613803"/>
            <a:ext cx="388739" cy="388739"/>
          </a:xfrm>
          <a:prstGeom prst="roundRect">
            <a:avLst>
              <a:gd name="adj" fmla="val 18672"/>
            </a:avLst>
          </a:prstGeom>
          <a:solidFill>
            <a:srgbClr val="E9E6FA"/>
          </a:solidFill>
          <a:ln w="7620">
            <a:solidFill>
              <a:srgbClr val="BDB8DF"/>
            </a:solidFill>
            <a:prstDash val="solid"/>
          </a:ln>
        </p:spPr>
      </p:sp>
      <p:sp>
        <p:nvSpPr>
          <p:cNvPr id="21" name="Text 16"/>
          <p:cNvSpPr/>
          <p:nvPr/>
        </p:nvSpPr>
        <p:spPr>
          <a:xfrm>
            <a:off x="784562" y="6678573"/>
            <a:ext cx="158948"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4</a:t>
            </a:r>
            <a:endParaRPr lang="en-US" sz="2041" dirty="0"/>
          </a:p>
        </p:txBody>
      </p:sp>
      <p:sp>
        <p:nvSpPr>
          <p:cNvPr id="22" name="Text 17"/>
          <p:cNvSpPr/>
          <p:nvPr/>
        </p:nvSpPr>
        <p:spPr>
          <a:xfrm>
            <a:off x="1814513" y="6592253"/>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Cloud Computing</a:t>
            </a:r>
            <a:endParaRPr lang="en-US" sz="1701" dirty="0"/>
          </a:p>
        </p:txBody>
      </p:sp>
      <p:sp>
        <p:nvSpPr>
          <p:cNvPr id="23" name="Text 18"/>
          <p:cNvSpPr/>
          <p:nvPr/>
        </p:nvSpPr>
        <p:spPr>
          <a:xfrm>
            <a:off x="1814513" y="6965752"/>
            <a:ext cx="6724650"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Virtual memory is a key technology in cloud computing, enabling the sharing of resources and virtualized environments.</a:t>
            </a:r>
            <a:endParaRPr lang="en-US" sz="1361" dirty="0"/>
          </a:p>
        </p:txBody>
      </p:sp>
      <p:pic>
        <p:nvPicPr>
          <p:cNvPr id="26" name="Picture 25">
            <a:extLst>
              <a:ext uri="{FF2B5EF4-FFF2-40B4-BE49-F238E27FC236}">
                <a16:creationId xmlns:a16="http://schemas.microsoft.com/office/drawing/2014/main" id="{A0CCAEA1-EA7E-0482-2B05-CA61DE31A12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277955" y="2065456"/>
            <a:ext cx="5231044" cy="316817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1153</Words>
  <Application>Microsoft Office PowerPoint</Application>
  <PresentationFormat>Custom</PresentationFormat>
  <Paragraphs>127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Arimo</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bandaru saisrikanth</cp:lastModifiedBy>
  <cp:revision>2</cp:revision>
  <dcterms:created xsi:type="dcterms:W3CDTF">2024-07-29T13:24:06Z</dcterms:created>
  <dcterms:modified xsi:type="dcterms:W3CDTF">2024-07-29T13:52:38Z</dcterms:modified>
</cp:coreProperties>
</file>