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57" r:id="rId5"/>
    <p:sldId id="286" r:id="rId6"/>
    <p:sldId id="287" r:id="rId7"/>
    <p:sldId id="289" r:id="rId8"/>
    <p:sldId id="290" r:id="rId9"/>
    <p:sldId id="291" r:id="rId10"/>
    <p:sldId id="292" r:id="rId11"/>
    <p:sldId id="293" r:id="rId12"/>
    <p:sldId id="294" r:id="rId13"/>
    <p:sldId id="295" r:id="rId14"/>
    <p:sldId id="296" r:id="rId15"/>
    <p:sldId id="297" r:id="rId16"/>
    <p:sldId id="298" r:id="rId17"/>
    <p:sldId id="301" r:id="rId18"/>
    <p:sldId id="299" r:id="rId19"/>
    <p:sldId id="300" r:id="rId20"/>
    <p:sldId id="303"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AA77F-6549-21BB-3B47-72CD87DC43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427689-B92B-12CD-56EB-753D1015E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3D5487-898B-ED5F-1704-5EC3F26DDEB9}"/>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C70D58FA-A883-EDB7-81A3-EDF1F50B6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1DFBC-E3E5-94DC-5F5C-715C032A711F}"/>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2366650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2AE1-1C3F-B0A6-2332-FD6644D8E0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571B0A-887B-E5BF-60F4-51861AABF3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38869-56FF-8866-AFA1-FB4A64E7523E}"/>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780114B1-92F5-5721-E526-1798E5C23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747B61-71B8-EE24-02AC-0B2FC092A4D2}"/>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662764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2C2B-512A-0B68-238D-E55DCF8917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5C9F5C-2381-2A85-D773-9512C8C6B6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5A6E5-5C8F-89E2-02F7-9E05F8B18AC6}"/>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9C465A23-9B6F-230E-F075-A869FF027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66E20E-A6F8-75B7-DD0C-05F4507DE797}"/>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427841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BA4C-D996-3FA8-7180-1750B4B0AF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1B8B5B-7F2E-E405-2741-90A92D0DD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A05C80-DDA5-697A-E78D-F3E36B0D0DEE}"/>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060C984A-F76A-C8B3-285B-01E6C9766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84D6B-1EC5-D933-FA73-1987EFD8985C}"/>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1222031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886CA-4507-91BD-7487-0063808C49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1198A1-CDCF-C940-C3E7-7173DE823C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6F517-EF4E-4454-81EC-BCC8FB551C9A}"/>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39D40886-1394-F742-24DD-17055683F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DDAE4C-419A-4D28-686F-D8935EB8C5B8}"/>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250099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174C-9F4A-8E07-8A49-E8DE70873F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7FE524-46F3-7727-359F-1A7380DAF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1520A0-C459-9AEF-A110-AAE25671FC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9F2D382-A6BE-0F59-2E95-16D3A3A22985}"/>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6" name="Footer Placeholder 5">
            <a:extLst>
              <a:ext uri="{FF2B5EF4-FFF2-40B4-BE49-F238E27FC236}">
                <a16:creationId xmlns:a16="http://schemas.microsoft.com/office/drawing/2014/main" id="{1C98039E-9A8F-AC77-7CCE-2F4D376CD8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FE15B4-9249-3011-9493-728DFDDAFE10}"/>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22928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CC60-1D7D-B07D-D9CA-623BC1BAC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B45B42-5A1D-ED89-9E5B-40C40FC2F2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37285-1E5A-4F93-31FE-E996274565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7900B7-561B-07D4-614B-9EB3E0EC2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F95A7F-4067-82B5-88D2-64F7DE13B2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4016A6-0B6D-BADD-0D53-35230DCBC688}"/>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8" name="Footer Placeholder 7">
            <a:extLst>
              <a:ext uri="{FF2B5EF4-FFF2-40B4-BE49-F238E27FC236}">
                <a16:creationId xmlns:a16="http://schemas.microsoft.com/office/drawing/2014/main" id="{F13274C7-255D-1D9E-491A-D37A3CF29B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82F93E-5C24-FFDA-5785-379B8085A0D2}"/>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584783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AFD6-4D6F-F665-95BB-C8F74EE939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4CF759-755C-21D3-5F86-8628DACFC669}"/>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4" name="Footer Placeholder 3">
            <a:extLst>
              <a:ext uri="{FF2B5EF4-FFF2-40B4-BE49-F238E27FC236}">
                <a16:creationId xmlns:a16="http://schemas.microsoft.com/office/drawing/2014/main" id="{D755386F-4518-EE60-8848-37B8FC8B834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08FB63-C5D0-B8BE-5D6D-8019BB2CCF21}"/>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26732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736CAA-833C-B6DF-0535-DEE82F18CD6F}"/>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3" name="Footer Placeholder 2">
            <a:extLst>
              <a:ext uri="{FF2B5EF4-FFF2-40B4-BE49-F238E27FC236}">
                <a16:creationId xmlns:a16="http://schemas.microsoft.com/office/drawing/2014/main" id="{8D315867-4764-D254-2168-5247D9F84E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DF4F53-A26C-079B-8F44-C1D29D45D851}"/>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3906608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255E-055C-36C5-9EC7-AE4BE0FE1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9BB168E-48C7-606C-C018-F977E83073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B4C947-4172-446A-94AD-21B0FB5CB9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EFD22-76ED-75AA-DEA8-60A665403103}"/>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6" name="Footer Placeholder 5">
            <a:extLst>
              <a:ext uri="{FF2B5EF4-FFF2-40B4-BE49-F238E27FC236}">
                <a16:creationId xmlns:a16="http://schemas.microsoft.com/office/drawing/2014/main" id="{B2E8E211-698A-2F08-9F44-9F0C95C63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199202-BCBE-D842-4921-0B28BD4F3DB0}"/>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1323237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B07C-FF6C-4A74-A3E1-B78F73FB8E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2A4D32-8463-4563-DD08-371653AE17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8FFA98-7A31-F68F-BAAB-017EB379A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BCA428-1EA9-4780-06E6-95CBCE078444}"/>
              </a:ext>
            </a:extLst>
          </p:cNvPr>
          <p:cNvSpPr>
            <a:spLocks noGrp="1"/>
          </p:cNvSpPr>
          <p:nvPr>
            <p:ph type="dt" sz="half" idx="10"/>
          </p:nvPr>
        </p:nvSpPr>
        <p:spPr/>
        <p:txBody>
          <a:bodyPr/>
          <a:lstStyle/>
          <a:p>
            <a:fld id="{66127811-ABE7-40CF-80AD-C327772B8B2C}" type="datetimeFigureOut">
              <a:rPr lang="en-IN" smtClean="0"/>
              <a:t>25-07-2024</a:t>
            </a:fld>
            <a:endParaRPr lang="en-IN"/>
          </a:p>
        </p:txBody>
      </p:sp>
      <p:sp>
        <p:nvSpPr>
          <p:cNvPr id="6" name="Footer Placeholder 5">
            <a:extLst>
              <a:ext uri="{FF2B5EF4-FFF2-40B4-BE49-F238E27FC236}">
                <a16:creationId xmlns:a16="http://schemas.microsoft.com/office/drawing/2014/main" id="{EC406339-001B-75E8-FF0E-E048D7A629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CECABD-FCD4-4B64-2679-B0135586FE1F}"/>
              </a:ext>
            </a:extLst>
          </p:cNvPr>
          <p:cNvSpPr>
            <a:spLocks noGrp="1"/>
          </p:cNvSpPr>
          <p:nvPr>
            <p:ph type="sldNum" sz="quarter" idx="12"/>
          </p:nvPr>
        </p:nvSpPr>
        <p:spPr/>
        <p:txBody>
          <a:bodyPr/>
          <a:lstStyle/>
          <a:p>
            <a:fld id="{4F12D547-219B-41C4-9CA8-2C733AD7CE05}" type="slidenum">
              <a:rPr lang="en-IN" smtClean="0"/>
              <a:t>‹#›</a:t>
            </a:fld>
            <a:endParaRPr lang="en-IN"/>
          </a:p>
        </p:txBody>
      </p:sp>
    </p:spTree>
    <p:extLst>
      <p:ext uri="{BB962C8B-B14F-4D97-AF65-F5344CB8AC3E}">
        <p14:creationId xmlns:p14="http://schemas.microsoft.com/office/powerpoint/2010/main" val="3847746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70450-55CF-0D72-163E-176610302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2CE55F-EAB0-58D2-F797-5C042E0618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32AE2-8DB0-A896-8A0D-5E4B7479A8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127811-ABE7-40CF-80AD-C327772B8B2C}" type="datetimeFigureOut">
              <a:rPr lang="en-IN" smtClean="0"/>
              <a:t>25-07-2024</a:t>
            </a:fld>
            <a:endParaRPr lang="en-IN"/>
          </a:p>
        </p:txBody>
      </p:sp>
      <p:sp>
        <p:nvSpPr>
          <p:cNvPr id="5" name="Footer Placeholder 4">
            <a:extLst>
              <a:ext uri="{FF2B5EF4-FFF2-40B4-BE49-F238E27FC236}">
                <a16:creationId xmlns:a16="http://schemas.microsoft.com/office/drawing/2014/main" id="{E3B91E7E-6747-CD4A-C344-2F8AF5C40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6465D5-8D8A-25CC-A1E7-3ACA41AEB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12D547-219B-41C4-9CA8-2C733AD7CE05}" type="slidenum">
              <a:rPr lang="en-IN" smtClean="0"/>
              <a:t>‹#›</a:t>
            </a:fld>
            <a:endParaRPr lang="en-IN"/>
          </a:p>
        </p:txBody>
      </p:sp>
    </p:spTree>
    <p:extLst>
      <p:ext uri="{BB962C8B-B14F-4D97-AF65-F5344CB8AC3E}">
        <p14:creationId xmlns:p14="http://schemas.microsoft.com/office/powerpoint/2010/main" val="350066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amvlsi.com/contents" TargetMode="External"/><Relationship Id="rId2" Type="http://schemas.openxmlformats.org/officeDocument/2006/relationships/hyperlink" Target="https://www.vlsi4freshers.com/" TargetMode="External"/><Relationship Id="rId1" Type="http://schemas.openxmlformats.org/officeDocument/2006/relationships/slideLayout" Target="../slideLayouts/slideLayout2.xml"/><Relationship Id="rId4" Type="http://schemas.openxmlformats.org/officeDocument/2006/relationships/hyperlink" Target="https://www.youtube.com/@VLSIAcademyhub/video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amvlsi.com/2020/05/sdc-synopsys-design-constraint-file-in.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amvlsi.com/2020/05/lib-and-lef-file-in-asic-design.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teamvlsi.com/2020/05/lef-lef-file-in-asic-design.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DEFD-1A78-A689-1080-E4A35B3F555E}"/>
              </a:ext>
            </a:extLst>
          </p:cNvPr>
          <p:cNvSpPr>
            <a:spLocks noGrp="1"/>
          </p:cNvSpPr>
          <p:nvPr>
            <p:ph type="ctrTitle"/>
          </p:nvPr>
        </p:nvSpPr>
        <p:spPr>
          <a:xfrm>
            <a:off x="1524000" y="2331731"/>
            <a:ext cx="9144000" cy="2387600"/>
          </a:xfrm>
        </p:spPr>
        <p:txBody>
          <a:bodyPr>
            <a:normAutofit fontScale="90000"/>
          </a:bodyPr>
          <a:lstStyle/>
          <a:p>
            <a:r>
              <a:rPr lang="en-IN" b="1" dirty="0"/>
              <a:t>ASIC FLOW </a:t>
            </a:r>
            <a:br>
              <a:rPr lang="en-IN" b="1" dirty="0"/>
            </a:br>
            <a:r>
              <a:rPr lang="en-IN" b="1" dirty="0"/>
              <a:t>AND </a:t>
            </a:r>
            <a:br>
              <a:rPr lang="en-IN" b="1" dirty="0"/>
            </a:br>
            <a:r>
              <a:rPr lang="en-IN" b="1" dirty="0"/>
              <a:t>IO FILES </a:t>
            </a:r>
          </a:p>
        </p:txBody>
      </p:sp>
    </p:spTree>
    <p:extLst>
      <p:ext uri="{BB962C8B-B14F-4D97-AF65-F5344CB8AC3E}">
        <p14:creationId xmlns:p14="http://schemas.microsoft.com/office/powerpoint/2010/main" val="350538833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9D26A2-56AD-9DEF-98CC-0D7D3445C14A}"/>
              </a:ext>
            </a:extLst>
          </p:cNvPr>
          <p:cNvSpPr txBox="1"/>
          <p:nvPr/>
        </p:nvSpPr>
        <p:spPr>
          <a:xfrm>
            <a:off x="137651" y="127082"/>
            <a:ext cx="11464413" cy="5509200"/>
          </a:xfrm>
          <a:prstGeom prst="rect">
            <a:avLst/>
          </a:prstGeom>
          <a:noFill/>
        </p:spPr>
        <p:txBody>
          <a:bodyPr wrap="square">
            <a:spAutoFit/>
          </a:bodyPr>
          <a:lstStyle/>
          <a:p>
            <a:pPr algn="just"/>
            <a:r>
              <a:rPr lang="en-US" sz="2200" b="1" i="0" dirty="0">
                <a:solidFill>
                  <a:srgbClr val="990000"/>
                </a:solidFill>
                <a:effectLst/>
                <a:highlight>
                  <a:srgbClr val="FFFFFF"/>
                </a:highlight>
                <a:latin typeface="georgia" panose="02040502050405020303" pitchFamily="18" charset="0"/>
              </a:rPr>
              <a:t>RC coefficient file: </a:t>
            </a:r>
            <a:endParaRPr lang="en-US" sz="2200" b="0" i="0" dirty="0">
              <a:solidFill>
                <a:srgbClr val="222222"/>
              </a:solidFill>
              <a:effectLst/>
              <a:highlight>
                <a:srgbClr val="FFFFFF"/>
              </a:highlight>
              <a:latin typeface="inherit"/>
            </a:endParaRPr>
          </a:p>
          <a:p>
            <a:pPr algn="just"/>
            <a:r>
              <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rPr>
              <a:t>TLU file is a short form of “Table Look-Up” used for RC estimation and extraction or we use QRC file or cap table for the same.</a:t>
            </a:r>
          </a:p>
          <a:p>
            <a:pPr algn="just"/>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RC extraction in VLSI is </a:t>
            </a:r>
            <a:r>
              <a:rPr lang="en-US" sz="2200" dirty="0">
                <a:latin typeface="Times New Roman" panose="02020603050405020304" pitchFamily="18" charset="0"/>
                <a:cs typeface="Times New Roman" panose="02020603050405020304" pitchFamily="18" charset="0"/>
              </a:rPr>
              <a:t>a parasitic extraction method that calculates the resistance (R) and capacitance (C) of wires, which are a factor in net delay</a:t>
            </a: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a:t>
            </a:r>
            <a:endParaRPr lang="en-US" sz="22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algn="l"/>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TLU+ files contain the following information:</a:t>
            </a:r>
          </a:p>
          <a:p>
            <a:pPr algn="l">
              <a:buFont typeface="Arial" panose="020B0604020202020204" pitchFamily="34" charset="0"/>
              <a:buChar char="•"/>
            </a:pP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A table of wire caps at different net lengths and spacing</a:t>
            </a:r>
          </a:p>
          <a:p>
            <a:pPr algn="l">
              <a:buFont typeface="Arial" panose="020B0604020202020204" pitchFamily="34" charset="0"/>
              <a:buChar char="•"/>
            </a:pP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RC coefficient for a specific technology</a:t>
            </a:r>
          </a:p>
          <a:p>
            <a:pPr algn="l">
              <a:buFont typeface="Arial" panose="020B0604020202020204" pitchFamily="34" charset="0"/>
              <a:buChar char="•"/>
            </a:pP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R, C </a:t>
            </a:r>
            <a:r>
              <a:rPr lang="en-US" sz="2200" b="0" i="0" dirty="0" err="1">
                <a:solidFill>
                  <a:srgbClr val="001D35"/>
                </a:solidFill>
                <a:effectLst/>
                <a:highlight>
                  <a:srgbClr val="FFFFFF"/>
                </a:highlight>
                <a:latin typeface="Times New Roman" panose="02020603050405020304" pitchFamily="18" charset="0"/>
                <a:cs typeface="Times New Roman" panose="02020603050405020304" pitchFamily="18" charset="0"/>
              </a:rPr>
              <a:t>parasitics</a:t>
            </a: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 of metal per unit length</a:t>
            </a:r>
          </a:p>
          <a:p>
            <a:pPr algn="l">
              <a:buFont typeface="Arial" panose="020B0604020202020204" pitchFamily="34" charset="0"/>
              <a:buChar char="•"/>
            </a:pPr>
            <a:r>
              <a:rPr lang="en-US" sz="2200" b="0" i="0" dirty="0">
                <a:solidFill>
                  <a:srgbClr val="001D35"/>
                </a:solidFill>
                <a:effectLst/>
                <a:highlight>
                  <a:srgbClr val="FFFFFF"/>
                </a:highlight>
                <a:latin typeface="Times New Roman" panose="02020603050405020304" pitchFamily="18" charset="0"/>
                <a:cs typeface="Times New Roman" panose="02020603050405020304" pitchFamily="18" charset="0"/>
              </a:rPr>
              <a:t>Net delay details in the form of combined resistance and capacitance</a:t>
            </a:r>
            <a:endParaRPr lang="en-US" sz="2200" dirty="0">
              <a:solidFill>
                <a:srgbClr val="000000"/>
              </a:solidFill>
              <a:highlight>
                <a:srgbClr val="FFFFFF"/>
              </a:highlight>
              <a:latin typeface="georgia" panose="02040502050405020303" pitchFamily="18" charset="0"/>
            </a:endParaRPr>
          </a:p>
          <a:p>
            <a:pPr algn="just"/>
            <a:endParaRPr lang="en-US" sz="2200" b="0" i="0" dirty="0">
              <a:solidFill>
                <a:srgbClr val="222222"/>
              </a:solidFill>
              <a:effectLst/>
              <a:highlight>
                <a:srgbClr val="FFFFFF"/>
              </a:highlight>
              <a:latin typeface="-apple-system"/>
            </a:endParaRPr>
          </a:p>
          <a:p>
            <a:pPr algn="just"/>
            <a:r>
              <a:rPr lang="en-US" sz="2200" b="1" i="0" dirty="0">
                <a:solidFill>
                  <a:srgbClr val="990000"/>
                </a:solidFill>
                <a:effectLst/>
                <a:highlight>
                  <a:srgbClr val="FFFFFF"/>
                </a:highlight>
                <a:latin typeface="georgia" panose="02040502050405020303" pitchFamily="18" charset="0"/>
              </a:rPr>
              <a:t>MMMC view file: </a:t>
            </a:r>
            <a:endParaRPr lang="en-US" sz="2200" b="1" i="0" dirty="0">
              <a:solidFill>
                <a:srgbClr val="222222"/>
              </a:solidFill>
              <a:effectLst/>
              <a:highlight>
                <a:srgbClr val="FFFFFF"/>
              </a:highlight>
              <a:latin typeface="-apple-system"/>
            </a:endParaRP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Multi-Mode Multi-Corner file is used to generate different analysis views based on different delay corners and constraints modes.</a:t>
            </a: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Delay corners are defined on library sets and RC corners. There are various library set files based on voltage and temperature values (like ss, ff, typical). </a:t>
            </a:r>
            <a:endParaRPr lang="en-US" sz="2200" b="0" i="0" dirty="0">
              <a:solidFill>
                <a:srgbClr val="222222"/>
              </a:solidFill>
              <a:effectLst/>
              <a:highlight>
                <a:srgbClr val="FFFFFF"/>
              </a:highlight>
              <a:latin typeface="-apple-system"/>
            </a:endParaRPr>
          </a:p>
        </p:txBody>
      </p:sp>
    </p:spTree>
    <p:extLst>
      <p:ext uri="{BB962C8B-B14F-4D97-AF65-F5344CB8AC3E}">
        <p14:creationId xmlns:p14="http://schemas.microsoft.com/office/powerpoint/2010/main" val="4680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A587B8-A0B0-8ACC-343B-0753E3DDA972}"/>
              </a:ext>
            </a:extLst>
          </p:cNvPr>
          <p:cNvSpPr txBox="1"/>
          <p:nvPr/>
        </p:nvSpPr>
        <p:spPr>
          <a:xfrm>
            <a:off x="275304" y="776011"/>
            <a:ext cx="11474245" cy="5386090"/>
          </a:xfrm>
          <a:prstGeom prst="rect">
            <a:avLst/>
          </a:prstGeom>
          <a:noFill/>
        </p:spPr>
        <p:txBody>
          <a:bodyPr wrap="square">
            <a:spAutoFit/>
          </a:bodyPr>
          <a:lstStyle/>
          <a:p>
            <a:pPr algn="just"/>
            <a:r>
              <a:rPr lang="en-US" sz="2200" b="1" i="0" dirty="0">
                <a:solidFill>
                  <a:srgbClr val="990000"/>
                </a:solidFill>
                <a:effectLst/>
                <a:highlight>
                  <a:srgbClr val="FFFFFF"/>
                </a:highlight>
                <a:latin typeface="georgia" panose="02040502050405020303" pitchFamily="18" charset="0"/>
              </a:rPr>
              <a:t>Block partition: </a:t>
            </a:r>
            <a:endParaRPr lang="en-US" sz="2200" b="1" i="0" dirty="0">
              <a:solidFill>
                <a:srgbClr val="222222"/>
              </a:solidFill>
              <a:effectLst/>
              <a:highlight>
                <a:srgbClr val="FFFFFF"/>
              </a:highlight>
              <a:latin typeface="-apple-system"/>
            </a:endParaRPr>
          </a:p>
          <a:p>
            <a:pPr algn="just"/>
            <a:r>
              <a:rPr lang="en-US" sz="2200" b="0" i="0" dirty="0">
                <a:solidFill>
                  <a:srgbClr val="000000"/>
                </a:solidFill>
                <a:effectLst/>
                <a:highlight>
                  <a:srgbClr val="FFFFFF"/>
                </a:highlight>
                <a:latin typeface="georgia" panose="02040502050405020303" pitchFamily="18" charset="0"/>
              </a:rPr>
              <a:t>For block-level </a:t>
            </a:r>
            <a:r>
              <a:rPr lang="en-US" sz="2200" b="0" i="0" dirty="0" err="1">
                <a:solidFill>
                  <a:srgbClr val="000000"/>
                </a:solidFill>
                <a:effectLst/>
                <a:highlight>
                  <a:srgbClr val="FFFFFF"/>
                </a:highlight>
                <a:latin typeface="georgia" panose="02040502050405020303" pitchFamily="18" charset="0"/>
              </a:rPr>
              <a:t>PnR</a:t>
            </a:r>
            <a:r>
              <a:rPr lang="en-US" sz="2200" b="0" i="0" dirty="0">
                <a:solidFill>
                  <a:srgbClr val="000000"/>
                </a:solidFill>
                <a:effectLst/>
                <a:highlight>
                  <a:srgbClr val="FFFFFF"/>
                </a:highlight>
                <a:latin typeface="georgia" panose="02040502050405020303" pitchFamily="18" charset="0"/>
              </a:rPr>
              <a:t>, we need a defined core area for the block or block partitions which defines the size and shape of the block. </a:t>
            </a:r>
          </a:p>
          <a:p>
            <a:pPr algn="just"/>
            <a:r>
              <a:rPr lang="en-US" sz="2200" b="0" i="0" dirty="0">
                <a:solidFill>
                  <a:srgbClr val="000000"/>
                </a:solidFill>
                <a:effectLst/>
                <a:highlight>
                  <a:srgbClr val="FFFFFF"/>
                </a:highlight>
                <a:latin typeface="georgia" panose="02040502050405020303" pitchFamily="18" charset="0"/>
              </a:rPr>
              <a:t>Block shape could be a simple rectangular or a complex rectilinear shape.</a:t>
            </a:r>
          </a:p>
          <a:p>
            <a:pPr algn="just"/>
            <a:endParaRPr lang="en-US" sz="2200" dirty="0">
              <a:solidFill>
                <a:srgbClr val="000000"/>
              </a:solidFill>
              <a:highlight>
                <a:srgbClr val="FFFFFF"/>
              </a:highlight>
              <a:latin typeface="georgia" panose="02040502050405020303" pitchFamily="18" charset="0"/>
            </a:endParaRPr>
          </a:p>
          <a:p>
            <a:pPr algn="just"/>
            <a:endParaRPr lang="en-US" sz="2200" b="0" i="0" dirty="0">
              <a:solidFill>
                <a:srgbClr val="000000"/>
              </a:solidFill>
              <a:effectLst/>
              <a:highlight>
                <a:srgbClr val="FFFFFF"/>
              </a:highlight>
              <a:latin typeface="georgia" panose="02040502050405020303" pitchFamily="18" charset="0"/>
            </a:endParaRPr>
          </a:p>
          <a:p>
            <a:pPr algn="just"/>
            <a:endParaRPr lang="en-US" sz="2200" b="0" i="0" dirty="0">
              <a:solidFill>
                <a:srgbClr val="222222"/>
              </a:solidFill>
              <a:effectLst/>
              <a:highlight>
                <a:srgbClr val="FFFFFF"/>
              </a:highlight>
              <a:latin typeface="-apple-system"/>
            </a:endParaRPr>
          </a:p>
          <a:p>
            <a:pPr algn="just"/>
            <a:r>
              <a:rPr lang="en-US" sz="2200" b="1" i="0" dirty="0">
                <a:solidFill>
                  <a:srgbClr val="990000"/>
                </a:solidFill>
                <a:effectLst/>
                <a:highlight>
                  <a:srgbClr val="FFFFFF"/>
                </a:highlight>
                <a:latin typeface="georgia" panose="02040502050405020303" pitchFamily="18" charset="0"/>
              </a:rPr>
              <a:t>Pin def: </a:t>
            </a:r>
            <a:endParaRPr lang="en-US" sz="2200" b="1" i="0" dirty="0">
              <a:solidFill>
                <a:srgbClr val="222222"/>
              </a:solidFill>
              <a:effectLst/>
              <a:highlight>
                <a:srgbClr val="FFFFFF"/>
              </a:highlight>
              <a:latin typeface="inherit"/>
            </a:endParaRPr>
          </a:p>
          <a:p>
            <a:pPr algn="just"/>
            <a:r>
              <a:rPr lang="en-US" sz="2200" b="0" i="0" dirty="0">
                <a:solidFill>
                  <a:srgbClr val="000000"/>
                </a:solidFill>
                <a:effectLst/>
                <a:highlight>
                  <a:srgbClr val="FFFFFF"/>
                </a:highlight>
                <a:latin typeface="georgia" panose="02040502050405020303" pitchFamily="18" charset="0"/>
              </a:rPr>
              <a:t>For block-level </a:t>
            </a:r>
            <a:r>
              <a:rPr lang="en-US" sz="2200" b="0" i="0" dirty="0" err="1">
                <a:solidFill>
                  <a:srgbClr val="000000"/>
                </a:solidFill>
                <a:effectLst/>
                <a:highlight>
                  <a:srgbClr val="FFFFFF"/>
                </a:highlight>
                <a:latin typeface="georgia" panose="02040502050405020303" pitchFamily="18" charset="0"/>
              </a:rPr>
              <a:t>PnR</a:t>
            </a:r>
            <a:r>
              <a:rPr lang="en-US" sz="2200" b="0" i="0" dirty="0">
                <a:solidFill>
                  <a:srgbClr val="000000"/>
                </a:solidFill>
                <a:effectLst/>
                <a:highlight>
                  <a:srgbClr val="FFFFFF"/>
                </a:highlight>
                <a:latin typeface="georgia" panose="02040502050405020303" pitchFamily="18" charset="0"/>
              </a:rPr>
              <a:t>, pin locations have been decided by the Full chip owner and for block-level, we have to use the pre-decided pin location in order to match the pin locations with other blocks. </a:t>
            </a:r>
          </a:p>
          <a:p>
            <a:pPr algn="just"/>
            <a:r>
              <a:rPr lang="en-US" sz="2200" b="0" i="0" dirty="0">
                <a:solidFill>
                  <a:srgbClr val="000000"/>
                </a:solidFill>
                <a:effectLst/>
                <a:highlight>
                  <a:srgbClr val="FFFFFF"/>
                </a:highlight>
                <a:latin typeface="georgia" panose="02040502050405020303" pitchFamily="18" charset="0"/>
              </a:rPr>
              <a:t>Generally, it is given in form of a def file. </a:t>
            </a:r>
          </a:p>
          <a:p>
            <a:pPr algn="just"/>
            <a:r>
              <a:rPr lang="en-US" sz="2200" b="0" i="0" dirty="0">
                <a:solidFill>
                  <a:srgbClr val="000000"/>
                </a:solidFill>
                <a:effectLst/>
                <a:highlight>
                  <a:srgbClr val="FFFFFF"/>
                </a:highlight>
                <a:latin typeface="georgia" panose="02040502050405020303" pitchFamily="18" charset="0"/>
              </a:rPr>
              <a:t>In case of any pin placement issue at the block level, the block owner can inform the person who is placing the pin and if required block owner can also edit the pin placement.</a:t>
            </a:r>
            <a:endParaRPr lang="en-US" sz="2200" b="0" i="0" dirty="0">
              <a:solidFill>
                <a:srgbClr val="222222"/>
              </a:solidFill>
              <a:effectLst/>
              <a:highlight>
                <a:srgbClr val="FFFFFF"/>
              </a:highlight>
              <a:latin typeface="-apple-system"/>
            </a:endParaRPr>
          </a:p>
          <a:p>
            <a:br>
              <a:rPr lang="en-US" dirty="0"/>
            </a:br>
            <a:endParaRPr lang="en-IN" dirty="0"/>
          </a:p>
        </p:txBody>
      </p:sp>
    </p:spTree>
    <p:extLst>
      <p:ext uri="{BB962C8B-B14F-4D97-AF65-F5344CB8AC3E}">
        <p14:creationId xmlns:p14="http://schemas.microsoft.com/office/powerpoint/2010/main" val="2668409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D7CEDA-2A95-50E0-7A4D-02E9A81C0DF0}"/>
              </a:ext>
            </a:extLst>
          </p:cNvPr>
          <p:cNvSpPr txBox="1"/>
          <p:nvPr/>
        </p:nvSpPr>
        <p:spPr>
          <a:xfrm>
            <a:off x="707922" y="674400"/>
            <a:ext cx="11179277" cy="4832092"/>
          </a:xfrm>
          <a:prstGeom prst="rect">
            <a:avLst/>
          </a:prstGeom>
          <a:noFill/>
        </p:spPr>
        <p:txBody>
          <a:bodyPr wrap="square">
            <a:spAutoFit/>
          </a:bodyPr>
          <a:lstStyle/>
          <a:p>
            <a:pPr algn="l"/>
            <a:r>
              <a:rPr lang="en-US" sz="2200" b="0" i="0" dirty="0">
                <a:solidFill>
                  <a:srgbClr val="990000"/>
                </a:solidFill>
                <a:effectLst/>
                <a:highlight>
                  <a:srgbClr val="FFFFFF"/>
                </a:highlight>
                <a:latin typeface="georgia" panose="02040502050405020303" pitchFamily="18" charset="0"/>
              </a:rPr>
              <a:t>Power intent (UPF | CPF file): </a:t>
            </a:r>
            <a:endParaRPr lang="en-US" sz="2200" b="0" i="0" dirty="0">
              <a:solidFill>
                <a:srgbClr val="222222"/>
              </a:solidFill>
              <a:effectLst/>
              <a:highlight>
                <a:srgbClr val="FFFFFF"/>
              </a:highlight>
              <a:latin typeface="-apple-system"/>
            </a:endParaRP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The power intent file describes which power rails should be routed to individual blocks and when the block should be powered on or shut down.</a:t>
            </a: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Unified Power Format (.</a:t>
            </a:r>
            <a:r>
              <a:rPr lang="en-US" sz="2200" b="0" i="0" dirty="0" err="1">
                <a:solidFill>
                  <a:srgbClr val="000000"/>
                </a:solidFill>
                <a:effectLst/>
                <a:highlight>
                  <a:srgbClr val="FFFFFF"/>
                </a:highlight>
                <a:latin typeface="georgia" panose="02040502050405020303" pitchFamily="18" charset="0"/>
              </a:rPr>
              <a:t>upf</a:t>
            </a:r>
            <a:r>
              <a:rPr lang="en-US" sz="2200" b="0" i="0" dirty="0">
                <a:solidFill>
                  <a:srgbClr val="000000"/>
                </a:solidFill>
                <a:effectLst/>
                <a:highlight>
                  <a:srgbClr val="FFFFFF"/>
                </a:highlight>
                <a:latin typeface="georgia" panose="02040502050405020303" pitchFamily="18" charset="0"/>
              </a:rPr>
              <a:t>) and Common Power Format (.</a:t>
            </a:r>
            <a:r>
              <a:rPr lang="en-US" sz="2200" b="0" i="0" dirty="0" err="1">
                <a:solidFill>
                  <a:srgbClr val="000000"/>
                </a:solidFill>
                <a:effectLst/>
                <a:highlight>
                  <a:srgbClr val="FFFFFF"/>
                </a:highlight>
                <a:latin typeface="georgia" panose="02040502050405020303" pitchFamily="18" charset="0"/>
              </a:rPr>
              <a:t>cpf</a:t>
            </a:r>
            <a:r>
              <a:rPr lang="en-US" sz="2200" b="0" i="0" dirty="0">
                <a:solidFill>
                  <a:srgbClr val="000000"/>
                </a:solidFill>
                <a:effectLst/>
                <a:highlight>
                  <a:srgbClr val="FFFFFF"/>
                </a:highlight>
                <a:latin typeface="georgia" panose="02040502050405020303" pitchFamily="18" charset="0"/>
              </a:rPr>
              <a:t>) are two different formats of power intent files. </a:t>
            </a: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CPF format is used by the Cadence tool and UPF format by the other tools. </a:t>
            </a: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We must need this file if the block is having a multi-voltage domain.</a:t>
            </a:r>
          </a:p>
          <a:p>
            <a:pPr algn="just"/>
            <a:endParaRPr lang="en-US" sz="2200" dirty="0">
              <a:solidFill>
                <a:srgbClr val="000000"/>
              </a:solidFill>
              <a:highlight>
                <a:srgbClr val="FFFFFF"/>
              </a:highlight>
              <a:latin typeface="georgia" panose="02040502050405020303" pitchFamily="18" charset="0"/>
            </a:endParaRPr>
          </a:p>
          <a:p>
            <a:pPr algn="just"/>
            <a:endParaRPr lang="en-US" sz="2200" b="0" i="0" dirty="0">
              <a:solidFill>
                <a:srgbClr val="000000"/>
              </a:solidFill>
              <a:effectLst/>
              <a:highlight>
                <a:srgbClr val="FFFFFF"/>
              </a:highlight>
              <a:latin typeface="georgia" panose="02040502050405020303" pitchFamily="18" charset="0"/>
            </a:endParaRPr>
          </a:p>
          <a:p>
            <a:pPr algn="just"/>
            <a:endParaRPr lang="en-US" sz="2200" b="0" i="0" dirty="0">
              <a:solidFill>
                <a:srgbClr val="222222"/>
              </a:solidFill>
              <a:effectLst/>
              <a:highlight>
                <a:srgbClr val="FFFFFF"/>
              </a:highlight>
              <a:latin typeface="-apple-system"/>
            </a:endParaRPr>
          </a:p>
          <a:p>
            <a:pPr algn="just"/>
            <a:r>
              <a:rPr lang="en-US" sz="2200" b="0" i="0" dirty="0">
                <a:solidFill>
                  <a:srgbClr val="990000"/>
                </a:solidFill>
                <a:effectLst/>
                <a:highlight>
                  <a:srgbClr val="FFFFFF"/>
                </a:highlight>
                <a:latin typeface="georgia" panose="02040502050405020303" pitchFamily="18" charset="0"/>
              </a:rPr>
              <a:t>Switching activity files (VCD | SAIF): </a:t>
            </a:r>
            <a:endParaRPr lang="en-US" sz="2200" b="0" i="0" dirty="0">
              <a:solidFill>
                <a:srgbClr val="222222"/>
              </a:solidFill>
              <a:effectLst/>
              <a:highlight>
                <a:srgbClr val="FFFFFF"/>
              </a:highlight>
              <a:latin typeface="inherit"/>
            </a:endParaRP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SAIF or VCD file is used basically for the dynamic IR analysis in the Physical design.</a:t>
            </a:r>
          </a:p>
          <a:p>
            <a:pPr marL="342900" indent="-342900" algn="just">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 Dynamic IR analysis provides the Dynamic power drop inside the chip based on the switching activities. </a:t>
            </a:r>
            <a:endParaRPr lang="en-US" sz="2200" b="0" i="0" dirty="0">
              <a:solidFill>
                <a:srgbClr val="222222"/>
              </a:solidFill>
              <a:effectLst/>
              <a:highlight>
                <a:srgbClr val="FFFFFF"/>
              </a:highlight>
              <a:latin typeface="-apple-system"/>
            </a:endParaRPr>
          </a:p>
        </p:txBody>
      </p:sp>
    </p:spTree>
    <p:extLst>
      <p:ext uri="{BB962C8B-B14F-4D97-AF65-F5344CB8AC3E}">
        <p14:creationId xmlns:p14="http://schemas.microsoft.com/office/powerpoint/2010/main" val="353827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638B-8CF8-D73D-664B-4D133B6600E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OUTPUT FILES</a:t>
            </a:r>
          </a:p>
        </p:txBody>
      </p:sp>
      <p:sp>
        <p:nvSpPr>
          <p:cNvPr id="3" name="Content Placeholder 2">
            <a:extLst>
              <a:ext uri="{FF2B5EF4-FFF2-40B4-BE49-F238E27FC236}">
                <a16:creationId xmlns:a16="http://schemas.microsoft.com/office/drawing/2014/main" id="{5A00C843-C6C0-5B1E-5499-C061A2BAB356}"/>
              </a:ext>
            </a:extLst>
          </p:cNvPr>
          <p:cNvSpPr>
            <a:spLocks noGrp="1"/>
          </p:cNvSpPr>
          <p:nvPr>
            <p:ph idx="1"/>
          </p:nvPr>
        </p:nvSpPr>
        <p:spPr/>
        <p:txBody>
          <a:bodyPr>
            <a:normAutofit/>
          </a:bodyPr>
          <a:lstStyle/>
          <a:p>
            <a:r>
              <a:rPr lang="en-IN" dirty="0"/>
              <a:t>REPORTS (TIMING, AREA, POWER, CONGESTION, SUMMARY, DESIGN..)</a:t>
            </a:r>
          </a:p>
          <a:p>
            <a:r>
              <a:rPr lang="en-IN" dirty="0"/>
              <a:t>QOR</a:t>
            </a:r>
          </a:p>
          <a:p>
            <a:r>
              <a:rPr lang="en-IN" dirty="0"/>
              <a:t>LOG FILES</a:t>
            </a:r>
          </a:p>
          <a:p>
            <a:r>
              <a:rPr lang="en-IN" dirty="0"/>
              <a:t>DEF FILE</a:t>
            </a:r>
          </a:p>
          <a:p>
            <a:r>
              <a:rPr lang="en-IN" dirty="0"/>
              <a:t>GDS FILE</a:t>
            </a:r>
          </a:p>
          <a:p>
            <a:pPr marL="0" indent="0">
              <a:buNone/>
            </a:pPr>
            <a:endParaRPr lang="en-IN" dirty="0"/>
          </a:p>
        </p:txBody>
      </p:sp>
    </p:spTree>
    <p:extLst>
      <p:ext uri="{BB962C8B-B14F-4D97-AF65-F5344CB8AC3E}">
        <p14:creationId xmlns:p14="http://schemas.microsoft.com/office/powerpoint/2010/main" val="265036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A4700-10C1-5A63-2A75-3E47CB224296}"/>
              </a:ext>
            </a:extLst>
          </p:cNvPr>
          <p:cNvSpPr>
            <a:spLocks noGrp="1"/>
          </p:cNvSpPr>
          <p:nvPr>
            <p:ph type="title"/>
          </p:nvPr>
        </p:nvSpPr>
        <p:spPr/>
        <p:txBody>
          <a:bodyPr/>
          <a:lstStyle/>
          <a:p>
            <a:r>
              <a:rPr lang="en-IN" dirty="0"/>
              <a:t>IO FILES AT FLOORPLAN</a:t>
            </a:r>
          </a:p>
        </p:txBody>
      </p:sp>
      <p:pic>
        <p:nvPicPr>
          <p:cNvPr id="5" name="Picture 4">
            <a:extLst>
              <a:ext uri="{FF2B5EF4-FFF2-40B4-BE49-F238E27FC236}">
                <a16:creationId xmlns:a16="http://schemas.microsoft.com/office/drawing/2014/main" id="{C0C55643-3050-BC52-E56A-A46DAAC3AAE5}"/>
              </a:ext>
            </a:extLst>
          </p:cNvPr>
          <p:cNvPicPr>
            <a:picLocks noChangeAspect="1"/>
          </p:cNvPicPr>
          <p:nvPr/>
        </p:nvPicPr>
        <p:blipFill rotWithShape="1">
          <a:blip r:embed="rId2">
            <a:extLst>
              <a:ext uri="{28A0092B-C50C-407E-A947-70E740481C1C}">
                <a14:useLocalDpi xmlns:a14="http://schemas.microsoft.com/office/drawing/2010/main" val="0"/>
              </a:ext>
            </a:extLst>
          </a:blip>
          <a:srcRect l="10484" t="26620" r="57581" b="26595"/>
          <a:stretch/>
        </p:blipFill>
        <p:spPr>
          <a:xfrm>
            <a:off x="995516" y="1461832"/>
            <a:ext cx="5887065" cy="4851224"/>
          </a:xfrm>
          <a:prstGeom prst="rect">
            <a:avLst/>
          </a:prstGeom>
        </p:spPr>
      </p:pic>
    </p:spTree>
    <p:extLst>
      <p:ext uri="{BB962C8B-B14F-4D97-AF65-F5344CB8AC3E}">
        <p14:creationId xmlns:p14="http://schemas.microsoft.com/office/powerpoint/2010/main" val="409582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1EEF0-7D81-EB6D-65A5-F2E9A7458311}"/>
              </a:ext>
            </a:extLst>
          </p:cNvPr>
          <p:cNvSpPr>
            <a:spLocks noGrp="1"/>
          </p:cNvSpPr>
          <p:nvPr>
            <p:ph type="title"/>
          </p:nvPr>
        </p:nvSpPr>
        <p:spPr/>
        <p:txBody>
          <a:bodyPr/>
          <a:lstStyle/>
          <a:p>
            <a:r>
              <a:rPr lang="en-IN" dirty="0"/>
              <a:t>AT PLACEMENT</a:t>
            </a:r>
          </a:p>
        </p:txBody>
      </p:sp>
      <p:pic>
        <p:nvPicPr>
          <p:cNvPr id="7" name="Picture 6">
            <a:extLst>
              <a:ext uri="{FF2B5EF4-FFF2-40B4-BE49-F238E27FC236}">
                <a16:creationId xmlns:a16="http://schemas.microsoft.com/office/drawing/2014/main" id="{54D52E07-38CD-F6CB-071F-B0A4C3D52443}"/>
              </a:ext>
            </a:extLst>
          </p:cNvPr>
          <p:cNvPicPr>
            <a:picLocks noChangeAspect="1"/>
          </p:cNvPicPr>
          <p:nvPr/>
        </p:nvPicPr>
        <p:blipFill>
          <a:blip r:embed="rId2"/>
          <a:stretch>
            <a:fillRect/>
          </a:stretch>
        </p:blipFill>
        <p:spPr>
          <a:xfrm>
            <a:off x="838199" y="1869748"/>
            <a:ext cx="4530213" cy="4125729"/>
          </a:xfrm>
          <a:prstGeom prst="rect">
            <a:avLst/>
          </a:prstGeom>
        </p:spPr>
      </p:pic>
    </p:spTree>
    <p:extLst>
      <p:ext uri="{BB962C8B-B14F-4D97-AF65-F5344CB8AC3E}">
        <p14:creationId xmlns:p14="http://schemas.microsoft.com/office/powerpoint/2010/main" val="4061542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FA20-169D-3B2D-219E-9CC773A45DB7}"/>
              </a:ext>
            </a:extLst>
          </p:cNvPr>
          <p:cNvSpPr>
            <a:spLocks noGrp="1"/>
          </p:cNvSpPr>
          <p:nvPr>
            <p:ph type="title"/>
          </p:nvPr>
        </p:nvSpPr>
        <p:spPr/>
        <p:txBody>
          <a:bodyPr/>
          <a:lstStyle/>
          <a:p>
            <a:r>
              <a:rPr lang="en-IN" dirty="0"/>
              <a:t>AT CTS</a:t>
            </a:r>
          </a:p>
        </p:txBody>
      </p:sp>
      <p:pic>
        <p:nvPicPr>
          <p:cNvPr id="5" name="Picture 4">
            <a:extLst>
              <a:ext uri="{FF2B5EF4-FFF2-40B4-BE49-F238E27FC236}">
                <a16:creationId xmlns:a16="http://schemas.microsoft.com/office/drawing/2014/main" id="{DC068D48-D619-55EE-4432-4C0B9575815B}"/>
              </a:ext>
            </a:extLst>
          </p:cNvPr>
          <p:cNvPicPr>
            <a:picLocks noChangeAspect="1"/>
          </p:cNvPicPr>
          <p:nvPr/>
        </p:nvPicPr>
        <p:blipFill rotWithShape="1">
          <a:blip r:embed="rId2"/>
          <a:srcRect l="10081" t="30251" r="37016" b="24301"/>
          <a:stretch/>
        </p:blipFill>
        <p:spPr>
          <a:xfrm>
            <a:off x="619431" y="1573159"/>
            <a:ext cx="9685121" cy="4680157"/>
          </a:xfrm>
          <a:prstGeom prst="rect">
            <a:avLst/>
          </a:prstGeom>
        </p:spPr>
      </p:pic>
    </p:spTree>
    <p:extLst>
      <p:ext uri="{BB962C8B-B14F-4D97-AF65-F5344CB8AC3E}">
        <p14:creationId xmlns:p14="http://schemas.microsoft.com/office/powerpoint/2010/main" val="38018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73CFB-E0BF-5418-D41E-F29A4B0AF207}"/>
              </a:ext>
            </a:extLst>
          </p:cNvPr>
          <p:cNvSpPr>
            <a:spLocks noGrp="1"/>
          </p:cNvSpPr>
          <p:nvPr>
            <p:ph type="title"/>
          </p:nvPr>
        </p:nvSpPr>
        <p:spPr/>
        <p:txBody>
          <a:bodyPr/>
          <a:lstStyle/>
          <a:p>
            <a:r>
              <a:rPr lang="en-IN" dirty="0"/>
              <a:t>AT ROUTING</a:t>
            </a:r>
          </a:p>
        </p:txBody>
      </p:sp>
      <p:pic>
        <p:nvPicPr>
          <p:cNvPr id="5" name="Content Placeholder 4">
            <a:extLst>
              <a:ext uri="{FF2B5EF4-FFF2-40B4-BE49-F238E27FC236}">
                <a16:creationId xmlns:a16="http://schemas.microsoft.com/office/drawing/2014/main" id="{48144BA4-9E3C-17CD-5E0D-3EA9F9E4F17F}"/>
              </a:ext>
            </a:extLst>
          </p:cNvPr>
          <p:cNvPicPr>
            <a:picLocks noGrp="1" noChangeAspect="1"/>
          </p:cNvPicPr>
          <p:nvPr>
            <p:ph idx="1"/>
          </p:nvPr>
        </p:nvPicPr>
        <p:blipFill>
          <a:blip r:embed="rId2"/>
          <a:stretch>
            <a:fillRect/>
          </a:stretch>
        </p:blipFill>
        <p:spPr>
          <a:xfrm>
            <a:off x="838199" y="1793006"/>
            <a:ext cx="8680479" cy="3319767"/>
          </a:xfrm>
        </p:spPr>
      </p:pic>
    </p:spTree>
    <p:extLst>
      <p:ext uri="{BB962C8B-B14F-4D97-AF65-F5344CB8AC3E}">
        <p14:creationId xmlns:p14="http://schemas.microsoft.com/office/powerpoint/2010/main" val="3718879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C1DD5-2310-DEE1-E5A7-06CE4F5374F6}"/>
              </a:ext>
            </a:extLst>
          </p:cNvPr>
          <p:cNvSpPr>
            <a:spLocks noGrp="1"/>
          </p:cNvSpPr>
          <p:nvPr>
            <p:ph type="title"/>
          </p:nvPr>
        </p:nvSpPr>
        <p:spPr/>
        <p:txBody>
          <a:bodyPr/>
          <a:lstStyle/>
          <a:p>
            <a:r>
              <a:rPr lang="en-IN" dirty="0"/>
              <a:t>AT STA</a:t>
            </a:r>
          </a:p>
        </p:txBody>
      </p:sp>
      <p:sp>
        <p:nvSpPr>
          <p:cNvPr id="4" name="Rectangle 1">
            <a:extLst>
              <a:ext uri="{FF2B5EF4-FFF2-40B4-BE49-F238E27FC236}">
                <a16:creationId xmlns:a16="http://schemas.microsoft.com/office/drawing/2014/main" id="{A993EF5D-DB97-4457-DB22-9D6607DC7ED7}"/>
              </a:ext>
            </a:extLst>
          </p:cNvPr>
          <p:cNvSpPr>
            <a:spLocks noGrp="1" noChangeArrowheads="1"/>
          </p:cNvSpPr>
          <p:nvPr>
            <p:ph idx="1"/>
          </p:nvPr>
        </p:nvSpPr>
        <p:spPr bwMode="auto">
          <a:xfrm>
            <a:off x="700548" y="1631234"/>
            <a:ext cx="775519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805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Inputs for STA: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Design Netlist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SDC</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LIB</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SPEF</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Optional inputs: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Instance-based IR drop file</a:t>
            </a:r>
            <a:endParaRPr kumimoji="0" lang="en-US" altLang="en-US" sz="2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SI library</a:t>
            </a:r>
            <a:endParaRPr kumimoji="0" lang="en-US" altLang="en-US" sz="22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Base/</a:t>
            </a:r>
            <a:r>
              <a:rPr kumimoji="0" lang="en-US" altLang="en-US" sz="22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Incr</a:t>
            </a: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Delay annotation file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rgbClr val="000000"/>
                </a:solidFill>
                <a:latin typeface="Times New Roman" panose="02020603050405020304" pitchFamily="18" charset="0"/>
                <a:cs typeface="Times New Roman" panose="02020603050405020304" pitchFamily="18" charset="0"/>
              </a:rPr>
              <a:t>Outputs of STA:</a:t>
            </a:r>
          </a:p>
          <a:p>
            <a:pPr>
              <a:lnSpc>
                <a:spcPct val="100000"/>
              </a:lnSpc>
            </a:pPr>
            <a:r>
              <a:rPr kumimoji="0" lang="en-US" altLang="en-US" sz="2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Timing reports</a:t>
            </a:r>
          </a:p>
          <a:p>
            <a:pPr>
              <a:lnSpc>
                <a:spcPct val="100000"/>
              </a:lnSpc>
            </a:pPr>
            <a:r>
              <a:rPr lang="en-US" altLang="en-US" sz="2200" dirty="0">
                <a:solidFill>
                  <a:srgbClr val="000000"/>
                </a:solidFill>
                <a:latin typeface="Times New Roman" panose="02020603050405020304" pitchFamily="18" charset="0"/>
                <a:cs typeface="Times New Roman" panose="02020603050405020304" pitchFamily="18" charset="0"/>
              </a:rPr>
              <a:t>ECO file</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6881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FE6C-D85B-D409-93A1-72AB25ED8266}"/>
              </a:ext>
            </a:extLst>
          </p:cNvPr>
          <p:cNvSpPr>
            <a:spLocks noGrp="1"/>
          </p:cNvSpPr>
          <p:nvPr>
            <p:ph type="title"/>
          </p:nvPr>
        </p:nvSpPr>
        <p:spPr/>
        <p:txBody>
          <a:bodyPr/>
          <a:lstStyle/>
          <a:p>
            <a:r>
              <a:rPr lang="en-IN" dirty="0"/>
              <a:t>AT PHYSICAL VERIFICATION</a:t>
            </a:r>
          </a:p>
        </p:txBody>
      </p:sp>
      <p:sp>
        <p:nvSpPr>
          <p:cNvPr id="4" name="Rectangle 1">
            <a:extLst>
              <a:ext uri="{FF2B5EF4-FFF2-40B4-BE49-F238E27FC236}">
                <a16:creationId xmlns:a16="http://schemas.microsoft.com/office/drawing/2014/main" id="{CAE92F52-4BB6-683C-11DB-BF950331733C}"/>
              </a:ext>
            </a:extLst>
          </p:cNvPr>
          <p:cNvSpPr>
            <a:spLocks noGrp="1" noChangeArrowheads="1"/>
          </p:cNvSpPr>
          <p:nvPr>
            <p:ph idx="1"/>
          </p:nvPr>
        </p:nvSpPr>
        <p:spPr bwMode="auto">
          <a:xfrm>
            <a:off x="838200" y="1462137"/>
            <a:ext cx="5666540" cy="50783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993300"/>
                </a:solidFill>
                <a:effectLst/>
                <a:latin typeface="Georgia" panose="02040502050405020303" pitchFamily="18" charset="0"/>
              </a:rPr>
              <a:t>Inputs: </a:t>
            </a:r>
            <a:endParaRPr kumimoji="0" lang="en-US" altLang="en-US" sz="2200" b="0"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FF"/>
                </a:solidFill>
                <a:effectLst/>
                <a:latin typeface="Georgia" panose="02040502050405020303" pitchFamily="18" charset="0"/>
              </a:rPr>
              <a:t>I. DRC</a:t>
            </a:r>
            <a:endParaRPr kumimoji="0" lang="en-US" altLang="en-US" sz="2200" b="1" i="0" u="none" strike="noStrike" cap="none" normalizeH="0" baseline="0" dirty="0">
              <a:ln>
                <a:noFill/>
              </a:ln>
              <a:solidFill>
                <a:srgbClr val="222222"/>
              </a:solidFill>
              <a:effectLst/>
              <a:latin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Merged GDS file</a:t>
            </a:r>
            <a:endParaRPr kumimoji="0" lang="en-US" altLang="en-US" sz="2200" b="0" i="0" u="none" strike="noStrike" cap="none" normalizeH="0" baseline="0" dirty="0">
              <a:ln>
                <a:noFill/>
              </a:ln>
              <a:solidFill>
                <a:srgbClr val="222222"/>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DRC </a:t>
            </a:r>
            <a:r>
              <a:rPr kumimoji="0" lang="en-US" altLang="en-US" sz="2200" b="0" i="0" u="none" strike="noStrike" cap="none" normalizeH="0" baseline="0" dirty="0" err="1">
                <a:ln>
                  <a:noFill/>
                </a:ln>
                <a:solidFill>
                  <a:srgbClr val="000000"/>
                </a:solidFill>
                <a:effectLst/>
                <a:latin typeface="Georgia" panose="02040502050405020303" pitchFamily="18" charset="0"/>
              </a:rPr>
              <a:t>RuleDeck</a:t>
            </a:r>
            <a:r>
              <a:rPr kumimoji="0" lang="en-US" altLang="en-US" sz="2200" b="0" i="0" u="none" strike="noStrike" cap="none" normalizeH="0" baseline="0" dirty="0">
                <a:ln>
                  <a:noFill/>
                </a:ln>
                <a:solidFill>
                  <a:srgbClr val="000000"/>
                </a:solidFill>
                <a:effectLst/>
                <a:latin typeface="Georgia" panose="02040502050405020303" pitchFamily="18" charset="0"/>
              </a:rPr>
              <a:t> file</a:t>
            </a:r>
            <a:endParaRPr kumimoji="0" lang="en-US" altLang="en-US" sz="2200" b="0"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FF"/>
                </a:solidFill>
                <a:effectLst/>
                <a:latin typeface="Georgia" panose="02040502050405020303" pitchFamily="18" charset="0"/>
              </a:rPr>
              <a:t>II. Antenna</a:t>
            </a:r>
            <a:endParaRPr kumimoji="0" lang="en-US" altLang="en-US" sz="2200" b="1" i="0" u="none" strike="noStrike" cap="none" normalizeH="0" baseline="0" dirty="0">
              <a:ln>
                <a:noFill/>
              </a:ln>
              <a:solidFill>
                <a:srgbClr val="222222"/>
              </a:solidFill>
              <a:effectLst/>
              <a:latin typeface="inherit"/>
            </a:endParaRPr>
          </a:p>
          <a:p>
            <a:pPr marL="0" indent="0">
              <a:lnSpc>
                <a:spcPct val="100000"/>
              </a:lnSpc>
              <a:buNone/>
            </a:pPr>
            <a:r>
              <a:rPr kumimoji="0" lang="en-US" altLang="en-US" sz="2200" b="0" i="0" u="none" strike="noStrike" cap="none" normalizeH="0" baseline="0" dirty="0">
                <a:ln>
                  <a:noFill/>
                </a:ln>
                <a:solidFill>
                  <a:srgbClr val="000000"/>
                </a:solidFill>
                <a:effectLst/>
                <a:latin typeface="Georgia" panose="02040502050405020303" pitchFamily="18" charset="0"/>
              </a:rPr>
              <a:t>        Merged GDS file</a:t>
            </a:r>
            <a:endParaRPr kumimoji="0" lang="en-US" altLang="en-US" sz="2200" b="0" i="0" u="none" strike="noStrike" cap="none" normalizeH="0" baseline="0" dirty="0">
              <a:ln>
                <a:noFill/>
              </a:ln>
              <a:solidFill>
                <a:srgbClr val="222222"/>
              </a:solidFill>
              <a:effectLst/>
              <a:latin typeface="-apple-system"/>
            </a:endParaRPr>
          </a:p>
          <a:p>
            <a:pPr marL="0" indent="0">
              <a:lnSpc>
                <a:spcPct val="100000"/>
              </a:lnSpc>
              <a:buNone/>
            </a:pPr>
            <a:r>
              <a:rPr lang="en-US" altLang="en-US" sz="2200" dirty="0">
                <a:solidFill>
                  <a:srgbClr val="000000"/>
                </a:solidFill>
                <a:latin typeface="Georgia" panose="02040502050405020303" pitchFamily="18" charset="0"/>
              </a:rPr>
              <a:t>        </a:t>
            </a:r>
            <a:r>
              <a:rPr kumimoji="0" lang="en-US" altLang="en-US" sz="2200" b="0" i="0" u="none" strike="noStrike" cap="none" normalizeH="0" baseline="0" dirty="0">
                <a:ln>
                  <a:noFill/>
                </a:ln>
                <a:solidFill>
                  <a:srgbClr val="000000"/>
                </a:solidFill>
                <a:effectLst/>
                <a:latin typeface="Georgia" panose="02040502050405020303" pitchFamily="18" charset="0"/>
              </a:rPr>
              <a:t>DRC </a:t>
            </a:r>
            <a:r>
              <a:rPr kumimoji="0" lang="en-US" altLang="en-US" sz="2200" b="0" i="0" u="none" strike="noStrike" cap="none" normalizeH="0" baseline="0" dirty="0" err="1">
                <a:ln>
                  <a:noFill/>
                </a:ln>
                <a:solidFill>
                  <a:srgbClr val="000000"/>
                </a:solidFill>
                <a:effectLst/>
                <a:latin typeface="Georgia" panose="02040502050405020303" pitchFamily="18" charset="0"/>
              </a:rPr>
              <a:t>RuleDeck</a:t>
            </a:r>
            <a:r>
              <a:rPr kumimoji="0" lang="en-US" altLang="en-US" sz="2200" b="0" i="0" u="none" strike="noStrike" cap="none" normalizeH="0" baseline="0" dirty="0">
                <a:ln>
                  <a:noFill/>
                </a:ln>
                <a:solidFill>
                  <a:srgbClr val="000000"/>
                </a:solidFill>
                <a:effectLst/>
                <a:latin typeface="Georgia" panose="02040502050405020303" pitchFamily="18" charset="0"/>
              </a:rPr>
              <a:t> file</a:t>
            </a:r>
            <a:endParaRPr kumimoji="0" lang="en-US" altLang="en-US" sz="2200" b="0"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FF"/>
                </a:solidFill>
                <a:effectLst/>
                <a:latin typeface="Georgia" panose="02040502050405020303" pitchFamily="18" charset="0"/>
              </a:rPr>
              <a:t>III. Layout Vs Schematic Check (LVS)</a:t>
            </a:r>
            <a:endParaRPr kumimoji="0" lang="en-US" altLang="en-US" sz="2200" b="1" i="0" u="none" strike="noStrike" cap="none" normalizeH="0" baseline="0" dirty="0">
              <a:ln>
                <a:noFill/>
              </a:ln>
              <a:solidFill>
                <a:srgbClr val="222222"/>
              </a:solidFill>
              <a:effectLst/>
              <a:latin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PD Netlist</a:t>
            </a:r>
            <a:endParaRPr kumimoji="0" lang="en-US" altLang="en-US" sz="2200" b="0" i="0" u="none" strike="noStrike" cap="none" normalizeH="0" baseline="0" dirty="0">
              <a:ln>
                <a:noFill/>
              </a:ln>
              <a:solidFill>
                <a:srgbClr val="222222"/>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Merged GDS file </a:t>
            </a:r>
            <a:endParaRPr kumimoji="0" lang="en-US" altLang="en-US" sz="2200" b="0"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FF"/>
                </a:solidFill>
                <a:effectLst/>
                <a:latin typeface="Georgia" panose="02040502050405020303" pitchFamily="18" charset="0"/>
              </a:rPr>
              <a:t>IV. Logic </a:t>
            </a:r>
            <a:r>
              <a:rPr kumimoji="0" lang="en-US" altLang="en-US" sz="2200" b="1" i="0" u="none" strike="noStrike" cap="none" normalizeH="0" baseline="0" dirty="0" err="1">
                <a:ln>
                  <a:noFill/>
                </a:ln>
                <a:solidFill>
                  <a:srgbClr val="0000FF"/>
                </a:solidFill>
                <a:effectLst/>
                <a:latin typeface="Georgia" panose="02040502050405020303" pitchFamily="18" charset="0"/>
              </a:rPr>
              <a:t>Equivelence</a:t>
            </a:r>
            <a:r>
              <a:rPr kumimoji="0" lang="en-US" altLang="en-US" sz="2200" b="1" i="0" u="none" strike="noStrike" cap="none" normalizeH="0" baseline="0" dirty="0">
                <a:ln>
                  <a:noFill/>
                </a:ln>
                <a:solidFill>
                  <a:srgbClr val="0000FF"/>
                </a:solidFill>
                <a:effectLst/>
                <a:latin typeface="Georgia" panose="02040502050405020303" pitchFamily="18" charset="0"/>
              </a:rPr>
              <a:t> Check (LEC)</a:t>
            </a:r>
            <a:endParaRPr kumimoji="0" lang="en-US" altLang="en-US" sz="2200" b="1" i="0" u="none" strike="noStrike" cap="none" normalizeH="0" baseline="0" dirty="0">
              <a:ln>
                <a:noFill/>
              </a:ln>
              <a:solidFill>
                <a:schemeClr val="tx1"/>
              </a:solidFill>
              <a:effectLst/>
              <a:latin typeface="inheri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Golden Netlist</a:t>
            </a:r>
            <a:endParaRPr kumimoji="0" lang="en-US" altLang="en-US" sz="2200" b="0" i="0" u="none" strike="noStrike" cap="none" normalizeH="0" baseline="0" dirty="0">
              <a:ln>
                <a:noFill/>
              </a:ln>
              <a:solidFill>
                <a:srgbClr val="222222"/>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PD Netlist</a:t>
            </a:r>
            <a:endParaRPr kumimoji="0" lang="en-US" altLang="en-US" sz="2200" b="0" i="0" u="none" strike="noStrike" cap="none" normalizeH="0" baseline="0" dirty="0">
              <a:ln>
                <a:noFill/>
              </a:ln>
              <a:solidFill>
                <a:srgbClr val="222222"/>
              </a:solidFill>
              <a:effectLst/>
              <a:latin typeface="-apple-system"/>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rgbClr val="000000"/>
                </a:solidFill>
                <a:effectLst/>
                <a:latin typeface="Georgia" panose="02040502050405020303" pitchFamily="18" charset="0"/>
              </a:rPr>
              <a:t>LEC Constraints (if any)</a:t>
            </a:r>
            <a:endParaRPr kumimoji="0" lang="en-US" altLang="en-US" sz="2200" b="0" i="0" u="none" strike="noStrike" cap="none" normalizeH="0" baseline="0" dirty="0">
              <a:ln>
                <a:noFill/>
              </a:ln>
              <a:solidFill>
                <a:srgbClr val="222222"/>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4169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E0DE4-9797-90C0-D4EF-E41CF17B639C}"/>
              </a:ext>
            </a:extLst>
          </p:cNvPr>
          <p:cNvSpPr>
            <a:spLocks noGrp="1"/>
          </p:cNvSpPr>
          <p:nvPr>
            <p:ph type="title"/>
          </p:nvPr>
        </p:nvSpPr>
        <p:spPr>
          <a:xfrm>
            <a:off x="1066800" y="263527"/>
            <a:ext cx="6189406" cy="1450757"/>
          </a:xfrm>
        </p:spPr>
        <p:txBody>
          <a:bodyPr>
            <a:normAutofit/>
          </a:bodyPr>
          <a:lstStyle/>
          <a:p>
            <a:r>
              <a:rPr lang="en-IN" sz="4000" b="1" dirty="0">
                <a:latin typeface="Times New Roman" panose="02020603050405020304" pitchFamily="18" charset="0"/>
                <a:cs typeface="Times New Roman" panose="02020603050405020304" pitchFamily="18" charset="0"/>
              </a:rPr>
              <a:t>TOPICS OF INTEREST</a:t>
            </a:r>
          </a:p>
        </p:txBody>
      </p:sp>
      <p:sp>
        <p:nvSpPr>
          <p:cNvPr id="3" name="Content Placeholder 2">
            <a:extLst>
              <a:ext uri="{FF2B5EF4-FFF2-40B4-BE49-F238E27FC236}">
                <a16:creationId xmlns:a16="http://schemas.microsoft.com/office/drawing/2014/main" id="{66910236-7C98-3AB6-6B3D-01E4891BA65B}"/>
              </a:ext>
            </a:extLst>
          </p:cNvPr>
          <p:cNvSpPr>
            <a:spLocks noGrp="1"/>
          </p:cNvSpPr>
          <p:nvPr>
            <p:ph idx="1"/>
          </p:nvPr>
        </p:nvSpPr>
        <p:spPr>
          <a:xfrm>
            <a:off x="1274261" y="1904727"/>
            <a:ext cx="10058400" cy="4023360"/>
          </a:xfrm>
        </p:spPr>
        <p:txBody>
          <a:bodyPr>
            <a:normAutofit/>
          </a:bodyPr>
          <a:lstStyle/>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ASIC FLOW</a:t>
            </a: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EDA VENDORS AND THEIR TOOLS</a:t>
            </a: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IO FILES REQUIRED</a:t>
            </a:r>
          </a:p>
        </p:txBody>
      </p:sp>
    </p:spTree>
    <p:extLst>
      <p:ext uri="{BB962C8B-B14F-4D97-AF65-F5344CB8AC3E}">
        <p14:creationId xmlns:p14="http://schemas.microsoft.com/office/powerpoint/2010/main" val="284891819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BF7F-8665-109B-93F9-926E74404E06}"/>
              </a:ext>
            </a:extLst>
          </p:cNvPr>
          <p:cNvSpPr>
            <a:spLocks noGrp="1"/>
          </p:cNvSpPr>
          <p:nvPr>
            <p:ph type="title"/>
          </p:nvPr>
        </p:nvSpPr>
        <p:spPr>
          <a:xfrm>
            <a:off x="444910" y="313223"/>
            <a:ext cx="10515600" cy="1325563"/>
          </a:xfrm>
        </p:spPr>
        <p:txBody>
          <a:bodyPr/>
          <a:lstStyle/>
          <a:p>
            <a:r>
              <a:rPr lang="en-IN" dirty="0"/>
              <a:t>ECO – ENGINEERING CHANGE OF ORDER</a:t>
            </a:r>
          </a:p>
        </p:txBody>
      </p:sp>
      <p:sp>
        <p:nvSpPr>
          <p:cNvPr id="3" name="Content Placeholder 2">
            <a:extLst>
              <a:ext uri="{FF2B5EF4-FFF2-40B4-BE49-F238E27FC236}">
                <a16:creationId xmlns:a16="http://schemas.microsoft.com/office/drawing/2014/main" id="{BDDA46BA-9E58-F7CD-A3A3-15E7F7B2FC01}"/>
              </a:ext>
            </a:extLst>
          </p:cNvPr>
          <p:cNvSpPr>
            <a:spLocks noGrp="1"/>
          </p:cNvSpPr>
          <p:nvPr>
            <p:ph idx="1"/>
          </p:nvPr>
        </p:nvSpPr>
        <p:spPr>
          <a:xfrm>
            <a:off x="444909" y="1530657"/>
            <a:ext cx="6995285" cy="4351338"/>
          </a:xfrm>
        </p:spPr>
        <p:txBody>
          <a:bodyPr>
            <a:normAutofit/>
          </a:bodyPr>
          <a:lstStyle/>
          <a:p>
            <a:pPr algn="just"/>
            <a:r>
              <a:rPr lang="en-US" sz="2200" b="1" i="0" dirty="0">
                <a:solidFill>
                  <a:srgbClr val="CC0000"/>
                </a:solidFill>
                <a:effectLst/>
                <a:highlight>
                  <a:srgbClr val="FFFFFF"/>
                </a:highlight>
                <a:latin typeface="-apple-system"/>
              </a:rPr>
              <a:t>ECO Phase:</a:t>
            </a:r>
            <a:endParaRPr lang="en-US" sz="2200" b="1" i="0" dirty="0">
              <a:solidFill>
                <a:srgbClr val="222222"/>
              </a:solidFill>
              <a:effectLst/>
              <a:highlight>
                <a:srgbClr val="FFFFFF"/>
              </a:highlight>
              <a:latin typeface="-apple-system"/>
            </a:endParaRPr>
          </a:p>
          <a:p>
            <a:pPr marL="0" indent="0" algn="just">
              <a:buNone/>
            </a:pPr>
            <a:r>
              <a:rPr lang="en-US" sz="2200" b="0" i="0" dirty="0">
                <a:solidFill>
                  <a:srgbClr val="222222"/>
                </a:solidFill>
                <a:effectLst/>
                <a:highlight>
                  <a:srgbClr val="FFFFFF"/>
                </a:highlight>
                <a:latin typeface="-apple-system"/>
              </a:rPr>
              <a:t>ECO phase is the phase of design where we close all the signoff checks which remain open in the </a:t>
            </a:r>
            <a:r>
              <a:rPr lang="en-US" sz="2200" b="0" i="0" dirty="0" err="1">
                <a:solidFill>
                  <a:srgbClr val="222222"/>
                </a:solidFill>
                <a:effectLst/>
                <a:highlight>
                  <a:srgbClr val="FFFFFF"/>
                </a:highlight>
                <a:latin typeface="-apple-system"/>
              </a:rPr>
              <a:t>PnR</a:t>
            </a:r>
            <a:r>
              <a:rPr lang="en-US" sz="2200" b="0" i="0" dirty="0">
                <a:solidFill>
                  <a:srgbClr val="222222"/>
                </a:solidFill>
                <a:effectLst/>
                <a:highlight>
                  <a:srgbClr val="FFFFFF"/>
                </a:highlight>
                <a:latin typeface="-apple-system"/>
              </a:rPr>
              <a:t> stage.</a:t>
            </a:r>
          </a:p>
          <a:p>
            <a:pPr marL="0" indent="0" algn="just">
              <a:buNone/>
            </a:pPr>
            <a:r>
              <a:rPr lang="en-US" sz="2200" b="0" i="0" dirty="0">
                <a:solidFill>
                  <a:srgbClr val="222222"/>
                </a:solidFill>
                <a:effectLst/>
                <a:highlight>
                  <a:srgbClr val="FFFFFF"/>
                </a:highlight>
                <a:latin typeface="-apple-system"/>
              </a:rPr>
              <a:t>Generally in </a:t>
            </a:r>
            <a:r>
              <a:rPr lang="en-US" sz="2200" b="0" i="0" dirty="0" err="1">
                <a:solidFill>
                  <a:srgbClr val="222222"/>
                </a:solidFill>
                <a:effectLst/>
                <a:highlight>
                  <a:srgbClr val="FFFFFF"/>
                </a:highlight>
                <a:latin typeface="-apple-system"/>
              </a:rPr>
              <a:t>PnR</a:t>
            </a:r>
            <a:r>
              <a:rPr lang="en-US" sz="2200" b="0" i="0" dirty="0">
                <a:solidFill>
                  <a:srgbClr val="222222"/>
                </a:solidFill>
                <a:effectLst/>
                <a:highlight>
                  <a:srgbClr val="FFFFFF"/>
                </a:highlight>
                <a:latin typeface="-apple-system"/>
              </a:rPr>
              <a:t> we make timing, DRC and IR closable but the final closing is done in ECO phase. </a:t>
            </a:r>
          </a:p>
          <a:p>
            <a:pPr marL="0" indent="0" algn="just">
              <a:buNone/>
            </a:pPr>
            <a:r>
              <a:rPr lang="en-US" sz="2200" b="0" i="0" dirty="0">
                <a:solidFill>
                  <a:srgbClr val="222222"/>
                </a:solidFill>
                <a:effectLst/>
                <a:highlight>
                  <a:srgbClr val="FFFFFF"/>
                </a:highlight>
                <a:latin typeface="-apple-system"/>
              </a:rPr>
              <a:t>In ECO phase, we close the </a:t>
            </a:r>
            <a:r>
              <a:rPr lang="en-US" sz="2200" b="0" i="0" dirty="0" err="1">
                <a:solidFill>
                  <a:srgbClr val="222222"/>
                </a:solidFill>
                <a:effectLst/>
                <a:highlight>
                  <a:srgbClr val="FFFFFF"/>
                </a:highlight>
                <a:latin typeface="-apple-system"/>
              </a:rPr>
              <a:t>PnR</a:t>
            </a:r>
            <a:r>
              <a:rPr lang="en-US" sz="2200" b="0" i="0" dirty="0">
                <a:solidFill>
                  <a:srgbClr val="222222"/>
                </a:solidFill>
                <a:effectLst/>
                <a:highlight>
                  <a:srgbClr val="FFFFFF"/>
                </a:highlight>
                <a:latin typeface="-apple-system"/>
              </a:rPr>
              <a:t> implementation activities and solve all the open issue through the ECO only.</a:t>
            </a:r>
          </a:p>
          <a:p>
            <a:pPr marL="0" indent="0" algn="just">
              <a:buNone/>
            </a:pPr>
            <a:r>
              <a:rPr lang="en-US" sz="2200" b="0" i="0" dirty="0">
                <a:solidFill>
                  <a:srgbClr val="222222"/>
                </a:solidFill>
                <a:effectLst/>
                <a:highlight>
                  <a:srgbClr val="FFFFFF"/>
                </a:highlight>
                <a:latin typeface="-apple-system"/>
              </a:rPr>
              <a:t>In ECO phase we focus on closing each open issue, we generate ECO file and implement them on </a:t>
            </a:r>
            <a:r>
              <a:rPr lang="en-US" sz="2200" b="0" i="0" dirty="0" err="1">
                <a:solidFill>
                  <a:srgbClr val="222222"/>
                </a:solidFill>
                <a:effectLst/>
                <a:highlight>
                  <a:srgbClr val="FFFFFF"/>
                </a:highlight>
                <a:latin typeface="-apple-system"/>
              </a:rPr>
              <a:t>PnR</a:t>
            </a:r>
            <a:r>
              <a:rPr lang="en-US" sz="2200" b="0" i="0" dirty="0">
                <a:solidFill>
                  <a:srgbClr val="222222"/>
                </a:solidFill>
                <a:effectLst/>
                <a:highlight>
                  <a:srgbClr val="FFFFFF"/>
                </a:highlight>
                <a:latin typeface="-apple-system"/>
              </a:rPr>
              <a:t> tool incrementally. </a:t>
            </a:r>
          </a:p>
          <a:p>
            <a:endParaRPr lang="en-IN" sz="2200" dirty="0"/>
          </a:p>
        </p:txBody>
      </p:sp>
      <p:pic>
        <p:nvPicPr>
          <p:cNvPr id="5" name="Picture 4">
            <a:extLst>
              <a:ext uri="{FF2B5EF4-FFF2-40B4-BE49-F238E27FC236}">
                <a16:creationId xmlns:a16="http://schemas.microsoft.com/office/drawing/2014/main" id="{FE9F1B97-66B0-871D-C4DF-2BD3114A621A}"/>
              </a:ext>
            </a:extLst>
          </p:cNvPr>
          <p:cNvPicPr>
            <a:picLocks noChangeAspect="1"/>
          </p:cNvPicPr>
          <p:nvPr/>
        </p:nvPicPr>
        <p:blipFill>
          <a:blip r:embed="rId2"/>
          <a:stretch>
            <a:fillRect/>
          </a:stretch>
        </p:blipFill>
        <p:spPr>
          <a:xfrm>
            <a:off x="7440195" y="1719228"/>
            <a:ext cx="4751805" cy="4897882"/>
          </a:xfrm>
          <a:prstGeom prst="rect">
            <a:avLst/>
          </a:prstGeom>
        </p:spPr>
      </p:pic>
    </p:spTree>
    <p:extLst>
      <p:ext uri="{BB962C8B-B14F-4D97-AF65-F5344CB8AC3E}">
        <p14:creationId xmlns:p14="http://schemas.microsoft.com/office/powerpoint/2010/main" val="1592519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11B5-7ADD-9030-A180-B43FB7A85EB6}"/>
              </a:ext>
            </a:extLst>
          </p:cNvPr>
          <p:cNvSpPr>
            <a:spLocks noGrp="1"/>
          </p:cNvSpPr>
          <p:nvPr>
            <p:ph type="title"/>
          </p:nvPr>
        </p:nvSpPr>
        <p:spPr/>
        <p:txBody>
          <a:bodyPr/>
          <a:lstStyle/>
          <a:p>
            <a:r>
              <a:rPr lang="en-IN" dirty="0"/>
              <a:t>LINKS FOR PD CONTENT  </a:t>
            </a:r>
          </a:p>
        </p:txBody>
      </p:sp>
      <p:sp>
        <p:nvSpPr>
          <p:cNvPr id="3" name="Content Placeholder 2">
            <a:extLst>
              <a:ext uri="{FF2B5EF4-FFF2-40B4-BE49-F238E27FC236}">
                <a16:creationId xmlns:a16="http://schemas.microsoft.com/office/drawing/2014/main" id="{8E490F52-4E31-5064-947F-67D30FC484D5}"/>
              </a:ext>
            </a:extLst>
          </p:cNvPr>
          <p:cNvSpPr>
            <a:spLocks noGrp="1"/>
          </p:cNvSpPr>
          <p:nvPr>
            <p:ph idx="1"/>
          </p:nvPr>
        </p:nvSpPr>
        <p:spPr/>
        <p:txBody>
          <a:bodyPr/>
          <a:lstStyle/>
          <a:p>
            <a:pPr marL="0" indent="0">
              <a:buNone/>
            </a:pPr>
            <a:r>
              <a:rPr lang="en-IN" dirty="0"/>
              <a:t>1. </a:t>
            </a:r>
            <a:r>
              <a:rPr lang="en-IN" dirty="0">
                <a:hlinkClick r:id="rId2"/>
              </a:rPr>
              <a:t>https://www.vlsi4freshers.com</a:t>
            </a:r>
            <a:endParaRPr lang="en-IN" dirty="0"/>
          </a:p>
          <a:p>
            <a:pPr marL="0" indent="0">
              <a:buNone/>
            </a:pPr>
            <a:r>
              <a:rPr lang="en-IN" dirty="0"/>
              <a:t>2. </a:t>
            </a:r>
            <a:r>
              <a:rPr lang="en-IN" dirty="0">
                <a:hlinkClick r:id="rId3"/>
              </a:rPr>
              <a:t>https://teamvlsi.com/contents</a:t>
            </a:r>
            <a:endParaRPr lang="en-IN" dirty="0"/>
          </a:p>
          <a:p>
            <a:pPr marL="0" indent="0">
              <a:buNone/>
            </a:pPr>
            <a:r>
              <a:rPr lang="en-IN" dirty="0"/>
              <a:t>3. </a:t>
            </a:r>
            <a:r>
              <a:rPr lang="en-IN" dirty="0">
                <a:hlinkClick r:id="rId4"/>
              </a:rPr>
              <a:t>https://www.youtube.com/@VLSIAcademyhub/videos</a:t>
            </a:r>
            <a:endParaRPr lang="en-IN" dirty="0"/>
          </a:p>
          <a:p>
            <a:pPr marL="0" indent="0">
              <a:buNone/>
            </a:pPr>
            <a:endParaRPr lang="en-IN" dirty="0"/>
          </a:p>
        </p:txBody>
      </p:sp>
      <p:sp>
        <p:nvSpPr>
          <p:cNvPr id="4" name="TextBox 3">
            <a:extLst>
              <a:ext uri="{FF2B5EF4-FFF2-40B4-BE49-F238E27FC236}">
                <a16:creationId xmlns:a16="http://schemas.microsoft.com/office/drawing/2014/main" id="{29A9F02F-8E1F-1C74-C200-00385707AA51}"/>
              </a:ext>
            </a:extLst>
          </p:cNvPr>
          <p:cNvSpPr txBox="1"/>
          <p:nvPr/>
        </p:nvSpPr>
        <p:spPr>
          <a:xfrm>
            <a:off x="6096000" y="5988734"/>
            <a:ext cx="5929508" cy="646331"/>
          </a:xfrm>
          <a:prstGeom prst="rect">
            <a:avLst/>
          </a:prstGeom>
          <a:noFill/>
        </p:spPr>
        <p:txBody>
          <a:bodyPr wrap="none" rtlCol="0">
            <a:spAutoFit/>
          </a:bodyPr>
          <a:lstStyle/>
          <a:p>
            <a:r>
              <a:rPr lang="en-IN" b="1" dirty="0"/>
              <a:t>PATH TO FIND ALL THE BASIC INPUT OUTPUT FILES</a:t>
            </a:r>
          </a:p>
          <a:p>
            <a:r>
              <a:rPr lang="en-US" dirty="0"/>
              <a:t>/</a:t>
            </a:r>
            <a:r>
              <a:rPr lang="en-US" dirty="0" err="1"/>
              <a:t>nas</a:t>
            </a:r>
            <a:r>
              <a:rPr lang="en-US" dirty="0"/>
              <a:t>/nas_v1/</a:t>
            </a:r>
            <a:r>
              <a:rPr lang="en-US" dirty="0" err="1"/>
              <a:t>Innovus_trials</a:t>
            </a:r>
            <a:r>
              <a:rPr lang="en-US" dirty="0"/>
              <a:t>/users/</a:t>
            </a:r>
            <a:r>
              <a:rPr lang="en-US" dirty="0" err="1"/>
              <a:t>amulya</a:t>
            </a:r>
            <a:r>
              <a:rPr lang="en-US" dirty="0"/>
              <a:t>/</a:t>
            </a:r>
            <a:r>
              <a:rPr lang="en-US" dirty="0" err="1"/>
              <a:t>paths_for_training</a:t>
            </a:r>
            <a:endParaRPr lang="en-IN" dirty="0"/>
          </a:p>
        </p:txBody>
      </p:sp>
    </p:spTree>
    <p:extLst>
      <p:ext uri="{BB962C8B-B14F-4D97-AF65-F5344CB8AC3E}">
        <p14:creationId xmlns:p14="http://schemas.microsoft.com/office/powerpoint/2010/main" val="36568262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6F0AD-A35D-C34F-E578-FFC3792355B3}"/>
              </a:ext>
            </a:extLst>
          </p:cNvPr>
          <p:cNvSpPr>
            <a:spLocks noGrp="1"/>
          </p:cNvSpPr>
          <p:nvPr>
            <p:ph type="ctrTitle"/>
          </p:nvPr>
        </p:nvSpPr>
        <p:spPr>
          <a:xfrm>
            <a:off x="-511279" y="-68826"/>
            <a:ext cx="4188542" cy="973241"/>
          </a:xfrm>
        </p:spPr>
        <p:txBody>
          <a:bodyPr>
            <a:normAutofit/>
          </a:bodyPr>
          <a:lstStyle/>
          <a:p>
            <a:r>
              <a:rPr lang="en-US" sz="4000" dirty="0">
                <a:latin typeface="Times New Roman" panose="02020603050405020304" pitchFamily="18" charset="0"/>
                <a:cs typeface="Times New Roman" panose="02020603050405020304" pitchFamily="18" charset="0"/>
              </a:rPr>
              <a:t>ASIC FLOW </a:t>
            </a:r>
            <a:endParaRPr lang="en-IN" sz="4000" dirty="0">
              <a:latin typeface="Times New Roman" panose="02020603050405020304" pitchFamily="18" charset="0"/>
              <a:cs typeface="Times New Roman" panose="02020603050405020304" pitchFamily="18" charset="0"/>
            </a:endParaRPr>
          </a:p>
        </p:txBody>
      </p:sp>
      <p:pic>
        <p:nvPicPr>
          <p:cNvPr id="1026" name="Picture 2" descr="VLSI Design Flow | vlsi4freshers">
            <a:extLst>
              <a:ext uri="{FF2B5EF4-FFF2-40B4-BE49-F238E27FC236}">
                <a16:creationId xmlns:a16="http://schemas.microsoft.com/office/drawing/2014/main" id="{D259EF9C-3EF5-A1C6-0F5A-EE05C9908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5105" y="209088"/>
            <a:ext cx="7601887" cy="609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5608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1D20B-B839-900A-7BDD-AE6C8FA9BE67}"/>
              </a:ext>
            </a:extLst>
          </p:cNvPr>
          <p:cNvSpPr>
            <a:spLocks noGrp="1"/>
          </p:cNvSpPr>
          <p:nvPr>
            <p:ph type="ctrTitle"/>
          </p:nvPr>
        </p:nvSpPr>
        <p:spPr>
          <a:xfrm>
            <a:off x="117987" y="137499"/>
            <a:ext cx="5132439" cy="668441"/>
          </a:xfrm>
        </p:spPr>
        <p:txBody>
          <a:bodyPr>
            <a:normAutofit/>
          </a:bodyPr>
          <a:lstStyle/>
          <a:p>
            <a:r>
              <a:rPr lang="nl-NL" sz="4000" dirty="0">
                <a:latin typeface="Times New Roman" panose="02020603050405020304" pitchFamily="18" charset="0"/>
                <a:cs typeface="Times New Roman" panose="02020603050405020304" pitchFamily="18" charset="0"/>
              </a:rPr>
              <a:t>EDA Tool Vendors </a:t>
            </a:r>
            <a:endParaRPr lang="en-IN" sz="4000" dirty="0">
              <a:latin typeface="Times New Roman" panose="02020603050405020304" pitchFamily="18" charset="0"/>
              <a:cs typeface="Times New Roman" panose="02020603050405020304" pitchFamily="18" charset="0"/>
            </a:endParaRPr>
          </a:p>
        </p:txBody>
      </p:sp>
      <p:pic>
        <p:nvPicPr>
          <p:cNvPr id="2050" name="Picture 2" descr="ASIC-System on Chip-VLSI Design: Major EDA Companies and their tools">
            <a:extLst>
              <a:ext uri="{FF2B5EF4-FFF2-40B4-BE49-F238E27FC236}">
                <a16:creationId xmlns:a16="http://schemas.microsoft.com/office/drawing/2014/main" id="{7BFA8F47-A1F8-0897-D3BF-97D0BE8E99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 t="17155" r="2780" b="7752"/>
          <a:stretch/>
        </p:blipFill>
        <p:spPr bwMode="auto">
          <a:xfrm>
            <a:off x="874951" y="825757"/>
            <a:ext cx="9842210" cy="5894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62489"/>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D9BF-C0CD-144B-2A1D-D12A34F0F0C9}"/>
              </a:ext>
            </a:extLst>
          </p:cNvPr>
          <p:cNvSpPr>
            <a:spLocks noGrp="1"/>
          </p:cNvSpPr>
          <p:nvPr>
            <p:ph type="title"/>
          </p:nvPr>
        </p:nvSpPr>
        <p:spPr/>
        <p:txBody>
          <a:bodyPr>
            <a:normAutofit/>
          </a:bodyPr>
          <a:lstStyle/>
          <a:p>
            <a:pPr algn="ctr"/>
            <a:r>
              <a:rPr lang="en-IN" sz="4500" b="1" dirty="0">
                <a:latin typeface="Times New Roman" panose="02020603050405020304" pitchFamily="18" charset="0"/>
                <a:cs typeface="Times New Roman" panose="02020603050405020304" pitchFamily="18" charset="0"/>
              </a:rPr>
              <a:t>INPUT FILES</a:t>
            </a:r>
          </a:p>
        </p:txBody>
      </p:sp>
      <p:sp>
        <p:nvSpPr>
          <p:cNvPr id="3" name="Content Placeholder 2">
            <a:extLst>
              <a:ext uri="{FF2B5EF4-FFF2-40B4-BE49-F238E27FC236}">
                <a16:creationId xmlns:a16="http://schemas.microsoft.com/office/drawing/2014/main" id="{124B58E2-FD9C-8479-D184-20A9B6857CD2}"/>
              </a:ext>
            </a:extLst>
          </p:cNvPr>
          <p:cNvSpPr>
            <a:spLocks noGrp="1"/>
          </p:cNvSpPr>
          <p:nvPr>
            <p:ph idx="1"/>
          </p:nvPr>
        </p:nvSpPr>
        <p:spPr/>
        <p:txBody>
          <a:bodyPr>
            <a:normAutofit/>
          </a:bodyPr>
          <a:lstStyle/>
          <a:p>
            <a:pPr marL="0" indent="0" algn="l">
              <a:buNone/>
            </a:pPr>
            <a:r>
              <a:rPr lang="en-US" sz="2500" b="0" i="0" dirty="0">
                <a:solidFill>
                  <a:srgbClr val="990000"/>
                </a:solidFill>
                <a:effectLst/>
                <a:highlight>
                  <a:srgbClr val="FFFFFF"/>
                </a:highlight>
                <a:latin typeface="Times New Roman" panose="02020603050405020304" pitchFamily="18" charset="0"/>
                <a:cs typeface="Times New Roman" panose="02020603050405020304" pitchFamily="18" charset="0"/>
              </a:rPr>
              <a:t>Gate level netlist: </a:t>
            </a:r>
            <a:endParaRPr lang="en-US" sz="25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just"/>
            <a:r>
              <a:rPr lang="en-US" sz="2500" b="0" i="0" dirty="0">
                <a:solidFill>
                  <a:srgbClr val="000000"/>
                </a:solidFill>
                <a:effectLst/>
                <a:highlight>
                  <a:srgbClr val="FFFFFF"/>
                </a:highlight>
                <a:latin typeface="Times New Roman" panose="02020603050405020304" pitchFamily="18" charset="0"/>
                <a:cs typeface="Times New Roman" panose="02020603050405020304" pitchFamily="18" charset="0"/>
              </a:rPr>
              <a:t>This is the synthesized netlist. </a:t>
            </a:r>
          </a:p>
          <a:p>
            <a:pPr algn="just"/>
            <a:r>
              <a:rPr lang="en-US" sz="2500" b="0" i="0" dirty="0">
                <a:solidFill>
                  <a:srgbClr val="000000"/>
                </a:solidFill>
                <a:effectLst/>
                <a:highlight>
                  <a:srgbClr val="FFFFFF"/>
                </a:highlight>
                <a:latin typeface="Times New Roman" panose="02020603050405020304" pitchFamily="18" charset="0"/>
                <a:cs typeface="Times New Roman" panose="02020603050405020304" pitchFamily="18" charset="0"/>
              </a:rPr>
              <a:t>The synthesis team performs synthesis on RTL code with the standard cell libraries and constraints and converts the RTL code into the gate-level netlist based on available standard cells. </a:t>
            </a:r>
          </a:p>
          <a:p>
            <a:pPr algn="just"/>
            <a:r>
              <a:rPr lang="en-US" sz="2500" b="0" i="0" dirty="0">
                <a:solidFill>
                  <a:srgbClr val="000000"/>
                </a:solidFill>
                <a:effectLst/>
                <a:highlight>
                  <a:srgbClr val="FFFFFF"/>
                </a:highlight>
                <a:latin typeface="Times New Roman" panose="02020603050405020304" pitchFamily="18" charset="0"/>
                <a:cs typeface="Times New Roman" panose="02020603050405020304" pitchFamily="18" charset="0"/>
              </a:rPr>
              <a:t>This file contains all the instances of design and their connection. </a:t>
            </a:r>
          </a:p>
          <a:p>
            <a:pPr algn="just"/>
            <a:r>
              <a:rPr lang="en-US" sz="2500" dirty="0">
                <a:solidFill>
                  <a:srgbClr val="000000"/>
                </a:solidFill>
                <a:highlight>
                  <a:srgbClr val="FFFFFF"/>
                </a:highlight>
                <a:latin typeface="Times New Roman" panose="02020603050405020304" pitchFamily="18" charset="0"/>
                <a:cs typeface="Times New Roman" panose="02020603050405020304" pitchFamily="18" charset="0"/>
              </a:rPr>
              <a:t>File name – </a:t>
            </a:r>
            <a:r>
              <a:rPr lang="en-US" sz="2500" dirty="0" err="1">
                <a:solidFill>
                  <a:srgbClr val="000000"/>
                </a:solidFill>
                <a:highlight>
                  <a:srgbClr val="FFFFFF"/>
                </a:highlight>
                <a:latin typeface="Times New Roman" panose="02020603050405020304" pitchFamily="18" charset="0"/>
                <a:cs typeface="Times New Roman" panose="02020603050405020304" pitchFamily="18" charset="0"/>
              </a:rPr>
              <a:t>xyz.v</a:t>
            </a:r>
            <a:endParaRPr lang="en-US" sz="2500" dirty="0">
              <a:solidFill>
                <a:srgbClr val="000000"/>
              </a:solidFill>
              <a:highlight>
                <a:srgbClr val="FFFFFF"/>
              </a:highlight>
              <a:latin typeface="Times New Roman" panose="02020603050405020304" pitchFamily="18" charset="0"/>
              <a:cs typeface="Times New Roman" panose="02020603050405020304" pitchFamily="18" charset="0"/>
            </a:endParaRPr>
          </a:p>
          <a:p>
            <a:pPr algn="just"/>
            <a:endParaRPr lang="en-US" sz="25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43552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C48B80-2D49-8C5D-A9AB-53868C5E4735}"/>
              </a:ext>
            </a:extLst>
          </p:cNvPr>
          <p:cNvSpPr>
            <a:spLocks noGrp="1"/>
          </p:cNvSpPr>
          <p:nvPr>
            <p:ph idx="1"/>
          </p:nvPr>
        </p:nvSpPr>
        <p:spPr>
          <a:xfrm>
            <a:off x="297425" y="783405"/>
            <a:ext cx="10515600" cy="4351338"/>
          </a:xfrm>
        </p:spPr>
        <p:txBody>
          <a:bodyPr>
            <a:normAutofit/>
          </a:bodyPr>
          <a:lstStyle/>
          <a:p>
            <a:pPr marL="0" indent="0" algn="l">
              <a:buNone/>
            </a:pPr>
            <a:r>
              <a:rPr lang="en-US" sz="2200" b="0" i="0" dirty="0">
                <a:solidFill>
                  <a:srgbClr val="990000"/>
                </a:solidFill>
                <a:effectLst/>
                <a:highlight>
                  <a:srgbClr val="FFFFFF"/>
                </a:highlight>
                <a:latin typeface="georgia" panose="02040502050405020303" pitchFamily="18" charset="0"/>
              </a:rPr>
              <a:t>Constraint file: </a:t>
            </a:r>
            <a:endParaRPr lang="en-US" sz="2200" b="0" i="0" dirty="0">
              <a:solidFill>
                <a:srgbClr val="222222"/>
              </a:solidFill>
              <a:effectLst/>
              <a:highlight>
                <a:srgbClr val="FFFFFF"/>
              </a:highlight>
              <a:latin typeface="-apple-system"/>
            </a:endParaRPr>
          </a:p>
          <a:p>
            <a:pPr algn="just"/>
            <a:r>
              <a:rPr lang="en-US" sz="2200" b="0" i="0" u="sng" dirty="0">
                <a:solidFill>
                  <a:srgbClr val="222222"/>
                </a:solidFill>
                <a:effectLst/>
                <a:highlight>
                  <a:srgbClr val="FFFFFF"/>
                </a:highlight>
                <a:latin typeface="georgia" panose="02040502050405020303" pitchFamily="18" charset="0"/>
                <a:hlinkClick r:id="rId2"/>
              </a:rPr>
              <a:t>A Constraint file</a:t>
            </a:r>
            <a:r>
              <a:rPr lang="en-US" sz="2200" b="0" i="0" dirty="0">
                <a:solidFill>
                  <a:srgbClr val="222222"/>
                </a:solidFill>
                <a:effectLst/>
                <a:highlight>
                  <a:srgbClr val="FFFFFF"/>
                </a:highlight>
                <a:latin typeface="georgia" panose="02040502050405020303" pitchFamily="18" charset="0"/>
              </a:rPr>
              <a:t> is popularly known as an SDC file by its extension of the file. It contains basically,</a:t>
            </a:r>
            <a:endParaRPr lang="en-US" sz="2200" b="0" i="0" dirty="0">
              <a:solidFill>
                <a:srgbClr val="222222"/>
              </a:solidFill>
              <a:effectLst/>
              <a:highlight>
                <a:srgbClr val="FFFFFF"/>
              </a:highlight>
              <a:latin typeface="-apple-system"/>
            </a:endParaRPr>
          </a:p>
          <a:p>
            <a:pPr marL="742950" lvl="1" indent="-285750" algn="l">
              <a:buFont typeface="Arial" panose="020B0604020202020204" pitchFamily="34" charset="0"/>
              <a:buChar char="•"/>
            </a:pPr>
            <a:r>
              <a:rPr lang="en-US" sz="2200" b="0" i="0" dirty="0">
                <a:solidFill>
                  <a:srgbClr val="222222"/>
                </a:solidFill>
                <a:effectLst/>
                <a:highlight>
                  <a:srgbClr val="FFFFFF"/>
                </a:highlight>
                <a:latin typeface="georgia" panose="02040502050405020303" pitchFamily="18" charset="0"/>
              </a:rPr>
              <a:t>Units (Time, Capacitance, Resistance, Voltage, Current, Power)</a:t>
            </a:r>
            <a:endParaRPr lang="en-US" sz="2200" b="0" i="0" dirty="0">
              <a:solidFill>
                <a:srgbClr val="222222"/>
              </a:solidFill>
              <a:effectLst/>
              <a:highlight>
                <a:srgbClr val="FFFFFF"/>
              </a:highlight>
              <a:latin typeface="-apple-system"/>
            </a:endParaRPr>
          </a:p>
          <a:p>
            <a:pPr marL="742950" lvl="1" indent="-285750" algn="l">
              <a:buFont typeface="Arial" panose="020B0604020202020204" pitchFamily="34" charset="0"/>
              <a:buChar char="•"/>
            </a:pPr>
            <a:r>
              <a:rPr lang="en-US" sz="2200" b="0" i="0" dirty="0">
                <a:solidFill>
                  <a:srgbClr val="222222"/>
                </a:solidFill>
                <a:effectLst/>
                <a:highlight>
                  <a:srgbClr val="FFFFFF"/>
                </a:highlight>
                <a:latin typeface="georgia" panose="02040502050405020303" pitchFamily="18" charset="0"/>
              </a:rPr>
              <a:t>System interface (Driving cell, load)</a:t>
            </a:r>
            <a:endParaRPr lang="en-US" sz="2200" b="0" i="0" dirty="0">
              <a:solidFill>
                <a:srgbClr val="222222"/>
              </a:solidFill>
              <a:effectLst/>
              <a:highlight>
                <a:srgbClr val="FFFFFF"/>
              </a:highlight>
              <a:latin typeface="-apple-system"/>
            </a:endParaRPr>
          </a:p>
          <a:p>
            <a:pPr marL="742950" lvl="1" indent="-285750" algn="l">
              <a:buFont typeface="Arial" panose="020B0604020202020204" pitchFamily="34" charset="0"/>
              <a:buChar char="•"/>
            </a:pPr>
            <a:r>
              <a:rPr lang="en-US" sz="2200" b="0" i="0" dirty="0">
                <a:solidFill>
                  <a:srgbClr val="222222"/>
                </a:solidFill>
                <a:effectLst/>
                <a:highlight>
                  <a:srgbClr val="FFFFFF"/>
                </a:highlight>
                <a:latin typeface="georgia" panose="02040502050405020303" pitchFamily="18" charset="0"/>
              </a:rPr>
              <a:t>Design rule constraints (max fanout, max transition)</a:t>
            </a:r>
            <a:endParaRPr lang="en-US" sz="2200" b="0" i="0" dirty="0">
              <a:solidFill>
                <a:srgbClr val="222222"/>
              </a:solidFill>
              <a:effectLst/>
              <a:highlight>
                <a:srgbClr val="FFFFFF"/>
              </a:highlight>
              <a:latin typeface="-apple-system"/>
            </a:endParaRPr>
          </a:p>
          <a:p>
            <a:pPr marL="742950" lvl="1" indent="-285750" algn="l">
              <a:buFont typeface="Arial" panose="020B0604020202020204" pitchFamily="34" charset="0"/>
              <a:buChar char="•"/>
            </a:pPr>
            <a:r>
              <a:rPr lang="en-US" sz="2200" b="0" i="0" dirty="0">
                <a:solidFill>
                  <a:srgbClr val="222222"/>
                </a:solidFill>
                <a:effectLst/>
                <a:highlight>
                  <a:srgbClr val="FFFFFF"/>
                </a:highlight>
                <a:latin typeface="georgia" panose="02040502050405020303" pitchFamily="18" charset="0"/>
              </a:rPr>
              <a:t>Timing constraints (Clock definitions, clock latency, clock uncertainty, input/output delay)</a:t>
            </a:r>
            <a:endParaRPr lang="en-US" sz="2200" b="0" i="0" dirty="0">
              <a:solidFill>
                <a:srgbClr val="222222"/>
              </a:solidFill>
              <a:effectLst/>
              <a:highlight>
                <a:srgbClr val="FFFFFF"/>
              </a:highlight>
              <a:latin typeface="-apple-system"/>
            </a:endParaRPr>
          </a:p>
          <a:p>
            <a:pPr marL="742950" lvl="1" indent="-285750" algn="l">
              <a:buFont typeface="Arial" panose="020B0604020202020204" pitchFamily="34" charset="0"/>
              <a:buChar char="•"/>
            </a:pPr>
            <a:r>
              <a:rPr lang="en-US" sz="2200" b="0" i="0" dirty="0">
                <a:solidFill>
                  <a:srgbClr val="222222"/>
                </a:solidFill>
                <a:effectLst/>
                <a:highlight>
                  <a:srgbClr val="FFFFFF"/>
                </a:highlight>
                <a:latin typeface="georgia" panose="02040502050405020303" pitchFamily="18" charset="0"/>
              </a:rPr>
              <a:t>Timing exceptions (Multi-cycle and false paths)</a:t>
            </a:r>
            <a:endParaRPr lang="en-US" sz="2200" b="0" i="0" dirty="0">
              <a:solidFill>
                <a:srgbClr val="222222"/>
              </a:solidFill>
              <a:effectLst/>
              <a:highlight>
                <a:srgbClr val="FFFFFF"/>
              </a:highlight>
              <a:latin typeface="-apple-system"/>
            </a:endParaRPr>
          </a:p>
          <a:p>
            <a:pPr marL="0" indent="0">
              <a:buNone/>
            </a:pPr>
            <a:endParaRPr lang="en-IN" sz="2200" dirty="0"/>
          </a:p>
        </p:txBody>
      </p:sp>
    </p:spTree>
    <p:extLst>
      <p:ext uri="{BB962C8B-B14F-4D97-AF65-F5344CB8AC3E}">
        <p14:creationId xmlns:p14="http://schemas.microsoft.com/office/powerpoint/2010/main" val="58722316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ADEA35-7A3E-ED18-4365-39A8D6907743}"/>
              </a:ext>
            </a:extLst>
          </p:cNvPr>
          <p:cNvSpPr txBox="1"/>
          <p:nvPr/>
        </p:nvSpPr>
        <p:spPr>
          <a:xfrm>
            <a:off x="235976" y="489179"/>
            <a:ext cx="11415250" cy="5847755"/>
          </a:xfrm>
          <a:prstGeom prst="rect">
            <a:avLst/>
          </a:prstGeom>
          <a:noFill/>
        </p:spPr>
        <p:txBody>
          <a:bodyPr wrap="square">
            <a:spAutoFit/>
          </a:bodyPr>
          <a:lstStyle/>
          <a:p>
            <a:pPr algn="just"/>
            <a:r>
              <a:rPr lang="en-US" sz="2200" b="0" i="0" dirty="0">
                <a:solidFill>
                  <a:srgbClr val="C00000"/>
                </a:solidFill>
                <a:effectLst/>
                <a:highlight>
                  <a:srgbClr val="FFFFFF"/>
                </a:highlight>
                <a:latin typeface="georgia" panose="02040502050405020303" pitchFamily="18" charset="0"/>
              </a:rPr>
              <a:t>LOGICAL LIBRARY</a:t>
            </a:r>
          </a:p>
          <a:p>
            <a:pPr algn="just"/>
            <a:r>
              <a:rPr lang="en-US" sz="2200" b="0" i="0" dirty="0">
                <a:solidFill>
                  <a:srgbClr val="000000"/>
                </a:solidFill>
                <a:effectLst/>
                <a:highlight>
                  <a:srgbClr val="FFFFFF"/>
                </a:highlight>
                <a:latin typeface="georgia" panose="02040502050405020303" pitchFamily="18" charset="0"/>
              </a:rPr>
              <a:t>The</a:t>
            </a:r>
            <a:r>
              <a:rPr lang="en-US" sz="2200" b="0" i="0" u="sng" dirty="0">
                <a:solidFill>
                  <a:srgbClr val="000000"/>
                </a:solidFill>
                <a:effectLst/>
                <a:highlight>
                  <a:srgbClr val="FFFFFF"/>
                </a:highlight>
                <a:latin typeface="georgia" panose="02040502050405020303" pitchFamily="18" charset="0"/>
                <a:hlinkClick r:id="rId2"/>
              </a:rPr>
              <a:t> logical library</a:t>
            </a:r>
            <a:r>
              <a:rPr lang="en-US" sz="2200" b="0" i="0" dirty="0">
                <a:solidFill>
                  <a:srgbClr val="000000"/>
                </a:solidFill>
                <a:effectLst/>
                <a:highlight>
                  <a:srgbClr val="FFFFFF"/>
                </a:highlight>
                <a:latin typeface="georgia" panose="02040502050405020303" pitchFamily="18" charset="0"/>
              </a:rPr>
              <a:t> is also called a timing library or functional library or power library as it contains the functionality, time and power information of cells.</a:t>
            </a:r>
          </a:p>
          <a:p>
            <a:pPr algn="just"/>
            <a:endParaRPr lang="en-US" sz="2200" b="0" i="0" dirty="0">
              <a:solidFill>
                <a:srgbClr val="000000"/>
              </a:solidFill>
              <a:effectLst/>
              <a:highlight>
                <a:srgbClr val="FFFFFF"/>
              </a:highlight>
              <a:latin typeface="georgia" panose="02040502050405020303" pitchFamily="18" charset="0"/>
            </a:endParaRPr>
          </a:p>
          <a:p>
            <a:pPr algn="just"/>
            <a:r>
              <a:rPr lang="en-US" sz="2200" b="0" i="0" dirty="0">
                <a:solidFill>
                  <a:srgbClr val="000000"/>
                </a:solidFill>
                <a:effectLst/>
                <a:highlight>
                  <a:srgbClr val="FFFFFF"/>
                </a:highlight>
                <a:latin typeface="georgia" panose="02040502050405020303" pitchFamily="18" charset="0"/>
              </a:rPr>
              <a:t>This file contains basically the following information of the standard cells or macros. </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Timing details of the standard cells / macros ( delay, transitions)</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Setup and hold time of  standard cells / macros</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Functionality details of  standard cells /macros</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Area of standard cells / macros</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Pin directions and capacitance</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Leakage power of standard cells / macros </a:t>
            </a:r>
          </a:p>
          <a:p>
            <a:pPr algn="l"/>
            <a:endParaRPr lang="en-US" sz="2200" b="0" i="0" dirty="0">
              <a:solidFill>
                <a:srgbClr val="222222"/>
              </a:solidFill>
              <a:effectLst/>
              <a:highlight>
                <a:srgbClr val="FFFFFF"/>
              </a:highlight>
              <a:latin typeface="-apple-system"/>
            </a:endParaRPr>
          </a:p>
          <a:p>
            <a:pPr algn="just"/>
            <a:r>
              <a:rPr lang="en-US" sz="2200" b="0" i="0" dirty="0">
                <a:solidFill>
                  <a:srgbClr val="000000"/>
                </a:solidFill>
                <a:effectLst/>
                <a:highlight>
                  <a:srgbClr val="FFFFFF"/>
                </a:highlight>
                <a:latin typeface="georgia" panose="02040502050405020303" pitchFamily="18" charset="0"/>
              </a:rPr>
              <a:t>The logical libraries could be either in liberty format .lib file for Cadence tool or in the form of .</a:t>
            </a:r>
            <a:r>
              <a:rPr lang="en-US" sz="2200" b="0" i="0" dirty="0" err="1">
                <a:solidFill>
                  <a:srgbClr val="000000"/>
                </a:solidFill>
                <a:effectLst/>
                <a:highlight>
                  <a:srgbClr val="FFFFFF"/>
                </a:highlight>
                <a:latin typeface="georgia" panose="02040502050405020303" pitchFamily="18" charset="0"/>
              </a:rPr>
              <a:t>db</a:t>
            </a:r>
            <a:r>
              <a:rPr lang="en-US" sz="2200" b="0" i="0" dirty="0">
                <a:solidFill>
                  <a:srgbClr val="000000"/>
                </a:solidFill>
                <a:effectLst/>
                <a:highlight>
                  <a:srgbClr val="FFFFFF"/>
                </a:highlight>
                <a:latin typeface="georgia" panose="02040502050405020303" pitchFamily="18" charset="0"/>
              </a:rPr>
              <a:t> file for Synopsys tool. </a:t>
            </a:r>
          </a:p>
          <a:p>
            <a:pPr algn="just"/>
            <a:endParaRPr lang="en-US" sz="2200" b="0" i="0" dirty="0">
              <a:solidFill>
                <a:srgbClr val="000000"/>
              </a:solidFill>
              <a:effectLst/>
              <a:highlight>
                <a:srgbClr val="FFFFFF"/>
              </a:highlight>
              <a:latin typeface="georgia" panose="02040502050405020303" pitchFamily="18" charset="0"/>
            </a:endParaRPr>
          </a:p>
          <a:p>
            <a:pPr algn="just"/>
            <a:r>
              <a:rPr lang="en-US" sz="2200" b="0" i="0" dirty="0">
                <a:solidFill>
                  <a:srgbClr val="000000"/>
                </a:solidFill>
                <a:effectLst/>
                <a:highlight>
                  <a:srgbClr val="FFFFFF"/>
                </a:highlight>
                <a:latin typeface="georgia" panose="02040502050405020303" pitchFamily="18" charset="0"/>
              </a:rPr>
              <a:t>Liberty file is created by doing the standard cell library characterization, so this file is provided by the standard cell library vendor.</a:t>
            </a:r>
            <a:endParaRPr lang="en-US" sz="2200" b="0" i="0" dirty="0">
              <a:solidFill>
                <a:srgbClr val="222222"/>
              </a:solidFill>
              <a:effectLst/>
              <a:highlight>
                <a:srgbClr val="FFFFFF"/>
              </a:highlight>
              <a:latin typeface="-apple-system"/>
            </a:endParaRPr>
          </a:p>
        </p:txBody>
      </p:sp>
    </p:spTree>
    <p:extLst>
      <p:ext uri="{BB962C8B-B14F-4D97-AF65-F5344CB8AC3E}">
        <p14:creationId xmlns:p14="http://schemas.microsoft.com/office/powerpoint/2010/main" val="391654179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E61CEA-7CEE-1D07-21A8-0362AD0B06CE}"/>
              </a:ext>
            </a:extLst>
          </p:cNvPr>
          <p:cNvSpPr txBox="1"/>
          <p:nvPr/>
        </p:nvSpPr>
        <p:spPr>
          <a:xfrm>
            <a:off x="383457" y="602421"/>
            <a:ext cx="11611897" cy="4493538"/>
          </a:xfrm>
          <a:prstGeom prst="rect">
            <a:avLst/>
          </a:prstGeom>
          <a:noFill/>
        </p:spPr>
        <p:txBody>
          <a:bodyPr wrap="square">
            <a:spAutoFit/>
          </a:bodyPr>
          <a:lstStyle/>
          <a:p>
            <a:pPr algn="just"/>
            <a:r>
              <a:rPr lang="en-US" sz="2200" b="1" i="0" dirty="0">
                <a:solidFill>
                  <a:srgbClr val="990000"/>
                </a:solidFill>
                <a:effectLst/>
                <a:highlight>
                  <a:srgbClr val="FFFFFF"/>
                </a:highlight>
                <a:latin typeface="georgia" panose="02040502050405020303" pitchFamily="18" charset="0"/>
              </a:rPr>
              <a:t>Physical libraries: </a:t>
            </a:r>
            <a:endParaRPr lang="en-US" sz="2200" b="0" i="0" dirty="0">
              <a:solidFill>
                <a:srgbClr val="222222"/>
              </a:solidFill>
              <a:effectLst/>
              <a:highlight>
                <a:srgbClr val="FFFFFF"/>
              </a:highlight>
              <a:latin typeface="-apple-system"/>
            </a:endParaRPr>
          </a:p>
          <a:p>
            <a:pPr algn="just"/>
            <a:r>
              <a:rPr lang="en-US" sz="2200" b="0" i="0" dirty="0">
                <a:solidFill>
                  <a:srgbClr val="000000"/>
                </a:solidFill>
                <a:effectLst/>
                <a:highlight>
                  <a:srgbClr val="FFFFFF"/>
                </a:highlight>
                <a:latin typeface="georgia" panose="02040502050405020303" pitchFamily="18" charset="0"/>
              </a:rPr>
              <a:t>The </a:t>
            </a:r>
            <a:r>
              <a:rPr lang="en-US" sz="2200" b="0" i="0" u="sng" dirty="0">
                <a:solidFill>
                  <a:srgbClr val="000000"/>
                </a:solidFill>
                <a:effectLst/>
                <a:highlight>
                  <a:srgbClr val="FFFFFF"/>
                </a:highlight>
                <a:latin typeface="georgia" panose="02040502050405020303" pitchFamily="18" charset="0"/>
                <a:hlinkClick r:id="rId2"/>
              </a:rPr>
              <a:t>physical library</a:t>
            </a:r>
            <a:r>
              <a:rPr lang="en-US" sz="2200" b="0" i="0" dirty="0">
                <a:solidFill>
                  <a:srgbClr val="000000"/>
                </a:solidFill>
                <a:effectLst/>
                <a:highlight>
                  <a:srgbClr val="FFFFFF"/>
                </a:highlight>
                <a:latin typeface="georgia" panose="02040502050405020303" pitchFamily="18" charset="0"/>
              </a:rPr>
              <a:t> contains the abstract view of the layout for standard cells and macros. </a:t>
            </a:r>
          </a:p>
          <a:p>
            <a:pPr algn="just"/>
            <a:endParaRPr lang="en-US" sz="2200" dirty="0">
              <a:solidFill>
                <a:srgbClr val="000000"/>
              </a:solidFill>
              <a:highlight>
                <a:srgbClr val="FFFFFF"/>
              </a:highlight>
              <a:latin typeface="georgia" panose="02040502050405020303" pitchFamily="18" charset="0"/>
            </a:endParaRPr>
          </a:p>
          <a:p>
            <a:pPr algn="just"/>
            <a:r>
              <a:rPr lang="en-US" sz="2200" b="0" i="0" dirty="0">
                <a:solidFill>
                  <a:srgbClr val="000000"/>
                </a:solidFill>
                <a:effectLst/>
                <a:highlight>
                  <a:srgbClr val="FFFFFF"/>
                </a:highlight>
                <a:latin typeface="georgia" panose="02040502050405020303" pitchFamily="18" charset="0"/>
              </a:rPr>
              <a:t>LEF file basically contains:</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Size of the cell (Height and width)</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Symmetry of cell</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Pins name, direction, use, shape, layer </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Pins location</a:t>
            </a:r>
            <a:endParaRPr lang="en-US" sz="2200" b="0" i="0" dirty="0">
              <a:solidFill>
                <a:srgbClr val="222222"/>
              </a:solidFill>
              <a:effectLst/>
              <a:highlight>
                <a:srgbClr val="FFFFFF"/>
              </a:highlight>
              <a:latin typeface="-apple-system"/>
            </a:endParaRPr>
          </a:p>
          <a:p>
            <a:pPr algn="just"/>
            <a:endParaRPr lang="en-US" sz="2200" b="0" i="0" dirty="0">
              <a:solidFill>
                <a:srgbClr val="000000"/>
              </a:solidFill>
              <a:effectLst/>
              <a:highlight>
                <a:srgbClr val="FFFFFF"/>
              </a:highlight>
              <a:latin typeface="georgia" panose="02040502050405020303" pitchFamily="18" charset="0"/>
            </a:endParaRPr>
          </a:p>
          <a:p>
            <a:pPr algn="just"/>
            <a:r>
              <a:rPr lang="en-US" sz="2200" b="0" i="0" dirty="0">
                <a:solidFill>
                  <a:srgbClr val="000000"/>
                </a:solidFill>
                <a:effectLst/>
                <a:highlight>
                  <a:srgbClr val="FFFFFF"/>
                </a:highlight>
                <a:latin typeface="georgia" panose="02040502050405020303" pitchFamily="18" charset="0"/>
              </a:rPr>
              <a:t>Physical libraries are in Library Exchange Format (.</a:t>
            </a:r>
            <a:r>
              <a:rPr lang="en-US" sz="2200" b="0" i="0" dirty="0" err="1">
                <a:solidFill>
                  <a:srgbClr val="000000"/>
                </a:solidFill>
                <a:effectLst/>
                <a:highlight>
                  <a:srgbClr val="FFFFFF"/>
                </a:highlight>
                <a:latin typeface="georgia" panose="02040502050405020303" pitchFamily="18" charset="0"/>
              </a:rPr>
              <a:t>lef</a:t>
            </a:r>
            <a:r>
              <a:rPr lang="en-US" sz="2200" b="0" i="0" dirty="0">
                <a:solidFill>
                  <a:srgbClr val="000000"/>
                </a:solidFill>
                <a:effectLst/>
                <a:highlight>
                  <a:srgbClr val="FFFFFF"/>
                </a:highlight>
                <a:latin typeface="georgia" panose="02040502050405020303" pitchFamily="18" charset="0"/>
              </a:rPr>
              <a:t>) for the Cadence tools or .CELL and .FRAM form for Synopsys tool. </a:t>
            </a:r>
          </a:p>
          <a:p>
            <a:pPr algn="just"/>
            <a:endParaRPr lang="en-US" sz="2200" b="0" i="0" dirty="0">
              <a:solidFill>
                <a:srgbClr val="000000"/>
              </a:solidFill>
              <a:effectLst/>
              <a:highlight>
                <a:srgbClr val="FFFFFF"/>
              </a:highlight>
              <a:latin typeface="georgia" panose="02040502050405020303" pitchFamily="18" charset="0"/>
            </a:endParaRPr>
          </a:p>
          <a:p>
            <a:pPr algn="just"/>
            <a:r>
              <a:rPr lang="en-US" sz="2200" b="0" i="0" dirty="0">
                <a:solidFill>
                  <a:srgbClr val="000000"/>
                </a:solidFill>
                <a:effectLst/>
                <a:highlight>
                  <a:srgbClr val="FFFFFF"/>
                </a:highlight>
                <a:latin typeface="georgia" panose="02040502050405020303" pitchFamily="18" charset="0"/>
              </a:rPr>
              <a:t>This file is provided by the standard cell library vendor.  </a:t>
            </a:r>
            <a:endParaRPr lang="en-US" sz="2200" b="0" i="0" dirty="0">
              <a:solidFill>
                <a:srgbClr val="222222"/>
              </a:solidFill>
              <a:effectLst/>
              <a:highlight>
                <a:srgbClr val="FFFFFF"/>
              </a:highlight>
              <a:latin typeface="-apple-system"/>
            </a:endParaRPr>
          </a:p>
        </p:txBody>
      </p:sp>
    </p:spTree>
    <p:extLst>
      <p:ext uri="{BB962C8B-B14F-4D97-AF65-F5344CB8AC3E}">
        <p14:creationId xmlns:p14="http://schemas.microsoft.com/office/powerpoint/2010/main" val="42384779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B24A00-4F1C-BCD3-9B94-A27F9FAB9254}"/>
              </a:ext>
            </a:extLst>
          </p:cNvPr>
          <p:cNvSpPr txBox="1"/>
          <p:nvPr/>
        </p:nvSpPr>
        <p:spPr>
          <a:xfrm>
            <a:off x="786580" y="599877"/>
            <a:ext cx="10795819" cy="4832092"/>
          </a:xfrm>
          <a:prstGeom prst="rect">
            <a:avLst/>
          </a:prstGeom>
          <a:noFill/>
        </p:spPr>
        <p:txBody>
          <a:bodyPr wrap="square">
            <a:spAutoFit/>
          </a:bodyPr>
          <a:lstStyle/>
          <a:p>
            <a:pPr algn="just"/>
            <a:r>
              <a:rPr lang="en-US" sz="2200" b="1" i="0" dirty="0">
                <a:solidFill>
                  <a:srgbClr val="990000"/>
                </a:solidFill>
                <a:effectLst/>
                <a:highlight>
                  <a:srgbClr val="FFFFFF"/>
                </a:highlight>
                <a:latin typeface="georgia" panose="02040502050405020303" pitchFamily="18" charset="0"/>
              </a:rPr>
              <a:t>Technology file: </a:t>
            </a:r>
            <a:endParaRPr lang="en-US" sz="2200" b="0" i="0" dirty="0">
              <a:solidFill>
                <a:srgbClr val="222222"/>
              </a:solidFill>
              <a:effectLst/>
              <a:highlight>
                <a:srgbClr val="FFFFFF"/>
              </a:highlight>
              <a:latin typeface="-apple-system"/>
            </a:endParaRPr>
          </a:p>
          <a:p>
            <a:pPr algn="just"/>
            <a:r>
              <a:rPr lang="en-US" sz="2200" b="0" i="0" dirty="0">
                <a:solidFill>
                  <a:srgbClr val="000000"/>
                </a:solidFill>
                <a:effectLst/>
                <a:highlight>
                  <a:srgbClr val="FFFFFF"/>
                </a:highlight>
                <a:latin typeface="georgia" panose="02040502050405020303" pitchFamily="18" charset="0"/>
              </a:rPr>
              <a:t>The technology library is the most critical input to the physical design tool. The technology library contains detailed information about all the metal layers, vias and their design rules. This file is in ASCII format and basically contains the following information:</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Manufacturing grid</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Layers name (poly | contact | metal1 |via2 )</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Types and the direction of the metal</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Pitch</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Width</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Spacing </a:t>
            </a:r>
            <a:endParaRPr lang="en-US" sz="2200" b="0" i="0" dirty="0">
              <a:solidFill>
                <a:srgbClr val="222222"/>
              </a:solidFill>
              <a:effectLst/>
              <a:highlight>
                <a:srgbClr val="FFFFFF"/>
              </a:highlight>
              <a:latin typeface="-apple-system"/>
            </a:endParaRPr>
          </a:p>
          <a:p>
            <a:pPr algn="l">
              <a:buFont typeface="Arial" panose="020B0604020202020204" pitchFamily="34" charset="0"/>
              <a:buChar char="•"/>
            </a:pPr>
            <a:r>
              <a:rPr lang="en-US" sz="2200" b="0" i="0" dirty="0">
                <a:solidFill>
                  <a:srgbClr val="000000"/>
                </a:solidFill>
                <a:effectLst/>
                <a:highlight>
                  <a:srgbClr val="FFFFFF"/>
                </a:highlight>
                <a:latin typeface="georgia" panose="02040502050405020303" pitchFamily="18" charset="0"/>
              </a:rPr>
              <a:t>Resistance (per square unit)</a:t>
            </a:r>
            <a:endParaRPr lang="en-US" sz="2200" b="0" i="0" dirty="0">
              <a:solidFill>
                <a:srgbClr val="222222"/>
              </a:solidFill>
              <a:effectLst/>
              <a:highlight>
                <a:srgbClr val="FFFFFF"/>
              </a:highlight>
              <a:latin typeface="-apple-system"/>
            </a:endParaRPr>
          </a:p>
          <a:p>
            <a:pPr algn="just"/>
            <a:r>
              <a:rPr lang="en-US" sz="2200" b="0" i="0" dirty="0">
                <a:solidFill>
                  <a:srgbClr val="000000"/>
                </a:solidFill>
                <a:effectLst/>
                <a:highlight>
                  <a:srgbClr val="FFFFFF"/>
                </a:highlight>
                <a:latin typeface="georgia" panose="02040502050405020303" pitchFamily="18" charset="0"/>
              </a:rPr>
              <a:t>The technology file used by the Cadence tool is .</a:t>
            </a:r>
            <a:r>
              <a:rPr lang="en-US" sz="2200" b="0" i="0" dirty="0" err="1">
                <a:solidFill>
                  <a:srgbClr val="000000"/>
                </a:solidFill>
                <a:effectLst/>
                <a:highlight>
                  <a:srgbClr val="FFFFFF"/>
                </a:highlight>
                <a:latin typeface="georgia" panose="02040502050405020303" pitchFamily="18" charset="0"/>
              </a:rPr>
              <a:t>techlef</a:t>
            </a:r>
            <a:r>
              <a:rPr lang="en-US" sz="2200" b="0" i="0" dirty="0">
                <a:solidFill>
                  <a:srgbClr val="000000"/>
                </a:solidFill>
                <a:effectLst/>
                <a:highlight>
                  <a:srgbClr val="FFFFFF"/>
                </a:highlight>
                <a:latin typeface="georgia" panose="02040502050405020303" pitchFamily="18" charset="0"/>
              </a:rPr>
              <a:t> format and .</a:t>
            </a:r>
            <a:r>
              <a:rPr lang="en-US" sz="2200" b="0" i="0" dirty="0" err="1">
                <a:solidFill>
                  <a:srgbClr val="000000"/>
                </a:solidFill>
                <a:effectLst/>
                <a:highlight>
                  <a:srgbClr val="FFFFFF"/>
                </a:highlight>
                <a:latin typeface="georgia" panose="02040502050405020303" pitchFamily="18" charset="0"/>
              </a:rPr>
              <a:t>tf</a:t>
            </a:r>
            <a:r>
              <a:rPr lang="en-US" sz="2200" b="0" i="0" dirty="0">
                <a:solidFill>
                  <a:srgbClr val="000000"/>
                </a:solidFill>
                <a:effectLst/>
                <a:highlight>
                  <a:srgbClr val="FFFFFF"/>
                </a:highlight>
                <a:latin typeface="georgia" panose="02040502050405020303" pitchFamily="18" charset="0"/>
              </a:rPr>
              <a:t> format by Synopsys tool. </a:t>
            </a:r>
            <a:endParaRPr lang="en-US" sz="2200" b="0" i="0" dirty="0">
              <a:solidFill>
                <a:srgbClr val="222222"/>
              </a:solidFill>
              <a:effectLst/>
              <a:highlight>
                <a:srgbClr val="FFFFFF"/>
              </a:highlight>
              <a:latin typeface="-apple-system"/>
            </a:endParaRPr>
          </a:p>
        </p:txBody>
      </p:sp>
    </p:spTree>
    <p:extLst>
      <p:ext uri="{BB962C8B-B14F-4D97-AF65-F5344CB8AC3E}">
        <p14:creationId xmlns:p14="http://schemas.microsoft.com/office/powerpoint/2010/main" val="11851541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1196</Words>
  <Application>Microsoft Office PowerPoint</Application>
  <PresentationFormat>Widescreen</PresentationFormat>
  <Paragraphs>141</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-apple-system</vt:lpstr>
      <vt:lpstr>Arial</vt:lpstr>
      <vt:lpstr>Calibri</vt:lpstr>
      <vt:lpstr>Calibri Light</vt:lpstr>
      <vt:lpstr>Georgia</vt:lpstr>
      <vt:lpstr>Georgia</vt:lpstr>
      <vt:lpstr>inherit</vt:lpstr>
      <vt:lpstr>Times New Roman</vt:lpstr>
      <vt:lpstr>Wingdings</vt:lpstr>
      <vt:lpstr>Office Theme</vt:lpstr>
      <vt:lpstr>ASIC FLOW  AND  IO FILES </vt:lpstr>
      <vt:lpstr>TOPICS OF INTEREST</vt:lpstr>
      <vt:lpstr>ASIC FLOW </vt:lpstr>
      <vt:lpstr>EDA Tool Vendors </vt:lpstr>
      <vt:lpstr>INPUT 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OUTPUT FILES</vt:lpstr>
      <vt:lpstr>IO FILES AT FLOORPLAN</vt:lpstr>
      <vt:lpstr>AT PLACEMENT</vt:lpstr>
      <vt:lpstr>AT CTS</vt:lpstr>
      <vt:lpstr>AT ROUTING</vt:lpstr>
      <vt:lpstr>AT STA</vt:lpstr>
      <vt:lpstr>AT PHYSICAL VERIFICATION</vt:lpstr>
      <vt:lpstr>ECO – ENGINEERING CHANGE OF ORDER</vt:lpstr>
      <vt:lpstr>LINKS FOR PD CONTENT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ASIC FLOW  AND  IO FILES </dc:title>
  <dc:creator>r.amulya.2001@gmail.com</dc:creator>
  <cp:lastModifiedBy>Seai 43</cp:lastModifiedBy>
  <cp:revision>3</cp:revision>
  <dcterms:created xsi:type="dcterms:W3CDTF">2024-07-24T06:16:30Z</dcterms:created>
  <dcterms:modified xsi:type="dcterms:W3CDTF">2024-07-25T11:07:08Z</dcterms:modified>
</cp:coreProperties>
</file>