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87CA00B-6E14-480F-82A7-7DA9F11DF1F0}" type="datetimeFigureOut">
              <a:rPr lang="en-US" smtClean="0"/>
              <a:t>10/4/2023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7B11FEC-954A-4DF4-B0F1-A2E391C3074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7CA00B-6E14-480F-82A7-7DA9F11DF1F0}"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11FEC-954A-4DF4-B0F1-A2E391C307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7CA00B-6E14-480F-82A7-7DA9F11DF1F0}"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11FEC-954A-4DF4-B0F1-A2E391C307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7CA00B-6E14-480F-82A7-7DA9F11DF1F0}"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11FEC-954A-4DF4-B0F1-A2E391C3074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87CA00B-6E14-480F-82A7-7DA9F11DF1F0}"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B11FEC-954A-4DF4-B0F1-A2E391C3074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87CA00B-6E14-480F-82A7-7DA9F11DF1F0}"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11FEC-954A-4DF4-B0F1-A2E391C3074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87CA00B-6E14-480F-82A7-7DA9F11DF1F0}"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B11FEC-954A-4DF4-B0F1-A2E391C3074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87CA00B-6E14-480F-82A7-7DA9F11DF1F0}"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B11FEC-954A-4DF4-B0F1-A2E391C3074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CA00B-6E14-480F-82A7-7DA9F11DF1F0}" type="datetimeFigureOut">
              <a:rPr lang="en-US" smtClean="0"/>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B11FEC-954A-4DF4-B0F1-A2E391C307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87CA00B-6E14-480F-82A7-7DA9F11DF1F0}"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B11FEC-954A-4DF4-B0F1-A2E391C3074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87CA00B-6E14-480F-82A7-7DA9F11DF1F0}"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7B11FEC-954A-4DF4-B0F1-A2E391C3074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87CA00B-6E14-480F-82A7-7DA9F11DF1F0}" type="datetimeFigureOut">
              <a:rPr lang="en-US" smtClean="0"/>
              <a:t>10/4/2023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B11FEC-954A-4DF4-B0F1-A2E391C3074A}"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696" y="1318592"/>
            <a:ext cx="7851648" cy="1828800"/>
          </a:xfrm>
        </p:spPr>
        <p:txBody>
          <a:bodyPr/>
          <a:lstStyle/>
          <a:p>
            <a:pPr algn="l"/>
            <a:r>
              <a:rPr lang="en-US" dirty="0"/>
              <a:t> DEF File </a:t>
            </a:r>
            <a:br>
              <a:rPr lang="en-US" dirty="0"/>
            </a:br>
            <a:r>
              <a:rPr lang="en-US" sz="3200" dirty="0"/>
              <a:t>(Design exchange format)</a:t>
            </a:r>
          </a:p>
        </p:txBody>
      </p:sp>
      <p:sp>
        <p:nvSpPr>
          <p:cNvPr id="3" name="Subtitle 2"/>
          <p:cNvSpPr>
            <a:spLocks noGrp="1"/>
          </p:cNvSpPr>
          <p:nvPr>
            <p:ph type="subTitle" idx="1"/>
          </p:nvPr>
        </p:nvSpPr>
        <p:spPr>
          <a:xfrm>
            <a:off x="533400" y="3228536"/>
            <a:ext cx="7854696" cy="2486480"/>
          </a:xfrm>
        </p:spPr>
        <p:txBody>
          <a:bodyPr>
            <a:normAutofit/>
          </a:bodyPr>
          <a:lstStyle/>
          <a:p>
            <a:endParaRPr lang="en-US" dirty="0"/>
          </a:p>
          <a:p>
            <a:endParaRPr lang="en-US" dirty="0"/>
          </a:p>
          <a:p>
            <a:endParaRPr lang="en-US" dirty="0"/>
          </a:p>
          <a:p>
            <a:r>
              <a:rPr lang="en-US" dirty="0"/>
              <a:t>Presented by:</a:t>
            </a:r>
          </a:p>
          <a:p>
            <a:r>
              <a:rPr lang="en-US" dirty="0" err="1"/>
              <a:t>Chandu</a:t>
            </a:r>
            <a:r>
              <a:rPr lang="en-US" dirty="0"/>
              <a:t> Raj SD</a:t>
            </a:r>
          </a:p>
        </p:txBody>
      </p:sp>
      <p:sp>
        <p:nvSpPr>
          <p:cNvPr id="4" name="TextBox 3">
            <a:extLst>
              <a:ext uri="{FF2B5EF4-FFF2-40B4-BE49-F238E27FC236}">
                <a16:creationId xmlns:a16="http://schemas.microsoft.com/office/drawing/2014/main" id="{58D22839-DDBA-BC2E-4ECE-63E749E19F0D}"/>
              </a:ext>
            </a:extLst>
          </p:cNvPr>
          <p:cNvSpPr txBox="1"/>
          <p:nvPr/>
        </p:nvSpPr>
        <p:spPr>
          <a:xfrm>
            <a:off x="3657600" y="2500243"/>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Content in </a:t>
            </a:r>
            <a:r>
              <a:rPr lang="en-US" b="1" u="sng" dirty="0" err="1"/>
              <a:t>tf</a:t>
            </a:r>
            <a:r>
              <a:rPr lang="en-US" b="1" u="sng" dirty="0"/>
              <a:t> file</a:t>
            </a:r>
            <a:endParaRPr lang="en-US" dirty="0"/>
          </a:p>
        </p:txBody>
      </p:sp>
      <p:sp>
        <p:nvSpPr>
          <p:cNvPr id="3" name="Content Placeholder 2"/>
          <p:cNvSpPr>
            <a:spLocks noGrp="1"/>
          </p:cNvSpPr>
          <p:nvPr>
            <p:ph idx="1"/>
          </p:nvPr>
        </p:nvSpPr>
        <p:spPr/>
        <p:txBody>
          <a:bodyPr/>
          <a:lstStyle/>
          <a:p>
            <a:r>
              <a:rPr lang="en-US" b="1" dirty="0" err="1"/>
              <a:t>Colour</a:t>
            </a:r>
            <a:r>
              <a:rPr lang="en-US" b="1" dirty="0"/>
              <a:t> information:-</a:t>
            </a:r>
          </a:p>
          <a:p>
            <a:pPr>
              <a:buNone/>
            </a:pPr>
            <a:endParaRPr lang="en-US" b="1" dirty="0"/>
          </a:p>
        </p:txBody>
      </p:sp>
      <p:pic>
        <p:nvPicPr>
          <p:cNvPr id="4" name="Picture 3" descr="tf colour.PNG"/>
          <p:cNvPicPr>
            <a:picLocks noChangeAspect="1"/>
          </p:cNvPicPr>
          <p:nvPr/>
        </p:nvPicPr>
        <p:blipFill>
          <a:blip r:embed="rId2"/>
          <a:stretch>
            <a:fillRect/>
          </a:stretch>
        </p:blipFill>
        <p:spPr>
          <a:xfrm>
            <a:off x="1000100" y="2614498"/>
            <a:ext cx="6715171" cy="28862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356"/>
            <a:ext cx="8229600" cy="1143000"/>
          </a:xfrm>
        </p:spPr>
        <p:txBody>
          <a:bodyPr/>
          <a:lstStyle/>
          <a:p>
            <a:r>
              <a:rPr lang="en-US" b="1" u="sng" dirty="0"/>
              <a:t>Content in </a:t>
            </a:r>
            <a:r>
              <a:rPr lang="en-US" b="1" u="sng" dirty="0" err="1"/>
              <a:t>tf</a:t>
            </a:r>
            <a:r>
              <a:rPr lang="en-US" b="1" u="sng" dirty="0"/>
              <a:t> file</a:t>
            </a:r>
            <a:endParaRPr lang="en-US" dirty="0"/>
          </a:p>
        </p:txBody>
      </p:sp>
      <p:sp>
        <p:nvSpPr>
          <p:cNvPr id="3" name="Content Placeholder 2"/>
          <p:cNvSpPr>
            <a:spLocks noGrp="1"/>
          </p:cNvSpPr>
          <p:nvPr>
            <p:ph idx="1"/>
          </p:nvPr>
        </p:nvSpPr>
        <p:spPr/>
        <p:txBody>
          <a:bodyPr/>
          <a:lstStyle/>
          <a:p>
            <a:r>
              <a:rPr lang="en-US" b="1" dirty="0"/>
              <a:t>Stipple :-</a:t>
            </a:r>
          </a:p>
          <a:p>
            <a:endParaRPr lang="en-US" b="1" dirty="0"/>
          </a:p>
        </p:txBody>
      </p:sp>
      <p:pic>
        <p:nvPicPr>
          <p:cNvPr id="4" name="Picture 3" descr="tf stipple.PNG"/>
          <p:cNvPicPr>
            <a:picLocks noChangeAspect="1"/>
          </p:cNvPicPr>
          <p:nvPr/>
        </p:nvPicPr>
        <p:blipFill>
          <a:blip r:embed="rId2"/>
          <a:stretch>
            <a:fillRect/>
          </a:stretch>
        </p:blipFill>
        <p:spPr>
          <a:xfrm>
            <a:off x="214282" y="2643182"/>
            <a:ext cx="8643998" cy="37862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Content in </a:t>
            </a:r>
            <a:r>
              <a:rPr lang="en-US" b="1" u="sng" dirty="0" err="1"/>
              <a:t>tf</a:t>
            </a:r>
            <a:r>
              <a:rPr lang="en-US" b="1" u="sng" dirty="0"/>
              <a:t> file</a:t>
            </a:r>
            <a:endParaRPr lang="en-US" dirty="0"/>
          </a:p>
        </p:txBody>
      </p:sp>
      <p:sp>
        <p:nvSpPr>
          <p:cNvPr id="3" name="Content Placeholder 2"/>
          <p:cNvSpPr>
            <a:spLocks noGrp="1"/>
          </p:cNvSpPr>
          <p:nvPr>
            <p:ph idx="1"/>
          </p:nvPr>
        </p:nvSpPr>
        <p:spPr/>
        <p:txBody>
          <a:bodyPr/>
          <a:lstStyle/>
          <a:p>
            <a:r>
              <a:rPr lang="en-US" b="1" dirty="0"/>
              <a:t>Metal information:-</a:t>
            </a:r>
          </a:p>
          <a:p>
            <a:pPr>
              <a:buNone/>
            </a:pPr>
            <a:endParaRPr lang="en-US" b="1" dirty="0"/>
          </a:p>
        </p:txBody>
      </p:sp>
      <p:pic>
        <p:nvPicPr>
          <p:cNvPr id="4" name="Picture 3" descr="tf layer.PNG"/>
          <p:cNvPicPr>
            <a:picLocks noChangeAspect="1"/>
          </p:cNvPicPr>
          <p:nvPr/>
        </p:nvPicPr>
        <p:blipFill>
          <a:blip r:embed="rId2"/>
          <a:stretch>
            <a:fillRect/>
          </a:stretch>
        </p:blipFill>
        <p:spPr>
          <a:xfrm>
            <a:off x="694783" y="2571744"/>
            <a:ext cx="7754433" cy="3571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1428736"/>
            <a:ext cx="7772400" cy="2357454"/>
          </a:xfrm>
        </p:spPr>
        <p:txBody>
          <a:bodyPr/>
          <a:lstStyle/>
          <a:p>
            <a:pPr algn="ctr"/>
            <a:r>
              <a:t>            </a:t>
            </a:r>
            <a:br>
              <a:rPr/>
            </a:br>
            <a:br>
              <a:rPr/>
            </a:br>
            <a:r>
              <a:t>Thank you</a:t>
            </a:r>
            <a:endParaRPr lang="en-US" dirty="0"/>
          </a:p>
        </p:txBody>
      </p:sp>
      <p:sp>
        <p:nvSpPr>
          <p:cNvPr id="3" name="Text Placeholder 2"/>
          <p:cNvSpPr>
            <a:spLocks noGrp="1"/>
          </p:cNvSpPr>
          <p:nvPr>
            <p:ph type="body"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DEF File?</a:t>
            </a:r>
          </a:p>
        </p:txBody>
      </p:sp>
      <p:sp>
        <p:nvSpPr>
          <p:cNvPr id="3" name="Content Placeholder 2"/>
          <p:cNvSpPr>
            <a:spLocks noGrp="1"/>
          </p:cNvSpPr>
          <p:nvPr>
            <p:ph idx="1"/>
          </p:nvPr>
        </p:nvSpPr>
        <p:spPr/>
        <p:txBody>
          <a:bodyPr>
            <a:normAutofit/>
          </a:bodyPr>
          <a:lstStyle/>
          <a:p>
            <a:pPr algn="just"/>
            <a:r>
              <a:rPr lang="en-US" dirty="0"/>
              <a:t> DEF file is used to represent the Physical layout of an Integrated Circuit (IC) in ASCII format.</a:t>
            </a:r>
          </a:p>
          <a:p>
            <a:pPr algn="just"/>
            <a:r>
              <a:rPr lang="en-US" dirty="0"/>
              <a:t>Whenever we need to transfer the design database from one EDA tool to another EDA tool for further implementation or analysis, we use the DEF file to transfer the design data.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Content in DEF file </a:t>
            </a:r>
          </a:p>
        </p:txBody>
      </p:sp>
      <p:sp>
        <p:nvSpPr>
          <p:cNvPr id="3" name="Content Placeholder 2"/>
          <p:cNvSpPr>
            <a:spLocks noGrp="1"/>
          </p:cNvSpPr>
          <p:nvPr>
            <p:ph idx="1"/>
          </p:nvPr>
        </p:nvSpPr>
        <p:spPr/>
        <p:txBody>
          <a:bodyPr/>
          <a:lstStyle/>
          <a:p>
            <a:pPr marL="514350" indent="-514350">
              <a:buFont typeface="+mj-lt"/>
              <a:buAutoNum type="arabicPeriod"/>
            </a:pPr>
            <a:r>
              <a:rPr lang="en-US" dirty="0"/>
              <a:t>HEADER:-</a:t>
            </a:r>
          </a:p>
          <a:p>
            <a:pPr marL="514350" indent="-514350">
              <a:buNone/>
            </a:pPr>
            <a:endParaRPr lang="en-US" dirty="0"/>
          </a:p>
        </p:txBody>
      </p:sp>
      <p:pic>
        <p:nvPicPr>
          <p:cNvPr id="4" name="Picture 3" descr="def_header.png"/>
          <p:cNvPicPr>
            <a:picLocks noChangeAspect="1"/>
          </p:cNvPicPr>
          <p:nvPr/>
        </p:nvPicPr>
        <p:blipFill>
          <a:blip r:embed="rId2"/>
          <a:srcRect l="1111" t="1627" r="3333" b="2288"/>
          <a:stretch>
            <a:fillRect/>
          </a:stretch>
        </p:blipFill>
        <p:spPr>
          <a:xfrm>
            <a:off x="928662" y="2714620"/>
            <a:ext cx="6929486" cy="3571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Contents in DEF file</a:t>
            </a:r>
          </a:p>
        </p:txBody>
      </p:sp>
      <p:sp>
        <p:nvSpPr>
          <p:cNvPr id="3" name="Content Placeholder 2"/>
          <p:cNvSpPr>
            <a:spLocks noGrp="1"/>
          </p:cNvSpPr>
          <p:nvPr>
            <p:ph idx="1"/>
          </p:nvPr>
        </p:nvSpPr>
        <p:spPr/>
        <p:txBody>
          <a:bodyPr>
            <a:normAutofit lnSpcReduction="10000"/>
          </a:bodyPr>
          <a:lstStyle/>
          <a:p>
            <a:r>
              <a:rPr lang="en-US" u="sng" dirty="0"/>
              <a:t>VERSION</a:t>
            </a:r>
            <a:r>
              <a:rPr lang="en-US" dirty="0"/>
              <a:t>:- Specifies the version it will be 5.3 to 5.8 </a:t>
            </a:r>
          </a:p>
          <a:p>
            <a:pPr>
              <a:buNone/>
            </a:pPr>
            <a:r>
              <a:rPr lang="en-US" dirty="0"/>
              <a:t>                          (default will be 5.6) </a:t>
            </a:r>
          </a:p>
          <a:p>
            <a:r>
              <a:rPr lang="en-US" u="sng" dirty="0"/>
              <a:t>DIVIDERCHAR</a:t>
            </a:r>
            <a:r>
              <a:rPr lang="en-US" dirty="0"/>
              <a:t>:- Specifies the character used to express </a:t>
            </a:r>
            <a:r>
              <a:rPr lang="en-US" dirty="0" err="1"/>
              <a:t>hirarchy</a:t>
            </a:r>
            <a:r>
              <a:rPr lang="en-US" dirty="0"/>
              <a:t> when DEF names are mapped to or from other database </a:t>
            </a:r>
          </a:p>
          <a:p>
            <a:r>
              <a:rPr lang="en-US" u="sng" dirty="0"/>
              <a:t>BUSBITCHARS</a:t>
            </a:r>
            <a:r>
              <a:rPr lang="en-US" dirty="0"/>
              <a:t>:- Specifies a pair of character used to specify </a:t>
            </a:r>
            <a:r>
              <a:rPr lang="en-US" dirty="0" err="1"/>
              <a:t>busbit</a:t>
            </a:r>
            <a:r>
              <a:rPr lang="en-US" dirty="0"/>
              <a:t> </a:t>
            </a:r>
          </a:p>
          <a:p>
            <a:r>
              <a:rPr lang="en-US" u="sng" dirty="0"/>
              <a:t>DESIGN</a:t>
            </a:r>
            <a:r>
              <a:rPr lang="en-US" dirty="0"/>
              <a:t>:- Specifies the name of the design </a:t>
            </a:r>
          </a:p>
          <a:p>
            <a:r>
              <a:rPr lang="en-US" u="sng" dirty="0"/>
              <a:t>TECHNOLOGY</a:t>
            </a:r>
            <a:r>
              <a:rPr lang="en-US" dirty="0"/>
              <a:t>:- Specifies a tech name for the design in the database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Contents in DEF file</a:t>
            </a:r>
          </a:p>
        </p:txBody>
      </p:sp>
      <p:sp>
        <p:nvSpPr>
          <p:cNvPr id="3" name="Content Placeholder 2"/>
          <p:cNvSpPr>
            <a:spLocks noGrp="1"/>
          </p:cNvSpPr>
          <p:nvPr>
            <p:ph idx="1"/>
          </p:nvPr>
        </p:nvSpPr>
        <p:spPr/>
        <p:txBody>
          <a:bodyPr/>
          <a:lstStyle/>
          <a:p>
            <a:r>
              <a:rPr lang="en-US" u="sng" dirty="0"/>
              <a:t>DIE AREA</a:t>
            </a:r>
            <a:r>
              <a:rPr lang="en-US" dirty="0"/>
              <a:t>:- </a:t>
            </a:r>
          </a:p>
        </p:txBody>
      </p:sp>
      <p:pic>
        <p:nvPicPr>
          <p:cNvPr id="4" name="Picture 3" descr="Die_Core-1.png"/>
          <p:cNvPicPr>
            <a:picLocks noChangeAspect="1"/>
          </p:cNvPicPr>
          <p:nvPr/>
        </p:nvPicPr>
        <p:blipFill>
          <a:blip r:embed="rId2"/>
          <a:srcRect l="7525" t="21053" r="29265" b="18421"/>
          <a:stretch>
            <a:fillRect/>
          </a:stretch>
        </p:blipFill>
        <p:spPr>
          <a:xfrm>
            <a:off x="2857488" y="1928802"/>
            <a:ext cx="3913560" cy="21431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1000100" y="4429130"/>
            <a:ext cx="3143272" cy="923330"/>
          </a:xfrm>
          <a:prstGeom prst="rect">
            <a:avLst/>
          </a:prstGeom>
        </p:spPr>
        <p:txBody>
          <a:bodyPr wrap="square">
            <a:spAutoFit/>
          </a:bodyPr>
          <a:lstStyle/>
          <a:p>
            <a:r>
              <a:rPr lang="it-IT" b="1" dirty="0"/>
              <a:t>DIEAREA </a:t>
            </a:r>
            <a:r>
              <a:rPr lang="it-IT" b="1" dirty="0">
                <a:latin typeface="+mj-lt"/>
              </a:rPr>
              <a:t>( 0 0 ) ( 0 38 )</a:t>
            </a:r>
            <a:endParaRPr lang="it-IT" dirty="0">
              <a:latin typeface="+mj-lt"/>
            </a:endParaRPr>
          </a:p>
          <a:p>
            <a:r>
              <a:rPr lang="it-IT" b="1" dirty="0">
                <a:latin typeface="+mj-lt"/>
              </a:rPr>
              <a:t>        ( 14 38 ) ( 14 22 )</a:t>
            </a:r>
            <a:endParaRPr lang="it-IT" dirty="0">
              <a:latin typeface="+mj-lt"/>
            </a:endParaRPr>
          </a:p>
          <a:p>
            <a:r>
              <a:rPr lang="it-IT" b="1" dirty="0">
                <a:latin typeface="+mj-lt"/>
              </a:rPr>
              <a:t>        ( 18 22 ) ( 18 0 ) ;</a:t>
            </a:r>
            <a:endParaRPr lang="it-IT"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DEF contents</a:t>
            </a:r>
          </a:p>
        </p:txBody>
      </p:sp>
      <p:graphicFrame>
        <p:nvGraphicFramePr>
          <p:cNvPr id="5" name="Content Placeholder 4"/>
          <p:cNvGraphicFramePr>
            <a:graphicFrameLocks noGrp="1"/>
          </p:cNvGraphicFramePr>
          <p:nvPr>
            <p:ph idx="1"/>
          </p:nvPr>
        </p:nvGraphicFramePr>
        <p:xfrm>
          <a:off x="500034" y="1857367"/>
          <a:ext cx="8229600" cy="4857781"/>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07400">
                <a:tc>
                  <a:txBody>
                    <a:bodyPr/>
                    <a:lstStyle/>
                    <a:p>
                      <a:pPr algn="just"/>
                      <a:r>
                        <a:rPr lang="en-US" baseline="0" dirty="0"/>
                        <a:t>                  </a:t>
                      </a:r>
                      <a:r>
                        <a:rPr lang="en-US" dirty="0"/>
                        <a:t>IN FLOORPLAN</a:t>
                      </a:r>
                    </a:p>
                  </a:txBody>
                  <a:tcPr/>
                </a:tc>
                <a:tc>
                  <a:txBody>
                    <a:bodyPr/>
                    <a:lstStyle/>
                    <a:p>
                      <a:r>
                        <a:rPr lang="en-US" dirty="0"/>
                        <a:t>                  IN PLACEMENT</a:t>
                      </a:r>
                    </a:p>
                  </a:txBody>
                  <a:tcPr/>
                </a:tc>
                <a:extLst>
                  <a:ext uri="{0D108BD9-81ED-4DB2-BD59-A6C34878D82A}">
                    <a16:rowId xmlns:a16="http://schemas.microsoft.com/office/drawing/2014/main" val="10000"/>
                  </a:ext>
                </a:extLst>
              </a:tr>
              <a:tr h="407400">
                <a:tc>
                  <a:txBody>
                    <a:bodyPr/>
                    <a:lstStyle/>
                    <a:p>
                      <a:pPr algn="just">
                        <a:buFont typeface="Arial" pitchFamily="34" charset="0"/>
                        <a:buChar char="•"/>
                      </a:pPr>
                      <a:r>
                        <a:rPr lang="en-US" dirty="0"/>
                        <a:t>Version</a:t>
                      </a:r>
                    </a:p>
                  </a:txBody>
                  <a:tcPr/>
                </a:tc>
                <a:tc>
                  <a:txBody>
                    <a:bodyPr/>
                    <a:lstStyle/>
                    <a:p>
                      <a:pPr>
                        <a:buFont typeface="Arial" pitchFamily="34" charset="0"/>
                        <a:buChar char="•"/>
                      </a:pPr>
                      <a:r>
                        <a:rPr lang="en-US" dirty="0"/>
                        <a:t>Version</a:t>
                      </a:r>
                    </a:p>
                  </a:txBody>
                  <a:tcPr/>
                </a:tc>
                <a:extLst>
                  <a:ext uri="{0D108BD9-81ED-4DB2-BD59-A6C34878D82A}">
                    <a16:rowId xmlns:a16="http://schemas.microsoft.com/office/drawing/2014/main" val="10001"/>
                  </a:ext>
                </a:extLst>
              </a:tr>
              <a:tr h="407400">
                <a:tc>
                  <a:txBody>
                    <a:bodyPr/>
                    <a:lstStyle/>
                    <a:p>
                      <a:pPr>
                        <a:buFont typeface="Arial" pitchFamily="34" charset="0"/>
                        <a:buChar char="•"/>
                      </a:pPr>
                      <a:r>
                        <a:rPr lang="en-US" dirty="0"/>
                        <a:t>Divider char</a:t>
                      </a:r>
                    </a:p>
                  </a:txBody>
                  <a:tcPr/>
                </a:tc>
                <a:tc>
                  <a:txBody>
                    <a:bodyPr/>
                    <a:lstStyle/>
                    <a:p>
                      <a:pPr>
                        <a:buFont typeface="Arial" pitchFamily="34" charset="0"/>
                        <a:buChar char="•"/>
                      </a:pPr>
                      <a:r>
                        <a:rPr lang="en-US" dirty="0"/>
                        <a:t>Divider char</a:t>
                      </a:r>
                    </a:p>
                  </a:txBody>
                  <a:tcPr/>
                </a:tc>
                <a:extLst>
                  <a:ext uri="{0D108BD9-81ED-4DB2-BD59-A6C34878D82A}">
                    <a16:rowId xmlns:a16="http://schemas.microsoft.com/office/drawing/2014/main" val="10002"/>
                  </a:ext>
                </a:extLst>
              </a:tr>
              <a:tr h="407400">
                <a:tc>
                  <a:txBody>
                    <a:bodyPr/>
                    <a:lstStyle/>
                    <a:p>
                      <a:pPr>
                        <a:buFont typeface="Arial" pitchFamily="34" charset="0"/>
                        <a:buChar char="•"/>
                      </a:pPr>
                      <a:r>
                        <a:rPr lang="en-US" dirty="0" err="1"/>
                        <a:t>Busbit</a:t>
                      </a:r>
                      <a:r>
                        <a:rPr lang="en-US" dirty="0"/>
                        <a:t> chars</a:t>
                      </a:r>
                    </a:p>
                  </a:txBody>
                  <a:tcPr/>
                </a:tc>
                <a:tc>
                  <a:txBody>
                    <a:bodyPr/>
                    <a:lstStyle/>
                    <a:p>
                      <a:pPr>
                        <a:buFont typeface="Arial" pitchFamily="34" charset="0"/>
                        <a:buChar char="•"/>
                      </a:pPr>
                      <a:r>
                        <a:rPr lang="en-US" dirty="0" err="1"/>
                        <a:t>Busbit</a:t>
                      </a:r>
                      <a:r>
                        <a:rPr lang="en-US" dirty="0"/>
                        <a:t> chars</a:t>
                      </a:r>
                    </a:p>
                  </a:txBody>
                  <a:tcPr/>
                </a:tc>
                <a:extLst>
                  <a:ext uri="{0D108BD9-81ED-4DB2-BD59-A6C34878D82A}">
                    <a16:rowId xmlns:a16="http://schemas.microsoft.com/office/drawing/2014/main" val="10003"/>
                  </a:ext>
                </a:extLst>
              </a:tr>
              <a:tr h="407400">
                <a:tc>
                  <a:txBody>
                    <a:bodyPr/>
                    <a:lstStyle/>
                    <a:p>
                      <a:pPr>
                        <a:buFont typeface="Arial" pitchFamily="34" charset="0"/>
                        <a:buChar char="•"/>
                      </a:pPr>
                      <a:r>
                        <a:rPr lang="en-US" dirty="0"/>
                        <a:t>Design</a:t>
                      </a:r>
                    </a:p>
                  </a:txBody>
                  <a:tcPr/>
                </a:tc>
                <a:tc>
                  <a:txBody>
                    <a:bodyPr/>
                    <a:lstStyle/>
                    <a:p>
                      <a:pPr>
                        <a:buFont typeface="Arial" pitchFamily="34" charset="0"/>
                        <a:buChar char="•"/>
                      </a:pPr>
                      <a:r>
                        <a:rPr lang="en-US" dirty="0"/>
                        <a:t>Design </a:t>
                      </a:r>
                    </a:p>
                  </a:txBody>
                  <a:tcPr/>
                </a:tc>
                <a:extLst>
                  <a:ext uri="{0D108BD9-81ED-4DB2-BD59-A6C34878D82A}">
                    <a16:rowId xmlns:a16="http://schemas.microsoft.com/office/drawing/2014/main" val="10004"/>
                  </a:ext>
                </a:extLst>
              </a:tr>
              <a:tr h="407400">
                <a:tc>
                  <a:txBody>
                    <a:bodyPr/>
                    <a:lstStyle/>
                    <a:p>
                      <a:pPr>
                        <a:buFont typeface="Arial" pitchFamily="34" charset="0"/>
                        <a:buChar char="•"/>
                      </a:pPr>
                      <a:r>
                        <a:rPr lang="en-US" dirty="0"/>
                        <a:t>Units distance microns</a:t>
                      </a:r>
                      <a:r>
                        <a:rPr lang="en-US" baseline="0" dirty="0"/>
                        <a:t> </a:t>
                      </a:r>
                      <a:endParaRPr lang="en-US" dirty="0"/>
                    </a:p>
                  </a:txBody>
                  <a:tcPr/>
                </a:tc>
                <a:tc>
                  <a:txBody>
                    <a:bodyPr/>
                    <a:lstStyle/>
                    <a:p>
                      <a:pPr>
                        <a:buFont typeface="Arial" pitchFamily="34" charset="0"/>
                        <a:buChar char="•"/>
                      </a:pPr>
                      <a:r>
                        <a:rPr lang="en-US" dirty="0"/>
                        <a:t> </a:t>
                      </a:r>
                      <a:r>
                        <a:rPr lang="en-US" u="none" dirty="0"/>
                        <a:t>U</a:t>
                      </a:r>
                      <a:r>
                        <a:rPr lang="en-US" dirty="0"/>
                        <a:t>nits distance microns</a:t>
                      </a:r>
                    </a:p>
                  </a:txBody>
                  <a:tcPr/>
                </a:tc>
                <a:extLst>
                  <a:ext uri="{0D108BD9-81ED-4DB2-BD59-A6C34878D82A}">
                    <a16:rowId xmlns:a16="http://schemas.microsoft.com/office/drawing/2014/main" val="10005"/>
                  </a:ext>
                </a:extLst>
              </a:tr>
              <a:tr h="407400">
                <a:tc>
                  <a:txBody>
                    <a:bodyPr/>
                    <a:lstStyle/>
                    <a:p>
                      <a:pPr>
                        <a:buFont typeface="Arial" pitchFamily="34" charset="0"/>
                        <a:buChar char="•"/>
                      </a:pPr>
                      <a:r>
                        <a:rPr lang="en-US" dirty="0" err="1"/>
                        <a:t>Diearea</a:t>
                      </a:r>
                      <a:endParaRPr lang="en-US" dirty="0"/>
                    </a:p>
                  </a:txBody>
                  <a:tcPr/>
                </a:tc>
                <a:tc>
                  <a:txBody>
                    <a:bodyPr/>
                    <a:lstStyle/>
                    <a:p>
                      <a:pPr>
                        <a:buFont typeface="Arial" pitchFamily="34" charset="0"/>
                        <a:buChar char="•"/>
                      </a:pPr>
                      <a:r>
                        <a:rPr lang="en-US" dirty="0" err="1"/>
                        <a:t>Diearea</a:t>
                      </a:r>
                      <a:endParaRPr lang="en-US" dirty="0"/>
                    </a:p>
                  </a:txBody>
                  <a:tcPr/>
                </a:tc>
                <a:extLst>
                  <a:ext uri="{0D108BD9-81ED-4DB2-BD59-A6C34878D82A}">
                    <a16:rowId xmlns:a16="http://schemas.microsoft.com/office/drawing/2014/main" val="10006"/>
                  </a:ext>
                </a:extLst>
              </a:tr>
              <a:tr h="407400">
                <a:tc>
                  <a:txBody>
                    <a:bodyPr/>
                    <a:lstStyle/>
                    <a:p>
                      <a:pPr>
                        <a:buFont typeface="Arial" pitchFamily="34" charset="0"/>
                        <a:buChar char="•"/>
                      </a:pPr>
                      <a:r>
                        <a:rPr lang="en-US" dirty="0"/>
                        <a:t>Components</a:t>
                      </a:r>
                    </a:p>
                  </a:txBody>
                  <a:tcPr/>
                </a:tc>
                <a:tc>
                  <a:txBody>
                    <a:bodyPr/>
                    <a:lstStyle/>
                    <a:p>
                      <a:pPr>
                        <a:buFont typeface="Arial" pitchFamily="34" charset="0"/>
                        <a:buChar char="•"/>
                      </a:pPr>
                      <a:r>
                        <a:rPr lang="en-US" dirty="0" err="1"/>
                        <a:t>Rows,vias</a:t>
                      </a:r>
                      <a:r>
                        <a:rPr lang="en-US" dirty="0"/>
                        <a:t> </a:t>
                      </a:r>
                    </a:p>
                  </a:txBody>
                  <a:tcPr/>
                </a:tc>
                <a:extLst>
                  <a:ext uri="{0D108BD9-81ED-4DB2-BD59-A6C34878D82A}">
                    <a16:rowId xmlns:a16="http://schemas.microsoft.com/office/drawing/2014/main" val="10007"/>
                  </a:ext>
                </a:extLst>
              </a:tr>
              <a:tr h="407400">
                <a:tc>
                  <a:txBody>
                    <a:bodyPr/>
                    <a:lstStyle/>
                    <a:p>
                      <a:pPr>
                        <a:buFont typeface="Arial" pitchFamily="34" charset="0"/>
                        <a:buChar char="•"/>
                      </a:pPr>
                      <a:r>
                        <a:rPr lang="en-US" dirty="0"/>
                        <a:t>Pins</a:t>
                      </a:r>
                    </a:p>
                  </a:txBody>
                  <a:tcPr/>
                </a:tc>
                <a:tc>
                  <a:txBody>
                    <a:bodyPr/>
                    <a:lstStyle/>
                    <a:p>
                      <a:pPr>
                        <a:buFont typeface="Arial" pitchFamily="34" charset="0"/>
                        <a:buChar char="•"/>
                      </a:pPr>
                      <a:r>
                        <a:rPr lang="en-US" dirty="0"/>
                        <a:t>Components </a:t>
                      </a:r>
                    </a:p>
                  </a:txBody>
                  <a:tcPr/>
                </a:tc>
                <a:extLst>
                  <a:ext uri="{0D108BD9-81ED-4DB2-BD59-A6C34878D82A}">
                    <a16:rowId xmlns:a16="http://schemas.microsoft.com/office/drawing/2014/main" val="10008"/>
                  </a:ext>
                </a:extLst>
              </a:tr>
              <a:tr h="1191181">
                <a:tc>
                  <a:txBody>
                    <a:bodyPr/>
                    <a:lstStyle/>
                    <a:p>
                      <a:pPr>
                        <a:buFont typeface="Arial" pitchFamily="34" charset="0"/>
                        <a:buChar char="•"/>
                      </a:pPr>
                      <a:r>
                        <a:rPr lang="en-US" dirty="0"/>
                        <a:t>Nets</a:t>
                      </a:r>
                    </a:p>
                  </a:txBody>
                  <a:tcPr/>
                </a:tc>
                <a:tc>
                  <a:txBody>
                    <a:bodyPr/>
                    <a:lstStyle/>
                    <a:p>
                      <a:pPr>
                        <a:buFont typeface="Arial" pitchFamily="34" charset="0"/>
                        <a:buChar char="•"/>
                      </a:pPr>
                      <a:r>
                        <a:rPr lang="en-US" dirty="0"/>
                        <a:t>Pins</a:t>
                      </a:r>
                    </a:p>
                    <a:p>
                      <a:pPr>
                        <a:buFont typeface="Arial" pitchFamily="34" charset="0"/>
                        <a:buChar char="•"/>
                      </a:pPr>
                      <a:r>
                        <a:rPr lang="en-US" dirty="0"/>
                        <a:t>Special nets</a:t>
                      </a:r>
                    </a:p>
                    <a:p>
                      <a:pPr>
                        <a:buFont typeface="Arial" pitchFamily="34" charset="0"/>
                        <a:buChar char="•"/>
                      </a:pPr>
                      <a:r>
                        <a:rPr lang="en-US" dirty="0"/>
                        <a:t>Nets</a:t>
                      </a:r>
                    </a:p>
                    <a:p>
                      <a:pPr>
                        <a:buFont typeface="Arial" pitchFamily="34" charset="0"/>
                        <a:buChar char="•"/>
                      </a:pPr>
                      <a:r>
                        <a:rPr lang="en-US" dirty="0"/>
                        <a:t>Scan chains</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a:t>
            </a:r>
            <a:r>
              <a:rPr lang="en-US" dirty="0" err="1"/>
              <a:t>tf</a:t>
            </a:r>
            <a:r>
              <a:rPr lang="en-US" dirty="0"/>
              <a:t> file </a:t>
            </a:r>
            <a:br>
              <a:rPr lang="en-US" dirty="0"/>
            </a:br>
            <a:r>
              <a:rPr lang="en-US" dirty="0"/>
              <a:t>(Technology file)</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What is </a:t>
            </a:r>
            <a:r>
              <a:rPr lang="en-US" b="1" u="sng" dirty="0" err="1"/>
              <a:t>tf</a:t>
            </a:r>
            <a:r>
              <a:rPr lang="en-US" b="1" u="sng" dirty="0"/>
              <a:t> ?</a:t>
            </a:r>
          </a:p>
        </p:txBody>
      </p:sp>
      <p:sp>
        <p:nvSpPr>
          <p:cNvPr id="3" name="Content Placeholder 2"/>
          <p:cNvSpPr>
            <a:spLocks noGrp="1"/>
          </p:cNvSpPr>
          <p:nvPr>
            <p:ph idx="1"/>
          </p:nvPr>
        </p:nvSpPr>
        <p:spPr/>
        <p:txBody>
          <a:bodyPr/>
          <a:lstStyle/>
          <a:p>
            <a:r>
              <a:rPr lang="en-US" dirty="0" err="1"/>
              <a:t>tf</a:t>
            </a:r>
            <a:r>
              <a:rPr lang="en-US" dirty="0"/>
              <a:t> file is called Technology file. . </a:t>
            </a:r>
            <a:r>
              <a:rPr lang="en-US" dirty="0" err="1"/>
              <a:t>tf</a:t>
            </a:r>
            <a:r>
              <a:rPr lang="en-US" dirty="0"/>
              <a:t> file basically contain the information of technology like metal layer, via , design rule information , </a:t>
            </a:r>
            <a:r>
              <a:rPr lang="en-US" dirty="0" err="1"/>
              <a:t>colour</a:t>
            </a:r>
            <a:r>
              <a:rPr lang="en-US" dirty="0"/>
              <a:t> of metals , pattern , </a:t>
            </a:r>
            <a:r>
              <a:rPr lang="en-US" dirty="0" err="1"/>
              <a:t>linestyle</a:t>
            </a:r>
            <a:r>
              <a:rPr lang="en-US" dirty="0"/>
              <a:t> </a:t>
            </a:r>
          </a:p>
          <a:p>
            <a:r>
              <a:rPr lang="en-US" dirty="0" err="1"/>
              <a:t>Tf</a:t>
            </a:r>
            <a:r>
              <a:rPr lang="en-US" dirty="0"/>
              <a:t> file will be given by fabrication team</a:t>
            </a:r>
          </a:p>
          <a:p>
            <a:pPr>
              <a:buNone/>
            </a:pP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Content in </a:t>
            </a:r>
            <a:r>
              <a:rPr lang="en-US" b="1" u="sng" dirty="0" err="1"/>
              <a:t>tf</a:t>
            </a:r>
            <a:r>
              <a:rPr lang="en-US" b="1" u="sng" dirty="0"/>
              <a:t> file</a:t>
            </a:r>
          </a:p>
        </p:txBody>
      </p:sp>
      <p:sp>
        <p:nvSpPr>
          <p:cNvPr id="3" name="Content Placeholder 2"/>
          <p:cNvSpPr>
            <a:spLocks noGrp="1"/>
          </p:cNvSpPr>
          <p:nvPr>
            <p:ph idx="1"/>
          </p:nvPr>
        </p:nvSpPr>
        <p:spPr/>
        <p:txBody>
          <a:bodyPr/>
          <a:lstStyle/>
          <a:p>
            <a:r>
              <a:rPr lang="en-US" b="1" dirty="0"/>
              <a:t>Header:-</a:t>
            </a:r>
          </a:p>
          <a:p>
            <a:pPr>
              <a:buNone/>
            </a:pPr>
            <a:endParaRPr lang="en-US" dirty="0"/>
          </a:p>
          <a:p>
            <a:pPr>
              <a:buNone/>
            </a:pPr>
            <a:endParaRPr lang="en-US" dirty="0"/>
          </a:p>
        </p:txBody>
      </p:sp>
      <p:pic>
        <p:nvPicPr>
          <p:cNvPr id="4" name="Picture 3" descr="tf header.PNG"/>
          <p:cNvPicPr>
            <a:picLocks noChangeAspect="1"/>
          </p:cNvPicPr>
          <p:nvPr/>
        </p:nvPicPr>
        <p:blipFill>
          <a:blip r:embed="rId2"/>
          <a:stretch>
            <a:fillRect/>
          </a:stretch>
        </p:blipFill>
        <p:spPr>
          <a:xfrm>
            <a:off x="500035" y="2500306"/>
            <a:ext cx="8163524" cy="400052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TotalTime>
  <Words>240</Words>
  <Application>Microsoft Office PowerPoint</Application>
  <PresentationFormat>On-screen Show (4:3)</PresentationFormat>
  <Paragraphs>60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 DEF File  (Design exchange format)</vt:lpstr>
      <vt:lpstr>What is DEF File?</vt:lpstr>
      <vt:lpstr>Content in DEF file </vt:lpstr>
      <vt:lpstr>Contents in DEF file</vt:lpstr>
      <vt:lpstr>Contents in DEF file</vt:lpstr>
      <vt:lpstr>DEF contents</vt:lpstr>
      <vt:lpstr>.tf file  (Technology file)</vt:lpstr>
      <vt:lpstr>What is tf ?</vt:lpstr>
      <vt:lpstr>Content in tf file</vt:lpstr>
      <vt:lpstr>Content in tf file</vt:lpstr>
      <vt:lpstr>Content in tf file</vt:lpstr>
      <vt:lpstr>Content in tf file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 File  (data exchange format)</dc:title>
  <dc:creator>User</dc:creator>
  <cp:lastModifiedBy>chandu crj</cp:lastModifiedBy>
  <cp:revision>13</cp:revision>
  <dcterms:created xsi:type="dcterms:W3CDTF">2023-10-03T14:41:20Z</dcterms:created>
  <dcterms:modified xsi:type="dcterms:W3CDTF">2023-10-04T04:41:02Z</dcterms:modified>
</cp:coreProperties>
</file>