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4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35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981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5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79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2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00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0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94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9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1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1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4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45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60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E1F98F-38C4-42B8-A590-BDAD27FCB6E7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42BC9-1F1F-42D6-9CC3-E04E05222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7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4E77-5E53-7060-0099-997BA65AAF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188723" y="1945532"/>
            <a:ext cx="6636190" cy="268483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SDC</a:t>
            </a:r>
            <a:r>
              <a:rPr lang="en-US" dirty="0"/>
              <a:t> </a:t>
            </a:r>
            <a:br>
              <a:rPr lang="en-US" dirty="0"/>
            </a:b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SYNOPSYS DESIGN CONSTRAINTS</a:t>
            </a:r>
            <a:endParaRPr lang="en-IN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97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4C2E2-AA29-D9EE-E64E-50EE223C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6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7DA1C-716B-12B2-FF62-3D0960B37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1440" y="0"/>
            <a:ext cx="1228344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E34F0A-4E85-B2DD-349E-84A78F8F4457}"/>
              </a:ext>
            </a:extLst>
          </p:cNvPr>
          <p:cNvSpPr txBox="1"/>
          <p:nvPr/>
        </p:nvSpPr>
        <p:spPr>
          <a:xfrm>
            <a:off x="-91440" y="6858000"/>
            <a:ext cx="12283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wooden-tile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22343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17BB8E-D33C-FF52-8A65-04C2DD0C6D8E}"/>
              </a:ext>
            </a:extLst>
          </p:cNvPr>
          <p:cNvSpPr txBox="1"/>
          <p:nvPr/>
        </p:nvSpPr>
        <p:spPr>
          <a:xfrm>
            <a:off x="826718" y="901874"/>
            <a:ext cx="8780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SDC: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SDC is a format used to specify the design intent, including the timing, power and area constraints for a design. SDC is TCL based.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B268D-C194-C3DB-E7EF-24B8F667BEC9}"/>
              </a:ext>
            </a:extLst>
          </p:cNvPr>
          <p:cNvSpPr txBox="1"/>
          <p:nvPr/>
        </p:nvSpPr>
        <p:spPr>
          <a:xfrm>
            <a:off x="826718" y="1853852"/>
            <a:ext cx="954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this format: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DC(Design compiler, ICC (IC compiler), Prime Time(PT)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D087C-2272-4CB3-0C0F-4E732A64F865}"/>
              </a:ext>
            </a:extLst>
          </p:cNvPr>
          <p:cNvSpPr txBox="1"/>
          <p:nvPr/>
        </p:nvSpPr>
        <p:spPr>
          <a:xfrm>
            <a:off x="939452" y="2528831"/>
            <a:ext cx="78663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the SDC: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4 types of the information.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1.The SDC version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SDC units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3.Design Constraints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4.comments</a:t>
            </a:r>
          </a:p>
        </p:txBody>
      </p:sp>
    </p:spTree>
    <p:extLst>
      <p:ext uri="{BB962C8B-B14F-4D97-AF65-F5344CB8AC3E}">
        <p14:creationId xmlns:p14="http://schemas.microsoft.com/office/powerpoint/2010/main" val="80808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7F164-AB04-2AD8-F7DD-53C063D79572}"/>
              </a:ext>
            </a:extLst>
          </p:cNvPr>
          <p:cNvSpPr/>
          <p:nvPr/>
        </p:nvSpPr>
        <p:spPr>
          <a:xfrm>
            <a:off x="1271390" y="1096031"/>
            <a:ext cx="3169085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Clock &amp;attributes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CD2345-E379-CFF3-1A91-C1E16363EAC1}"/>
              </a:ext>
            </a:extLst>
          </p:cNvPr>
          <p:cNvSpPr/>
          <p:nvPr/>
        </p:nvSpPr>
        <p:spPr>
          <a:xfrm>
            <a:off x="1271391" y="2273475"/>
            <a:ext cx="3169085" cy="576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&amp; output delay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6E582-ACF1-F0AB-F32E-9AF2D1F4FDEC}"/>
              </a:ext>
            </a:extLst>
          </p:cNvPr>
          <p:cNvSpPr/>
          <p:nvPr/>
        </p:nvSpPr>
        <p:spPr>
          <a:xfrm>
            <a:off x="1271390" y="3450919"/>
            <a:ext cx="3225454" cy="576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DRV’s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A1CAB-47B5-7C7A-A09F-0A7083BDD038}"/>
              </a:ext>
            </a:extLst>
          </p:cNvPr>
          <p:cNvSpPr/>
          <p:nvPr/>
        </p:nvSpPr>
        <p:spPr>
          <a:xfrm>
            <a:off x="1215025" y="4584525"/>
            <a:ext cx="3281818" cy="5761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Timing Exceptions </a:t>
            </a:r>
            <a:endParaRPr lang="en-IN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24842B4-52E7-7ED3-A603-9EF718271B71}"/>
              </a:ext>
            </a:extLst>
          </p:cNvPr>
          <p:cNvSpPr/>
          <p:nvPr/>
        </p:nvSpPr>
        <p:spPr>
          <a:xfrm>
            <a:off x="4734839" y="1205631"/>
            <a:ext cx="751561" cy="35699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6055FC-C467-C5E2-AEA6-32E55B265D2F}"/>
              </a:ext>
            </a:extLst>
          </p:cNvPr>
          <p:cNvSpPr/>
          <p:nvPr/>
        </p:nvSpPr>
        <p:spPr>
          <a:xfrm>
            <a:off x="4734839" y="2383075"/>
            <a:ext cx="751561" cy="35699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9D69D77-4F05-D200-F9AC-71499568AA82}"/>
              </a:ext>
            </a:extLst>
          </p:cNvPr>
          <p:cNvSpPr/>
          <p:nvPr/>
        </p:nvSpPr>
        <p:spPr>
          <a:xfrm>
            <a:off x="4734839" y="3560519"/>
            <a:ext cx="751561" cy="35699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DE02BE-8BB2-57FA-2B89-8A204117C5A2}"/>
              </a:ext>
            </a:extLst>
          </p:cNvPr>
          <p:cNvSpPr/>
          <p:nvPr/>
        </p:nvSpPr>
        <p:spPr>
          <a:xfrm>
            <a:off x="4734839" y="4618976"/>
            <a:ext cx="751561" cy="35699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308AB-827C-C6B5-E6DA-C238E506478C}"/>
              </a:ext>
            </a:extLst>
          </p:cNvPr>
          <p:cNvSpPr txBox="1"/>
          <p:nvPr/>
        </p:nvSpPr>
        <p:spPr>
          <a:xfrm>
            <a:off x="5618922" y="1096031"/>
            <a:ext cx="628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clock, Create virtual clock, Create generated clock, clock latency, clock </a:t>
            </a:r>
            <a:r>
              <a:rPr lang="en-US" dirty="0" err="1"/>
              <a:t>uncertainity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97CF6-5F4E-1F1C-65E9-F9641FFF7AF7}"/>
              </a:ext>
            </a:extLst>
          </p:cNvPr>
          <p:cNvSpPr txBox="1"/>
          <p:nvPr/>
        </p:nvSpPr>
        <p:spPr>
          <a:xfrm flipH="1">
            <a:off x="5780763" y="2383075"/>
            <a:ext cx="590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input delay , set output delay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A964B-72B0-24F2-81D4-EC13E48B049B}"/>
              </a:ext>
            </a:extLst>
          </p:cNvPr>
          <p:cNvSpPr txBox="1"/>
          <p:nvPr/>
        </p:nvSpPr>
        <p:spPr>
          <a:xfrm>
            <a:off x="5722579" y="3608398"/>
            <a:ext cx="578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transition, Max capacitance, Max fanout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07775-C8AF-34F6-F73D-9EE5E4640640}"/>
              </a:ext>
            </a:extLst>
          </p:cNvPr>
          <p:cNvSpPr txBox="1"/>
          <p:nvPr/>
        </p:nvSpPr>
        <p:spPr>
          <a:xfrm>
            <a:off x="5780763" y="4503292"/>
            <a:ext cx="573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Multicycle path, false path, max delay, min delay,</a:t>
            </a:r>
          </a:p>
          <a:p>
            <a:r>
              <a:rPr lang="en-US" dirty="0"/>
              <a:t>Half cycle path, set case, set disable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C0E62-D1A5-F695-24DD-D80B4DFE8E2E}"/>
              </a:ext>
            </a:extLst>
          </p:cNvPr>
          <p:cNvSpPr txBox="1"/>
          <p:nvPr/>
        </p:nvSpPr>
        <p:spPr>
          <a:xfrm>
            <a:off x="1215024" y="447525"/>
            <a:ext cx="8697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Attributes in SDC: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7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53008-E907-C168-C0EE-CF3861F8B7C5}"/>
              </a:ext>
            </a:extLst>
          </p:cNvPr>
          <p:cNvSpPr txBox="1"/>
          <p:nvPr/>
        </p:nvSpPr>
        <p:spPr>
          <a:xfrm>
            <a:off x="304800" y="357809"/>
            <a:ext cx="955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Clock &amp;attributes :</a:t>
            </a:r>
            <a:endParaRPr lang="en-IN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8C475-001D-0995-6224-7A0BCED3A87A}"/>
              </a:ext>
            </a:extLst>
          </p:cNvPr>
          <p:cNvSpPr txBox="1"/>
          <p:nvPr/>
        </p:nvSpPr>
        <p:spPr>
          <a:xfrm flipH="1">
            <a:off x="319548" y="1165123"/>
            <a:ext cx="11887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create_clock</a:t>
            </a:r>
            <a:r>
              <a:rPr lang="en-IN" b="1" dirty="0"/>
              <a:t> </a:t>
            </a:r>
            <a:r>
              <a:rPr lang="en-IN" dirty="0"/>
              <a:t>-period 10 -</a:t>
            </a:r>
            <a:r>
              <a:rPr lang="en-IN" b="1" dirty="0"/>
              <a:t>waveform</a:t>
            </a:r>
            <a:r>
              <a:rPr lang="en-IN" dirty="0"/>
              <a:t> {0 5} [</a:t>
            </a:r>
            <a:r>
              <a:rPr lang="en-IN" b="1" dirty="0" err="1"/>
              <a:t>get_ports</a:t>
            </a:r>
            <a:r>
              <a:rPr lang="en-IN" b="1" dirty="0"/>
              <a:t> </a:t>
            </a:r>
            <a:r>
              <a:rPr lang="en-IN" dirty="0"/>
              <a:t>MIICLK]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b="1" dirty="0" err="1"/>
              <a:t>create_generated_clock</a:t>
            </a:r>
            <a:r>
              <a:rPr lang="en-IN" b="1" dirty="0"/>
              <a:t> </a:t>
            </a:r>
            <a:r>
              <a:rPr lang="en-IN" dirty="0"/>
              <a:t>-</a:t>
            </a:r>
            <a:r>
              <a:rPr lang="en-IN" b="1" dirty="0"/>
              <a:t>name</a:t>
            </a:r>
            <a:r>
              <a:rPr lang="en-IN" dirty="0"/>
              <a:t> MIICLKDIV2 -source MIICLK \ -</a:t>
            </a:r>
            <a:r>
              <a:rPr lang="en-IN" b="1" dirty="0"/>
              <a:t>edges </a:t>
            </a:r>
            <a:r>
              <a:rPr lang="en-IN" dirty="0"/>
              <a:t>{1 3 5} [</a:t>
            </a:r>
            <a:r>
              <a:rPr lang="en-IN" b="1" dirty="0" err="1"/>
              <a:t>get_pins</a:t>
            </a:r>
            <a:r>
              <a:rPr lang="en-IN" b="1" dirty="0"/>
              <a:t> </a:t>
            </a:r>
            <a:r>
              <a:rPr lang="en-IN" dirty="0"/>
              <a:t>UMIICLKREG/Q]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1CA67-5D60-D7DE-120A-69BAE190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74" y="2434303"/>
            <a:ext cx="6423243" cy="198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53A88B-605B-A394-DB18-59475376B241}"/>
              </a:ext>
            </a:extLst>
          </p:cNvPr>
          <p:cNvSpPr txBox="1"/>
          <p:nvPr/>
        </p:nvSpPr>
        <p:spPr>
          <a:xfrm>
            <a:off x="319548" y="4616245"/>
            <a:ext cx="929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create_clock</a:t>
            </a:r>
            <a:r>
              <a:rPr lang="en-US" b="1" dirty="0"/>
              <a:t> </a:t>
            </a:r>
            <a:r>
              <a:rPr lang="en-US" dirty="0"/>
              <a:t>-</a:t>
            </a:r>
            <a:r>
              <a:rPr lang="en-US" b="1" dirty="0"/>
              <a:t>name</a:t>
            </a:r>
            <a:r>
              <a:rPr lang="en-US" dirty="0"/>
              <a:t> VIRTUAL_CLK_SAD -</a:t>
            </a:r>
            <a:r>
              <a:rPr lang="en-US" b="1" dirty="0"/>
              <a:t>period</a:t>
            </a:r>
            <a:r>
              <a:rPr lang="en-US" dirty="0"/>
              <a:t> 10 -</a:t>
            </a:r>
            <a:r>
              <a:rPr lang="en-US" b="1" dirty="0"/>
              <a:t>waveform</a:t>
            </a:r>
            <a:r>
              <a:rPr lang="en-US" dirty="0"/>
              <a:t> {2 8}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B4688-6186-4E56-DE88-B67314A6BEA1}"/>
              </a:ext>
            </a:extLst>
          </p:cNvPr>
          <p:cNvSpPr txBox="1"/>
          <p:nvPr/>
        </p:nvSpPr>
        <p:spPr>
          <a:xfrm>
            <a:off x="319548" y="5180044"/>
            <a:ext cx="815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Master clock:</a:t>
            </a:r>
            <a:endParaRPr lang="en-IN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7C1883-2373-7714-5554-F41B100EB254}"/>
              </a:ext>
            </a:extLst>
          </p:cNvPr>
          <p:cNvSpPr txBox="1"/>
          <p:nvPr/>
        </p:nvSpPr>
        <p:spPr>
          <a:xfrm>
            <a:off x="319548" y="5770880"/>
            <a:ext cx="989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generated clock is the one that is derived from another clock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, known as its master clock.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91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E6A48-1A2E-B731-1463-F7494505F69F}"/>
              </a:ext>
            </a:extLst>
          </p:cNvPr>
          <p:cNvSpPr txBox="1"/>
          <p:nvPr/>
        </p:nvSpPr>
        <p:spPr>
          <a:xfrm>
            <a:off x="518160" y="1082040"/>
            <a:ext cx="8625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set_clock_latency</a:t>
            </a:r>
            <a:r>
              <a:rPr lang="en-US" b="1" dirty="0"/>
              <a:t> </a:t>
            </a:r>
            <a:r>
              <a:rPr lang="en-US" dirty="0"/>
              <a:t>-source -rise 0.7 [</a:t>
            </a:r>
            <a:r>
              <a:rPr lang="en-US" b="1" dirty="0" err="1"/>
              <a:t>get_clocks</a:t>
            </a:r>
            <a:r>
              <a:rPr lang="en-US" b="1" dirty="0"/>
              <a:t> </a:t>
            </a:r>
            <a:r>
              <a:rPr lang="en-US" dirty="0"/>
              <a:t>CLKM] </a:t>
            </a:r>
          </a:p>
          <a:p>
            <a:endParaRPr lang="en-US" dirty="0"/>
          </a:p>
          <a:p>
            <a:r>
              <a:rPr lang="en-US" b="1" dirty="0" err="1"/>
              <a:t>set_clock_latency</a:t>
            </a:r>
            <a:r>
              <a:rPr lang="en-US" b="1" dirty="0"/>
              <a:t> </a:t>
            </a:r>
            <a:r>
              <a:rPr lang="en-US" dirty="0"/>
              <a:t>-source -fall 0.65 [</a:t>
            </a:r>
            <a:r>
              <a:rPr lang="en-US" b="1" dirty="0" err="1"/>
              <a:t>get_clocks</a:t>
            </a:r>
            <a:r>
              <a:rPr lang="en-US" b="1" dirty="0"/>
              <a:t> </a:t>
            </a:r>
            <a:r>
              <a:rPr lang="en-US" dirty="0"/>
              <a:t>CLKM]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99DAA-0E4E-BE41-959D-2E4A95BFD63F}"/>
              </a:ext>
            </a:extLst>
          </p:cNvPr>
          <p:cNvSpPr txBox="1"/>
          <p:nvPr/>
        </p:nvSpPr>
        <p:spPr>
          <a:xfrm>
            <a:off x="518160" y="2384922"/>
            <a:ext cx="8625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set_clock_uncertainty</a:t>
            </a:r>
            <a:r>
              <a:rPr lang="en-US" b="1" dirty="0"/>
              <a:t> -setup </a:t>
            </a:r>
            <a:r>
              <a:rPr lang="en-US" dirty="0"/>
              <a:t>0.2 [</a:t>
            </a:r>
            <a:r>
              <a:rPr lang="en-US" b="1" dirty="0" err="1"/>
              <a:t>get_clocks</a:t>
            </a:r>
            <a:r>
              <a:rPr lang="en-US" b="1" dirty="0"/>
              <a:t> </a:t>
            </a:r>
            <a:r>
              <a:rPr lang="en-US" dirty="0"/>
              <a:t>CLK_CONFIG]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set_clock_uncertainty</a:t>
            </a:r>
            <a:r>
              <a:rPr lang="en-US" b="1" dirty="0"/>
              <a:t> -hold </a:t>
            </a:r>
            <a:r>
              <a:rPr lang="en-US" dirty="0"/>
              <a:t>0.05 [</a:t>
            </a:r>
            <a:r>
              <a:rPr lang="en-US" b="1" dirty="0" err="1"/>
              <a:t>get_clocks</a:t>
            </a:r>
            <a:r>
              <a:rPr lang="en-US" b="1" dirty="0"/>
              <a:t> </a:t>
            </a:r>
            <a:r>
              <a:rPr lang="en-US" dirty="0"/>
              <a:t>CLK_CONFIG]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59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53DE73-09A4-52C4-B2DB-FE8E3EE3BF14}"/>
              </a:ext>
            </a:extLst>
          </p:cNvPr>
          <p:cNvSpPr txBox="1"/>
          <p:nvPr/>
        </p:nvSpPr>
        <p:spPr>
          <a:xfrm>
            <a:off x="457200" y="1386348"/>
            <a:ext cx="86904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set_input_delay</a:t>
            </a:r>
            <a:r>
              <a:rPr lang="en-US" sz="1400" b="1" dirty="0"/>
              <a:t> -clock </a:t>
            </a:r>
            <a:r>
              <a:rPr lang="en-US" sz="1400" dirty="0"/>
              <a:t>VIRTUAL_CLKM \ -</a:t>
            </a:r>
            <a:r>
              <a:rPr lang="en-US" sz="1400" b="1" dirty="0"/>
              <a:t>max </a:t>
            </a:r>
            <a:r>
              <a:rPr lang="en-US" sz="1400" dirty="0"/>
              <a:t>3.6 [</a:t>
            </a:r>
            <a:r>
              <a:rPr lang="en-US" sz="1400" b="1" dirty="0" err="1"/>
              <a:t>get_ports</a:t>
            </a:r>
            <a:r>
              <a:rPr lang="en-US" sz="1400" b="1" dirty="0"/>
              <a:t> </a:t>
            </a:r>
            <a:r>
              <a:rPr lang="en-US" sz="1400" dirty="0"/>
              <a:t>INB]</a:t>
            </a:r>
          </a:p>
          <a:p>
            <a:endParaRPr lang="en-US" sz="1400" b="1" dirty="0"/>
          </a:p>
          <a:p>
            <a:r>
              <a:rPr lang="en-US" sz="1400" b="1" dirty="0" err="1"/>
              <a:t>set_output_delay</a:t>
            </a:r>
            <a:r>
              <a:rPr lang="en-US" sz="1400" b="1" dirty="0"/>
              <a:t> -clock </a:t>
            </a:r>
            <a:r>
              <a:rPr lang="en-US" sz="1400" dirty="0"/>
              <a:t>VIRTUAL_CLKM \ -</a:t>
            </a:r>
            <a:r>
              <a:rPr lang="en-US" sz="1400" b="1" dirty="0"/>
              <a:t>max</a:t>
            </a:r>
            <a:r>
              <a:rPr lang="en-US" sz="1400" dirty="0"/>
              <a:t> 5.8 [</a:t>
            </a:r>
            <a:r>
              <a:rPr lang="en-US" sz="1400" b="1" dirty="0" err="1"/>
              <a:t>get_ports</a:t>
            </a:r>
            <a:r>
              <a:rPr lang="en-US" sz="1400" b="1" dirty="0"/>
              <a:t> </a:t>
            </a:r>
            <a:r>
              <a:rPr lang="en-US" sz="1400" dirty="0"/>
              <a:t>POUT] 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5A89B-0A46-9BA7-C4A6-D57D179E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2468279"/>
            <a:ext cx="5752363" cy="1931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7F11C4-3F86-73CB-FE68-EEBE7E4685B2}"/>
              </a:ext>
            </a:extLst>
          </p:cNvPr>
          <p:cNvSpPr txBox="1"/>
          <p:nvPr/>
        </p:nvSpPr>
        <p:spPr>
          <a:xfrm>
            <a:off x="345440" y="558800"/>
            <a:ext cx="474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Input &amp; output delay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298D3-66E7-88AF-1232-8539D561784F}"/>
              </a:ext>
            </a:extLst>
          </p:cNvPr>
          <p:cNvSpPr txBox="1"/>
          <p:nvPr/>
        </p:nvSpPr>
        <p:spPr>
          <a:xfrm>
            <a:off x="782320" y="4612640"/>
            <a:ext cx="6746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set_input_transition</a:t>
            </a:r>
            <a:r>
              <a:rPr lang="en-US" sz="1400" b="1" dirty="0"/>
              <a:t> </a:t>
            </a:r>
            <a:r>
              <a:rPr lang="en-US" sz="1400" dirty="0"/>
              <a:t>-</a:t>
            </a:r>
            <a:r>
              <a:rPr lang="en-US" sz="1400" b="1" dirty="0"/>
              <a:t>rise</a:t>
            </a:r>
            <a:r>
              <a:rPr lang="en-US" sz="1400" dirty="0"/>
              <a:t> 0.3 [</a:t>
            </a:r>
            <a:r>
              <a:rPr lang="en-US" sz="1400" b="1" dirty="0" err="1"/>
              <a:t>get_ports</a:t>
            </a:r>
            <a:r>
              <a:rPr lang="en-US" sz="1400" b="1" dirty="0"/>
              <a:t> </a:t>
            </a:r>
            <a:r>
              <a:rPr lang="en-US" sz="1400" dirty="0"/>
              <a:t>CLKM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sz="1400" b="1" dirty="0" err="1"/>
              <a:t>set_driving_cell</a:t>
            </a:r>
            <a:r>
              <a:rPr lang="en-US" sz="1400" b="1" dirty="0"/>
              <a:t> -</a:t>
            </a:r>
            <a:r>
              <a:rPr lang="en-US" sz="1400" b="1" dirty="0" err="1"/>
              <a:t>lib</a:t>
            </a:r>
            <a:r>
              <a:rPr lang="en-US" sz="1400" dirty="0" err="1"/>
              <a:t>_cell</a:t>
            </a:r>
            <a:r>
              <a:rPr lang="en-US" sz="1400" dirty="0"/>
              <a:t> INV3  -library slow [</a:t>
            </a:r>
            <a:r>
              <a:rPr lang="en-US" sz="1400" b="1" dirty="0" err="1"/>
              <a:t>get_ports</a:t>
            </a:r>
            <a:r>
              <a:rPr lang="en-US" sz="1400" b="1" dirty="0"/>
              <a:t> </a:t>
            </a:r>
            <a:r>
              <a:rPr lang="en-US" sz="1400" dirty="0"/>
              <a:t>INPB]</a:t>
            </a:r>
            <a:endParaRPr lang="en-IN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BB746D-9E89-8003-C500-76B92552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59" y="5547361"/>
            <a:ext cx="3312742" cy="11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0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875BFE-F1A9-6CA7-8A95-EDBAFC019AA2}"/>
              </a:ext>
            </a:extLst>
          </p:cNvPr>
          <p:cNvSpPr txBox="1"/>
          <p:nvPr/>
        </p:nvSpPr>
        <p:spPr>
          <a:xfrm>
            <a:off x="589280" y="497840"/>
            <a:ext cx="278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DRV’s</a:t>
            </a:r>
            <a:endParaRPr lang="en-IN" b="1" u="sn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E7DB-5717-93D6-F72A-E31FE5C54854}"/>
              </a:ext>
            </a:extLst>
          </p:cNvPr>
          <p:cNvSpPr txBox="1"/>
          <p:nvPr/>
        </p:nvSpPr>
        <p:spPr>
          <a:xfrm>
            <a:off x="721360" y="1229360"/>
            <a:ext cx="896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set_max_transition</a:t>
            </a:r>
            <a:r>
              <a:rPr lang="en-US" b="1" dirty="0"/>
              <a:t>  </a:t>
            </a:r>
            <a:r>
              <a:rPr lang="en-US" dirty="0"/>
              <a:t>0.15 [</a:t>
            </a:r>
            <a:r>
              <a:rPr lang="en-US" b="1" dirty="0" err="1"/>
              <a:t>get_clocks</a:t>
            </a:r>
            <a:r>
              <a:rPr lang="en-US" b="1" dirty="0"/>
              <a:t> </a:t>
            </a:r>
            <a:r>
              <a:rPr lang="en-US" dirty="0"/>
              <a:t>{</a:t>
            </a:r>
            <a:r>
              <a:rPr lang="en-US" dirty="0" err="1"/>
              <a:t>SD_DDR_clkn</a:t>
            </a:r>
            <a:r>
              <a:rPr lang="en-US" dirty="0"/>
              <a:t>}] –clock _path</a:t>
            </a:r>
          </a:p>
          <a:p>
            <a:endParaRPr lang="en-US" dirty="0"/>
          </a:p>
          <a:p>
            <a:r>
              <a:rPr lang="en-US" b="1" dirty="0" err="1"/>
              <a:t>set_max_fanout</a:t>
            </a:r>
            <a:r>
              <a:rPr lang="en-US" b="1" dirty="0"/>
              <a:t> </a:t>
            </a:r>
            <a:r>
              <a:rPr lang="en-US" dirty="0"/>
              <a:t>0.5 [</a:t>
            </a:r>
            <a:r>
              <a:rPr lang="en-US" b="1" dirty="0" err="1"/>
              <a:t>get_clocks</a:t>
            </a:r>
            <a:r>
              <a:rPr lang="en-US" b="1" dirty="0"/>
              <a:t> </a:t>
            </a:r>
            <a:r>
              <a:rPr lang="en-US" dirty="0"/>
              <a:t>{</a:t>
            </a:r>
            <a:r>
              <a:rPr lang="en-US" dirty="0" err="1"/>
              <a:t>SD_DDR_clkn</a:t>
            </a:r>
            <a:r>
              <a:rPr lang="en-US" dirty="0"/>
              <a:t>}] –clock _path</a:t>
            </a:r>
          </a:p>
          <a:p>
            <a:endParaRPr lang="en-US" dirty="0"/>
          </a:p>
          <a:p>
            <a:r>
              <a:rPr lang="en-IN" b="1" dirty="0" err="1"/>
              <a:t>set_max_capacitance</a:t>
            </a:r>
            <a:r>
              <a:rPr lang="en-IN" b="1" dirty="0"/>
              <a:t>  </a:t>
            </a:r>
            <a:r>
              <a:rPr lang="en-IN" dirty="0"/>
              <a:t>0.9 [</a:t>
            </a:r>
            <a:r>
              <a:rPr lang="en-US" b="1" dirty="0" err="1"/>
              <a:t>get_clocks</a:t>
            </a:r>
            <a:r>
              <a:rPr lang="en-US" b="1" dirty="0"/>
              <a:t> </a:t>
            </a:r>
            <a:r>
              <a:rPr lang="en-US" dirty="0"/>
              <a:t>{</a:t>
            </a:r>
            <a:r>
              <a:rPr lang="en-US" dirty="0" err="1"/>
              <a:t>SD_DDR_clkn</a:t>
            </a:r>
            <a:r>
              <a:rPr lang="en-US" dirty="0"/>
              <a:t>}] –clock _path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60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96789-AB2C-89A5-04CD-BA19C8A38F47}"/>
              </a:ext>
            </a:extLst>
          </p:cNvPr>
          <p:cNvSpPr txBox="1"/>
          <p:nvPr/>
        </p:nvSpPr>
        <p:spPr>
          <a:xfrm>
            <a:off x="457200" y="426720"/>
            <a:ext cx="382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Timing Exceptions 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99147-FBC7-F4FE-AD43-36F6C4F1064C}"/>
              </a:ext>
            </a:extLst>
          </p:cNvPr>
          <p:cNvSpPr txBox="1"/>
          <p:nvPr/>
        </p:nvSpPr>
        <p:spPr>
          <a:xfrm>
            <a:off x="381000" y="1127760"/>
            <a:ext cx="897128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700" dirty="0"/>
              <a:t> </a:t>
            </a:r>
            <a:r>
              <a:rPr lang="en-US" sz="1400" dirty="0"/>
              <a:t>In such cases, the combinational path is declared as a </a:t>
            </a:r>
            <a:r>
              <a:rPr lang="en-US" sz="1400" b="1" dirty="0"/>
              <a:t>multicycle path.</a:t>
            </a:r>
          </a:p>
          <a:p>
            <a:endParaRPr lang="en-US" sz="1400" b="1" dirty="0"/>
          </a:p>
          <a:p>
            <a:r>
              <a:rPr lang="en-US" sz="1400" b="1" dirty="0" err="1"/>
              <a:t>set_multicycle_path</a:t>
            </a:r>
            <a:r>
              <a:rPr lang="en-US" sz="1400" b="1" dirty="0"/>
              <a:t> </a:t>
            </a:r>
            <a:r>
              <a:rPr lang="en-US" sz="1400" dirty="0"/>
              <a:t>3 -</a:t>
            </a:r>
            <a:r>
              <a:rPr lang="en-US" sz="1400" b="1" dirty="0"/>
              <a:t>setup</a:t>
            </a:r>
            <a:r>
              <a:rPr lang="en-US" sz="1400" dirty="0"/>
              <a:t>  -from [</a:t>
            </a:r>
            <a:r>
              <a:rPr lang="en-US" sz="1400" b="1" dirty="0" err="1"/>
              <a:t>get_pins</a:t>
            </a:r>
            <a:r>
              <a:rPr lang="en-US" sz="1400" b="1" dirty="0"/>
              <a:t> </a:t>
            </a:r>
            <a:r>
              <a:rPr lang="en-US" sz="1400" dirty="0"/>
              <a:t>UFF0/Q] \ -to [</a:t>
            </a:r>
            <a:r>
              <a:rPr lang="en-US" sz="1400" b="1" dirty="0" err="1"/>
              <a:t>get_pins</a:t>
            </a:r>
            <a:r>
              <a:rPr lang="en-US" sz="1400" b="1" dirty="0"/>
              <a:t> </a:t>
            </a:r>
            <a:r>
              <a:rPr lang="en-US" sz="1400" dirty="0"/>
              <a:t>UFF1/D]</a:t>
            </a:r>
          </a:p>
          <a:p>
            <a:endParaRPr lang="en-US" sz="1400" dirty="0"/>
          </a:p>
          <a:p>
            <a:r>
              <a:rPr lang="en-US" sz="1400" b="1" dirty="0" err="1"/>
              <a:t>Set_multicycle_path</a:t>
            </a:r>
            <a:r>
              <a:rPr lang="en-US" sz="1400" b="1" dirty="0"/>
              <a:t> </a:t>
            </a:r>
            <a:r>
              <a:rPr lang="en-US" sz="1400" dirty="0"/>
              <a:t>2 -</a:t>
            </a:r>
            <a:r>
              <a:rPr lang="en-US" sz="1400" b="1" dirty="0"/>
              <a:t>hold</a:t>
            </a:r>
            <a:r>
              <a:rPr lang="en-US" sz="1400" dirty="0"/>
              <a:t> -from [</a:t>
            </a:r>
            <a:r>
              <a:rPr lang="en-US" sz="1400" b="1" dirty="0" err="1"/>
              <a:t>get_pins</a:t>
            </a:r>
            <a:r>
              <a:rPr lang="en-US" sz="1400" b="1" dirty="0"/>
              <a:t> </a:t>
            </a:r>
            <a:r>
              <a:rPr lang="en-US" sz="1400" dirty="0"/>
              <a:t>UFF0/Q] \ -to [</a:t>
            </a:r>
            <a:r>
              <a:rPr lang="en-US" sz="1400" b="1" dirty="0" err="1"/>
              <a:t>get_pins</a:t>
            </a:r>
            <a:r>
              <a:rPr lang="en-US" sz="1400" b="1" dirty="0"/>
              <a:t> </a:t>
            </a:r>
            <a:r>
              <a:rPr lang="en-US" sz="1400" dirty="0"/>
              <a:t>UFF1/D]</a:t>
            </a:r>
          </a:p>
          <a:p>
            <a:endParaRPr lang="en-US" sz="1700" dirty="0"/>
          </a:p>
          <a:p>
            <a:r>
              <a:rPr lang="en-US" sz="1700" dirty="0"/>
              <a:t> </a:t>
            </a:r>
            <a:endParaRPr lang="en-IN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B056-946A-F202-523D-49AAD9CDBED0}"/>
              </a:ext>
            </a:extLst>
          </p:cNvPr>
          <p:cNvSpPr txBox="1"/>
          <p:nvPr/>
        </p:nvSpPr>
        <p:spPr>
          <a:xfrm>
            <a:off x="457200" y="2540000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set_false_path</a:t>
            </a:r>
            <a:r>
              <a:rPr lang="en-US" sz="1400" b="1" dirty="0"/>
              <a:t> -from </a:t>
            </a:r>
            <a:r>
              <a:rPr lang="en-US" sz="1400" dirty="0"/>
              <a:t>[</a:t>
            </a:r>
            <a:r>
              <a:rPr lang="en-US" sz="1400" dirty="0" err="1"/>
              <a:t>get_clocks</a:t>
            </a:r>
            <a:r>
              <a:rPr lang="en-US" sz="1400" dirty="0"/>
              <a:t> SCAN_CLK] \ -to [</a:t>
            </a:r>
            <a:r>
              <a:rPr lang="en-US" sz="1400" dirty="0" err="1"/>
              <a:t>get_clocks</a:t>
            </a:r>
            <a:r>
              <a:rPr lang="en-US" sz="1400" dirty="0"/>
              <a:t> CORE_CLK]</a:t>
            </a:r>
          </a:p>
          <a:p>
            <a:endParaRPr lang="en-US" sz="1400" dirty="0"/>
          </a:p>
          <a:p>
            <a:r>
              <a:rPr lang="en-US" sz="1400" b="1" dirty="0" err="1"/>
              <a:t>set_false_path</a:t>
            </a:r>
            <a:r>
              <a:rPr lang="en-US" sz="1400" b="1" dirty="0"/>
              <a:t> –through  </a:t>
            </a:r>
            <a:r>
              <a:rPr lang="en-US" sz="1400" dirty="0"/>
              <a:t>[</a:t>
            </a:r>
            <a:r>
              <a:rPr lang="en-US" sz="1400" dirty="0" err="1"/>
              <a:t>get_pins</a:t>
            </a:r>
            <a:r>
              <a:rPr lang="en-US" sz="1400" dirty="0"/>
              <a:t> UMUX0/S]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21D6D-864D-3228-6FBE-2F4F87A0FD05}"/>
              </a:ext>
            </a:extLst>
          </p:cNvPr>
          <p:cNvSpPr txBox="1"/>
          <p:nvPr/>
        </p:nvSpPr>
        <p:spPr>
          <a:xfrm>
            <a:off x="457200" y="3718560"/>
            <a:ext cx="359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Half cycle path: </a:t>
            </a:r>
            <a:endParaRPr lang="en-IN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BFDC4-9E21-A28C-7FD3-717F3C5E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606" y="4006699"/>
            <a:ext cx="4741411" cy="1733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A4677D-5D3C-16DE-B637-64DB069FCEBC}"/>
              </a:ext>
            </a:extLst>
          </p:cNvPr>
          <p:cNvSpPr txBox="1"/>
          <p:nvPr/>
        </p:nvSpPr>
        <p:spPr>
          <a:xfrm>
            <a:off x="457200" y="4325105"/>
            <a:ext cx="60868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create_clock</a:t>
            </a:r>
            <a:r>
              <a:rPr lang="en-US" sz="1400" b="1" dirty="0"/>
              <a:t> -name </a:t>
            </a:r>
            <a:r>
              <a:rPr lang="en-US" sz="1400" dirty="0"/>
              <a:t>CLKM  -</a:t>
            </a:r>
            <a:r>
              <a:rPr lang="en-US" sz="1400" b="1" dirty="0"/>
              <a:t>period</a:t>
            </a:r>
            <a:r>
              <a:rPr lang="en-US" sz="1400" dirty="0"/>
              <a:t> 10 -</a:t>
            </a:r>
            <a:r>
              <a:rPr lang="en-US" sz="1400" b="1" dirty="0"/>
              <a:t>waveform</a:t>
            </a:r>
            <a:r>
              <a:rPr lang="en-US" sz="1400" dirty="0"/>
              <a:t> {5 10} [</a:t>
            </a:r>
            <a:r>
              <a:rPr lang="en-US" sz="1400" b="1" dirty="0" err="1"/>
              <a:t>get_ports</a:t>
            </a:r>
            <a:r>
              <a:rPr lang="en-US" sz="1400" b="1" dirty="0"/>
              <a:t> </a:t>
            </a:r>
            <a:r>
              <a:rPr lang="en-US" sz="1400" dirty="0"/>
              <a:t>CLKM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sz="1400" b="1" dirty="0" err="1"/>
              <a:t>create_clock</a:t>
            </a:r>
            <a:r>
              <a:rPr lang="en-US" sz="1400" b="1" dirty="0"/>
              <a:t> -name </a:t>
            </a:r>
            <a:r>
              <a:rPr lang="en-US" sz="1400" dirty="0"/>
              <a:t>CLKP -</a:t>
            </a:r>
            <a:r>
              <a:rPr lang="en-US" sz="1400" b="1" dirty="0"/>
              <a:t>period</a:t>
            </a:r>
            <a:r>
              <a:rPr lang="en-US" sz="1400" dirty="0"/>
              <a:t> 10 -</a:t>
            </a:r>
            <a:r>
              <a:rPr lang="en-US" sz="1400" b="1" dirty="0"/>
              <a:t>waveform</a:t>
            </a:r>
            <a:r>
              <a:rPr lang="en-US" sz="1400" dirty="0"/>
              <a:t> {0 5} [</a:t>
            </a:r>
            <a:r>
              <a:rPr lang="en-US" sz="1400" b="1" dirty="0" err="1"/>
              <a:t>get_ports</a:t>
            </a:r>
            <a:r>
              <a:rPr lang="en-US" sz="1400" b="1" dirty="0"/>
              <a:t> </a:t>
            </a:r>
            <a:r>
              <a:rPr lang="en-US" sz="1400" dirty="0"/>
              <a:t>CLKP</a:t>
            </a:r>
            <a:r>
              <a:rPr lang="en-US" dirty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77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C4571-E22D-C7F5-9C25-192D544B0B9A}"/>
              </a:ext>
            </a:extLst>
          </p:cNvPr>
          <p:cNvSpPr txBox="1"/>
          <p:nvPr/>
        </p:nvSpPr>
        <p:spPr>
          <a:xfrm>
            <a:off x="518160" y="1097280"/>
            <a:ext cx="8514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/>
              <a:t>set_max_delay</a:t>
            </a:r>
            <a:r>
              <a:rPr lang="en-IN" sz="1400" b="1" dirty="0"/>
              <a:t> </a:t>
            </a:r>
            <a:r>
              <a:rPr lang="en-IN" sz="1400" dirty="0"/>
              <a:t>0.45 -</a:t>
            </a:r>
            <a:r>
              <a:rPr lang="en-IN" sz="1400" b="1" dirty="0"/>
              <a:t>from</a:t>
            </a:r>
            <a:r>
              <a:rPr lang="en-IN" sz="1400" dirty="0"/>
              <a:t> UMUX0/Z -</a:t>
            </a:r>
            <a:r>
              <a:rPr lang="en-IN" sz="1400" b="1" dirty="0"/>
              <a:t>through</a:t>
            </a:r>
            <a:r>
              <a:rPr lang="en-IN" sz="1400" dirty="0"/>
              <a:t> UAND1/A -to UOR0/Z </a:t>
            </a:r>
          </a:p>
          <a:p>
            <a:r>
              <a:rPr lang="en-IN" sz="1400" dirty="0"/>
              <a:t># Sets max delay for the specified paths. </a:t>
            </a:r>
          </a:p>
          <a:p>
            <a:endParaRPr lang="en-IN" sz="1400" dirty="0"/>
          </a:p>
          <a:p>
            <a:r>
              <a:rPr lang="en-IN" sz="1400" b="1" dirty="0" err="1"/>
              <a:t>set_min_delay</a:t>
            </a:r>
            <a:r>
              <a:rPr lang="en-IN" sz="1400" b="1" dirty="0"/>
              <a:t> </a:t>
            </a:r>
            <a:r>
              <a:rPr lang="en-IN" sz="1400" dirty="0"/>
              <a:t>0.15 -</a:t>
            </a:r>
            <a:r>
              <a:rPr lang="en-IN" sz="1400" b="1" dirty="0"/>
              <a:t>from</a:t>
            </a:r>
            <a:r>
              <a:rPr lang="en-IN" sz="1400" dirty="0"/>
              <a:t> {UAND0/A UXOR1/B} -</a:t>
            </a:r>
            <a:r>
              <a:rPr lang="en-IN" sz="1400" b="1" dirty="0"/>
              <a:t>to</a:t>
            </a:r>
            <a:r>
              <a:rPr lang="en-IN" sz="1400" dirty="0"/>
              <a:t> {UMUX2/SEL}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C384F-8E59-6205-65A2-48ECFD5B5D45}"/>
              </a:ext>
            </a:extLst>
          </p:cNvPr>
          <p:cNvSpPr txBox="1"/>
          <p:nvPr/>
        </p:nvSpPr>
        <p:spPr>
          <a:xfrm>
            <a:off x="497840" y="5588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Max delay &amp; min delay</a:t>
            </a:r>
            <a:endParaRPr lang="en-IN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35794-1693-88B6-CB63-DD9985DC253D}"/>
              </a:ext>
            </a:extLst>
          </p:cNvPr>
          <p:cNvSpPr txBox="1"/>
          <p:nvPr/>
        </p:nvSpPr>
        <p:spPr>
          <a:xfrm>
            <a:off x="518160" y="2220535"/>
            <a:ext cx="642112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600" b="1" u="sng" dirty="0"/>
              <a:t>Timing constraints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sz="1400" b="1" dirty="0" err="1"/>
              <a:t>set_load</a:t>
            </a:r>
            <a:r>
              <a:rPr lang="en-US" sz="1400" b="1" dirty="0"/>
              <a:t> </a:t>
            </a:r>
            <a:r>
              <a:rPr lang="en-US" sz="1400" dirty="0"/>
              <a:t>5 [</a:t>
            </a:r>
            <a:r>
              <a:rPr lang="en-US" sz="1400" b="1" dirty="0" err="1"/>
              <a:t>get_ports</a:t>
            </a:r>
            <a:r>
              <a:rPr lang="en-US" sz="1400" b="1" dirty="0"/>
              <a:t> </a:t>
            </a:r>
            <a:r>
              <a:rPr lang="en-US" sz="1400" dirty="0"/>
              <a:t>OUTX]</a:t>
            </a:r>
          </a:p>
          <a:p>
            <a:endParaRPr lang="en-US" sz="1400" dirty="0"/>
          </a:p>
          <a:p>
            <a:r>
              <a:rPr lang="en-US" sz="1400" b="1" dirty="0" err="1"/>
              <a:t>set_case_analysis</a:t>
            </a:r>
            <a:r>
              <a:rPr lang="en-US" sz="1400" b="1" dirty="0"/>
              <a:t> </a:t>
            </a:r>
            <a:r>
              <a:rPr lang="en-US" sz="1400" dirty="0"/>
              <a:t>1 </a:t>
            </a:r>
            <a:r>
              <a:rPr lang="en-US" sz="1400" b="1" dirty="0" err="1"/>
              <a:t>func_mode</a:t>
            </a:r>
            <a:r>
              <a:rPr lang="en-US" sz="1400" dirty="0"/>
              <a:t>[0]</a:t>
            </a:r>
          </a:p>
          <a:p>
            <a:endParaRPr lang="en-US" sz="1400" dirty="0"/>
          </a:p>
          <a:p>
            <a:r>
              <a:rPr lang="en-US" sz="1400" b="1" dirty="0" err="1"/>
              <a:t>set_disable_timing</a:t>
            </a:r>
            <a:r>
              <a:rPr lang="en-US" sz="1400" b="1" dirty="0"/>
              <a:t> </a:t>
            </a:r>
            <a:r>
              <a:rPr lang="en-US" sz="1400" dirty="0"/>
              <a:t>-</a:t>
            </a:r>
            <a:r>
              <a:rPr lang="en-US" sz="1400" b="1" dirty="0"/>
              <a:t>from</a:t>
            </a:r>
            <a:r>
              <a:rPr lang="en-US" sz="1400" dirty="0"/>
              <a:t> S -to Z [</a:t>
            </a:r>
            <a:r>
              <a:rPr lang="en-US" sz="1400" b="1" dirty="0" err="1"/>
              <a:t>get_cells</a:t>
            </a:r>
            <a:r>
              <a:rPr lang="en-US" sz="1400" b="1" dirty="0"/>
              <a:t> </a:t>
            </a:r>
            <a:r>
              <a:rPr lang="en-US" sz="1400" dirty="0"/>
              <a:t>UMUX0</a:t>
            </a:r>
            <a:r>
              <a:rPr lang="en-US" dirty="0"/>
              <a:t>]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A970FF-A257-9511-9A02-47B23CAFA8FF}"/>
              </a:ext>
            </a:extLst>
          </p:cNvPr>
          <p:cNvSpPr txBox="1"/>
          <p:nvPr/>
        </p:nvSpPr>
        <p:spPr>
          <a:xfrm>
            <a:off x="650240" y="4663440"/>
            <a:ext cx="11297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Group path:</a:t>
            </a:r>
          </a:p>
          <a:p>
            <a:endParaRPr lang="en-US" sz="1400" b="1" u="sng" dirty="0"/>
          </a:p>
          <a:p>
            <a:r>
              <a:rPr lang="en-US" sz="1400" b="1" dirty="0" err="1"/>
              <a:t>group_path</a:t>
            </a:r>
            <a:r>
              <a:rPr lang="en-US" sz="1400" b="1" dirty="0"/>
              <a:t> </a:t>
            </a:r>
            <a:r>
              <a:rPr lang="en-US" sz="1400" dirty="0"/>
              <a:t>[-</a:t>
            </a:r>
            <a:r>
              <a:rPr lang="en-US" sz="1400" b="1" dirty="0"/>
              <a:t>name</a:t>
            </a:r>
            <a:r>
              <a:rPr lang="en-US" sz="1400" dirty="0"/>
              <a:t> </a:t>
            </a:r>
            <a:r>
              <a:rPr lang="en-US" sz="1400" dirty="0" err="1"/>
              <a:t>group_name</a:t>
            </a:r>
            <a:r>
              <a:rPr lang="en-US" sz="1400" dirty="0"/>
              <a:t>] [-</a:t>
            </a:r>
            <a:r>
              <a:rPr lang="en-US" sz="1400" b="1" dirty="0"/>
              <a:t>default</a:t>
            </a:r>
            <a:r>
              <a:rPr lang="en-US" sz="1400" dirty="0"/>
              <a:t>] [-</a:t>
            </a:r>
            <a:r>
              <a:rPr lang="en-US" sz="1400" b="1" dirty="0"/>
              <a:t>weight</a:t>
            </a:r>
            <a:r>
              <a:rPr lang="en-US" sz="1400" dirty="0"/>
              <a:t> </a:t>
            </a:r>
            <a:r>
              <a:rPr lang="en-US" sz="1400" dirty="0" err="1"/>
              <a:t>weight_value</a:t>
            </a:r>
            <a:r>
              <a:rPr lang="en-US" sz="1400" dirty="0"/>
              <a:t>]</a:t>
            </a:r>
          </a:p>
          <a:p>
            <a:r>
              <a:rPr lang="en-US" sz="1400" dirty="0"/>
              <a:t> [-</a:t>
            </a:r>
            <a:r>
              <a:rPr lang="en-US" sz="1400" b="1" dirty="0"/>
              <a:t>from</a:t>
            </a:r>
            <a:r>
              <a:rPr lang="en-US" sz="1400" dirty="0"/>
              <a:t> </a:t>
            </a:r>
            <a:r>
              <a:rPr lang="en-US" sz="1400" dirty="0" err="1"/>
              <a:t>from_list</a:t>
            </a:r>
            <a:r>
              <a:rPr lang="en-US" sz="1400" dirty="0"/>
              <a:t>] [-</a:t>
            </a:r>
            <a:r>
              <a:rPr lang="en-US" sz="1400" b="1" dirty="0" err="1"/>
              <a:t>rise</a:t>
            </a:r>
            <a:r>
              <a:rPr lang="en-US" sz="1400" dirty="0" err="1"/>
              <a:t>_from</a:t>
            </a:r>
            <a:r>
              <a:rPr lang="en-US" sz="1400" dirty="0"/>
              <a:t> </a:t>
            </a:r>
            <a:r>
              <a:rPr lang="en-US" sz="1400" dirty="0" err="1"/>
              <a:t>from_list</a:t>
            </a:r>
            <a:r>
              <a:rPr lang="en-US" sz="1400" dirty="0"/>
              <a:t>] [-</a:t>
            </a:r>
            <a:r>
              <a:rPr lang="en-US" sz="1400" b="1" dirty="0" err="1"/>
              <a:t>fall</a:t>
            </a:r>
            <a:r>
              <a:rPr lang="en-US" sz="1400" dirty="0" err="1"/>
              <a:t>_from</a:t>
            </a:r>
            <a:r>
              <a:rPr lang="en-US" sz="1400" dirty="0"/>
              <a:t> </a:t>
            </a:r>
            <a:r>
              <a:rPr lang="en-US" sz="1400" dirty="0" err="1"/>
              <a:t>from_list</a:t>
            </a:r>
            <a:r>
              <a:rPr lang="en-US" sz="1400" dirty="0"/>
              <a:t>]</a:t>
            </a:r>
          </a:p>
          <a:p>
            <a:r>
              <a:rPr lang="en-US" sz="1400" dirty="0"/>
              <a:t> [-</a:t>
            </a:r>
            <a:r>
              <a:rPr lang="en-US" sz="1400" b="1" dirty="0"/>
              <a:t>to</a:t>
            </a:r>
            <a:r>
              <a:rPr lang="en-US" sz="1400" dirty="0"/>
              <a:t> </a:t>
            </a:r>
            <a:r>
              <a:rPr lang="en-US" sz="1400" dirty="0" err="1"/>
              <a:t>to_list</a:t>
            </a:r>
            <a:r>
              <a:rPr lang="en-US" sz="1400" dirty="0"/>
              <a:t>] [-</a:t>
            </a:r>
            <a:r>
              <a:rPr lang="en-US" sz="1400" b="1" dirty="0" err="1"/>
              <a:t>rise</a:t>
            </a:r>
            <a:r>
              <a:rPr lang="en-US" sz="1400" dirty="0" err="1"/>
              <a:t>_to</a:t>
            </a:r>
            <a:r>
              <a:rPr lang="en-US" sz="1400" dirty="0"/>
              <a:t> </a:t>
            </a:r>
            <a:r>
              <a:rPr lang="en-US" sz="1400" dirty="0" err="1"/>
              <a:t>to_list</a:t>
            </a:r>
            <a:r>
              <a:rPr lang="en-US" sz="1400" dirty="0"/>
              <a:t>]</a:t>
            </a:r>
          </a:p>
          <a:p>
            <a:r>
              <a:rPr lang="en-US" sz="1400" dirty="0"/>
              <a:t> [-</a:t>
            </a:r>
            <a:r>
              <a:rPr lang="en-US" sz="1400" b="1" dirty="0" err="1"/>
              <a:t>fall</a:t>
            </a:r>
            <a:r>
              <a:rPr lang="en-US" sz="1400" dirty="0" err="1"/>
              <a:t>_to</a:t>
            </a:r>
            <a:r>
              <a:rPr lang="en-US" sz="1400" dirty="0"/>
              <a:t> </a:t>
            </a:r>
            <a:r>
              <a:rPr lang="en-US" sz="1400" dirty="0" err="1"/>
              <a:t>to_list</a:t>
            </a:r>
            <a:r>
              <a:rPr lang="en-US" sz="1400" dirty="0"/>
              <a:t>] [-</a:t>
            </a:r>
            <a:r>
              <a:rPr lang="en-US" sz="1400" b="1" dirty="0"/>
              <a:t>through</a:t>
            </a:r>
            <a:r>
              <a:rPr lang="en-US" sz="1400" dirty="0"/>
              <a:t> </a:t>
            </a:r>
            <a:r>
              <a:rPr lang="en-US" sz="1400" dirty="0" err="1"/>
              <a:t>through_list</a:t>
            </a:r>
            <a:r>
              <a:rPr lang="en-US" sz="1400" dirty="0"/>
              <a:t>]</a:t>
            </a:r>
          </a:p>
          <a:p>
            <a:r>
              <a:rPr lang="en-US" sz="1400" dirty="0"/>
              <a:t> [-</a:t>
            </a:r>
            <a:r>
              <a:rPr lang="en-US" sz="1400" b="1" dirty="0" err="1"/>
              <a:t>rise</a:t>
            </a:r>
            <a:r>
              <a:rPr lang="en-US" sz="1400" dirty="0" err="1"/>
              <a:t>_through</a:t>
            </a:r>
            <a:r>
              <a:rPr lang="en-US" sz="1400" dirty="0"/>
              <a:t> </a:t>
            </a:r>
            <a:r>
              <a:rPr lang="en-US" sz="1400" dirty="0" err="1"/>
              <a:t>through_list</a:t>
            </a:r>
            <a:r>
              <a:rPr lang="en-US" sz="1400" dirty="0"/>
              <a:t>] [-</a:t>
            </a:r>
            <a:r>
              <a:rPr lang="en-US" sz="1400" dirty="0" err="1"/>
              <a:t>fall_through</a:t>
            </a:r>
            <a:r>
              <a:rPr lang="en-US" sz="1400" dirty="0"/>
              <a:t> </a:t>
            </a:r>
            <a:r>
              <a:rPr lang="en-US" sz="1400" dirty="0" err="1"/>
              <a:t>through_list</a:t>
            </a:r>
            <a:r>
              <a:rPr lang="en-US" sz="1400" dirty="0"/>
              <a:t>]</a:t>
            </a:r>
          </a:p>
          <a:p>
            <a:r>
              <a:rPr lang="en-US" sz="1400" dirty="0"/>
              <a:t> # Gives a name to the specified group of paths.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9454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829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Google Sans</vt:lpstr>
      <vt:lpstr>Times New Roman</vt:lpstr>
      <vt:lpstr>Wingdings</vt:lpstr>
      <vt:lpstr>Wingdings 3</vt:lpstr>
      <vt:lpstr>Ion</vt:lpstr>
      <vt:lpstr>SDC  SYNOPSYS DESIGN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 SYNOPSYS DESIGN CONSTRAINTS</dc:title>
  <dc:creator>kavitha kasi</dc:creator>
  <cp:lastModifiedBy>kavitha kasi</cp:lastModifiedBy>
  <cp:revision>2</cp:revision>
  <dcterms:created xsi:type="dcterms:W3CDTF">2023-10-03T15:36:15Z</dcterms:created>
  <dcterms:modified xsi:type="dcterms:W3CDTF">2023-10-03T17:41:35Z</dcterms:modified>
</cp:coreProperties>
</file>