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32045-0E31-4229-9681-B7B3A26776E6}" v="8" dt="2023-10-03T16:51:3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eddy" userId="6b588b49e2923cfe" providerId="LiveId" clId="{96E32045-0E31-4229-9681-B7B3A26776E6}"/>
    <pc:docChg chg="undo custSel addSld modSld">
      <pc:chgData name="deepak reddy" userId="6b588b49e2923cfe" providerId="LiveId" clId="{96E32045-0E31-4229-9681-B7B3A26776E6}" dt="2023-10-03T16:52:20.276" v="104" actId="14100"/>
      <pc:docMkLst>
        <pc:docMk/>
      </pc:docMkLst>
      <pc:sldChg chg="delSp modSp mod modAnim">
        <pc:chgData name="deepak reddy" userId="6b588b49e2923cfe" providerId="LiveId" clId="{96E32045-0E31-4229-9681-B7B3A26776E6}" dt="2023-10-03T16:40:37.577" v="62"/>
        <pc:sldMkLst>
          <pc:docMk/>
          <pc:sldMk cId="2328813647" sldId="256"/>
        </pc:sldMkLst>
        <pc:spChg chg="del mod">
          <ac:chgData name="deepak reddy" userId="6b588b49e2923cfe" providerId="LiveId" clId="{96E32045-0E31-4229-9681-B7B3A26776E6}" dt="2023-10-03T16:40:29.405" v="60" actId="21"/>
          <ac:spMkLst>
            <pc:docMk/>
            <pc:sldMk cId="2328813647" sldId="256"/>
            <ac:spMk id="2" creationId="{6EA81B94-5B2A-E941-912A-85AE0A9B97A0}"/>
          </ac:spMkLst>
        </pc:spChg>
        <pc:spChg chg="mod">
          <ac:chgData name="deepak reddy" userId="6b588b49e2923cfe" providerId="LiveId" clId="{96E32045-0E31-4229-9681-B7B3A26776E6}" dt="2023-10-03T16:40:35.831" v="61" actId="1076"/>
          <ac:spMkLst>
            <pc:docMk/>
            <pc:sldMk cId="2328813647" sldId="256"/>
            <ac:spMk id="5" creationId="{D3E18D31-90C0-289D-AE8A-F87F7A36E95D}"/>
          </ac:spMkLst>
        </pc:spChg>
      </pc:sldChg>
      <pc:sldChg chg="delSp modSp mod modAnim">
        <pc:chgData name="deepak reddy" userId="6b588b49e2923cfe" providerId="LiveId" clId="{96E32045-0E31-4229-9681-B7B3A26776E6}" dt="2023-10-03T16:40:08.230" v="30"/>
        <pc:sldMkLst>
          <pc:docMk/>
          <pc:sldMk cId="2575296040" sldId="262"/>
        </pc:sldMkLst>
        <pc:spChg chg="del mod">
          <ac:chgData name="deepak reddy" userId="6b588b49e2923cfe" providerId="LiveId" clId="{96E32045-0E31-4229-9681-B7B3A26776E6}" dt="2023-10-03T16:39:30.756" v="22" actId="478"/>
          <ac:spMkLst>
            <pc:docMk/>
            <pc:sldMk cId="2575296040" sldId="262"/>
            <ac:spMk id="2" creationId="{176A0198-9885-C53F-3828-73EBFCF4E9FA}"/>
          </ac:spMkLst>
        </pc:spChg>
        <pc:spChg chg="mod">
          <ac:chgData name="deepak reddy" userId="6b588b49e2923cfe" providerId="LiveId" clId="{96E32045-0E31-4229-9681-B7B3A26776E6}" dt="2023-10-03T16:39:38.286" v="24" actId="1076"/>
          <ac:spMkLst>
            <pc:docMk/>
            <pc:sldMk cId="2575296040" sldId="262"/>
            <ac:spMk id="4" creationId="{DE4A404A-8B40-2D57-EC31-036FA3310AFA}"/>
          </ac:spMkLst>
        </pc:spChg>
      </pc:sldChg>
      <pc:sldChg chg="addSp delSp modSp new mod">
        <pc:chgData name="deepak reddy" userId="6b588b49e2923cfe" providerId="LiveId" clId="{96E32045-0E31-4229-9681-B7B3A26776E6}" dt="2023-10-03T16:52:20.276" v="104" actId="14100"/>
        <pc:sldMkLst>
          <pc:docMk/>
          <pc:sldMk cId="4180076631" sldId="265"/>
        </pc:sldMkLst>
        <pc:spChg chg="del mod">
          <ac:chgData name="deepak reddy" userId="6b588b49e2923cfe" providerId="LiveId" clId="{96E32045-0E31-4229-9681-B7B3A26776E6}" dt="2023-10-03T16:51:42.348" v="94" actId="21"/>
          <ac:spMkLst>
            <pc:docMk/>
            <pc:sldMk cId="4180076631" sldId="265"/>
            <ac:spMk id="2" creationId="{502BBA86-E405-E7DD-69C9-281513B2D3FB}"/>
          </ac:spMkLst>
        </pc:spChg>
        <pc:spChg chg="del">
          <ac:chgData name="deepak reddy" userId="6b588b49e2923cfe" providerId="LiveId" clId="{96E32045-0E31-4229-9681-B7B3A26776E6}" dt="2023-10-03T16:48:47.348" v="74" actId="21"/>
          <ac:spMkLst>
            <pc:docMk/>
            <pc:sldMk cId="4180076631" sldId="265"/>
            <ac:spMk id="3" creationId="{42D634C6-5A2A-6BF6-06A2-193413EDAA36}"/>
          </ac:spMkLst>
        </pc:spChg>
        <pc:picChg chg="add mod">
          <ac:chgData name="deepak reddy" userId="6b588b49e2923cfe" providerId="LiveId" clId="{96E32045-0E31-4229-9681-B7B3A26776E6}" dt="2023-10-03T16:52:20.276" v="104" actId="14100"/>
          <ac:picMkLst>
            <pc:docMk/>
            <pc:sldMk cId="4180076631" sldId="265"/>
            <ac:picMk id="4" creationId="{4E6AF662-629C-1276-B096-B7E58430DB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E18D31-90C0-289D-AE8A-F87F7A36E95D}"/>
              </a:ext>
            </a:extLst>
          </p:cNvPr>
          <p:cNvSpPr/>
          <p:nvPr/>
        </p:nvSpPr>
        <p:spPr>
          <a:xfrm>
            <a:off x="1906555" y="1844711"/>
            <a:ext cx="8378889" cy="316857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DEF- </a:t>
            </a:r>
            <a:b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EXCHANGE FORMAT</a:t>
            </a:r>
            <a:endParaRPr lang="en-IN" sz="6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1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6AF662-629C-1276-B096-B7E58430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7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AC00-3FA1-C79E-27D7-BD714F6070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43565"/>
            <a:ext cx="10363826" cy="5535937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DEF’s full form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Exchange Format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(DEF). It is used to represent the Physical layout of an Integrated Circuit (IC) in ASCII format.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represents the netlist and circuit layout. We used DEF along with LEF (Library Exchange Format) to represent complete physical layout of an integrated circuit while it is being designed.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was developed by </a:t>
            </a:r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Cadence Design Systems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Basically, the DEF file contains information about where macros, standard cells, I/O pins, and other physical things should be placed. It includes all coordinate information for any designed physical shape.</a:t>
            </a:r>
          </a:p>
        </p:txBody>
      </p:sp>
    </p:spTree>
    <p:extLst>
      <p:ext uri="{BB962C8B-B14F-4D97-AF65-F5344CB8AC3E}">
        <p14:creationId xmlns:p14="http://schemas.microsoft.com/office/powerpoint/2010/main" val="250900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807F-B924-C7B5-0CB9-43AF5D588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3814" y="855533"/>
            <a:ext cx="10945435" cy="570388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is a source of input for a number of phases. In order to offer details on the </a:t>
            </a:r>
            <a:r>
              <a:rPr 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location, IO ports, and block shape,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Floorplan DEF is provided during the import design step.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file has two main things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and physical design 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 data include internal connectivity which is represented by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netlist, grouping information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physical constraints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 Physical design data information includes </a:t>
            </a:r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placement location and orientation of geometry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 netlist, component placements and routing information. However, it does not contain any information on the used components. For this type of information DEF is normally used in conjunction with LEF.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of a large number of components is the main focus of the design of the DEF file format.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2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DCAB-12F8-7475-2E1D-3697B0A728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06243"/>
            <a:ext cx="11019766" cy="5433300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DEF in the Layout Editor The DEF file format is strongly connected with the LEF file format. Both files are needed for the correct display of a physical design.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SCANDEF file contains the scan chain information of the design and this file need to be read during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.def and 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 factors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contains placements info of standard cells, macros , routes input ,output ports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(or) pin locations ,blockages etc.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generally defines die size , connectivity, pin placement , power domain information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3976-06A9-25B2-2A7E-BE3FB64227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1724" y="522514"/>
            <a:ext cx="10363826" cy="589050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FLOORPLAN STAGE</a:t>
            </a:r>
          </a:p>
          <a:p>
            <a:r>
              <a:rPr lang="en-IN" dirty="0"/>
              <a:t>OPEN_LIB LAB2_floorplan …../</a:t>
            </a:r>
            <a:r>
              <a:rPr lang="en-IN" dirty="0" err="1"/>
              <a:t>orCA</a:t>
            </a:r>
            <a:r>
              <a:rPr lang="en-IN" dirty="0"/>
              <a:t> _ TOP                            </a:t>
            </a:r>
          </a:p>
          <a:p>
            <a:r>
              <a:rPr lang="en-IN" dirty="0"/>
              <a:t>OPEN_BLOCK </a:t>
            </a:r>
            <a:r>
              <a:rPr lang="en-IN" dirty="0" err="1"/>
              <a:t>oRCA</a:t>
            </a:r>
            <a:r>
              <a:rPr lang="en-IN" dirty="0"/>
              <a:t> _  top</a:t>
            </a:r>
          </a:p>
          <a:p>
            <a:r>
              <a:rPr lang="en-IN" dirty="0" err="1"/>
              <a:t>Write_def</a:t>
            </a:r>
            <a:r>
              <a:rPr lang="en-IN" dirty="0"/>
              <a:t> filename.def</a:t>
            </a:r>
          </a:p>
          <a:p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gvim</a:t>
            </a:r>
            <a:r>
              <a:rPr lang="en-IN" dirty="0"/>
              <a:t> filename.def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PLACEMENT STAGE</a:t>
            </a:r>
          </a:p>
          <a:p>
            <a:r>
              <a:rPr lang="en-IN" dirty="0"/>
              <a:t>OPEN_LIB LAB3_placement …../</a:t>
            </a:r>
            <a:r>
              <a:rPr lang="en-IN" dirty="0" err="1"/>
              <a:t>orCA_TOP</a:t>
            </a:r>
            <a:endParaRPr lang="en-IN" dirty="0"/>
          </a:p>
          <a:p>
            <a:r>
              <a:rPr lang="en-IN" dirty="0"/>
              <a:t>OPEN_BLOCK </a:t>
            </a:r>
            <a:r>
              <a:rPr lang="en-IN" dirty="0" err="1"/>
              <a:t>Orca_top</a:t>
            </a:r>
            <a:endParaRPr lang="en-IN" dirty="0"/>
          </a:p>
          <a:p>
            <a:r>
              <a:rPr lang="en-IN" dirty="0" err="1"/>
              <a:t>Write_def</a:t>
            </a:r>
            <a:r>
              <a:rPr lang="en-IN" dirty="0"/>
              <a:t> filename.def</a:t>
            </a:r>
          </a:p>
          <a:p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gvim</a:t>
            </a:r>
            <a:r>
              <a:rPr lang="en-IN" dirty="0"/>
              <a:t> filename.def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E9181-1594-ABE9-AD8A-38873C2DAEA7}"/>
              </a:ext>
            </a:extLst>
          </p:cNvPr>
          <p:cNvSpPr/>
          <p:nvPr/>
        </p:nvSpPr>
        <p:spPr>
          <a:xfrm>
            <a:off x="6426623" y="444986"/>
            <a:ext cx="2550053" cy="3315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Dividechar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Busbitchars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Units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Diearea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Enddesign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endnets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1BD3F-7AB3-8BA7-27F6-5F6394144244}"/>
              </a:ext>
            </a:extLst>
          </p:cNvPr>
          <p:cNvSpPr/>
          <p:nvPr/>
        </p:nvSpPr>
        <p:spPr>
          <a:xfrm>
            <a:off x="9275256" y="2827177"/>
            <a:ext cx="2468874" cy="3933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Dividechar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Busbitchars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Units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Diearea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u="sng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</a:t>
            </a:r>
          </a:p>
          <a:p>
            <a:pPr algn="ctr"/>
            <a:r>
              <a:rPr lang="en-IN" u="sng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Tracks</a:t>
            </a:r>
          </a:p>
          <a:p>
            <a:pPr algn="ctr"/>
            <a:r>
              <a:rPr lang="en-IN" u="sng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Vias</a:t>
            </a:r>
          </a:p>
          <a:p>
            <a:pPr algn="ctr"/>
            <a:r>
              <a:rPr lang="en-IN" u="sng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Specialnets</a:t>
            </a:r>
            <a:endParaRPr lang="en-IN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u="sng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Scanchains</a:t>
            </a:r>
            <a:endParaRPr lang="en-IN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pins</a:t>
            </a:r>
            <a:endParaRPr lang="en-IN" dirty="0">
              <a:ln w="0"/>
              <a:solidFill>
                <a:schemeClr val="tx1"/>
              </a:solidFill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90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34DF-45E9-0343-60ED-E7627AB707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426323"/>
            <a:ext cx="11103742" cy="6235733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Cts</a:t>
            </a:r>
            <a:r>
              <a:rPr lang="en-IN" b="1" dirty="0"/>
              <a:t> stage</a:t>
            </a:r>
          </a:p>
          <a:p>
            <a:r>
              <a:rPr lang="en-IN" dirty="0"/>
              <a:t>OPEN_LIB LAB3_placement …../</a:t>
            </a:r>
            <a:r>
              <a:rPr lang="en-IN" dirty="0" err="1"/>
              <a:t>orCA_TOP</a:t>
            </a:r>
            <a:endParaRPr lang="en-IN" dirty="0"/>
          </a:p>
          <a:p>
            <a:r>
              <a:rPr lang="en-IN" dirty="0"/>
              <a:t>OPEN_BLOCK </a:t>
            </a:r>
            <a:r>
              <a:rPr lang="en-IN" dirty="0" err="1"/>
              <a:t>Orca_top</a:t>
            </a:r>
            <a:endParaRPr lang="en-IN" dirty="0"/>
          </a:p>
          <a:p>
            <a:r>
              <a:rPr lang="en-IN" dirty="0" err="1"/>
              <a:t>Write_def</a:t>
            </a:r>
            <a:r>
              <a:rPr lang="en-IN" dirty="0"/>
              <a:t> filename.def</a:t>
            </a:r>
          </a:p>
          <a:p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gvim</a:t>
            </a:r>
            <a:r>
              <a:rPr lang="en-IN" dirty="0"/>
              <a:t> filename.def</a:t>
            </a:r>
          </a:p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stage</a:t>
            </a:r>
          </a:p>
          <a:p>
            <a:r>
              <a:rPr lang="en-IN" dirty="0"/>
              <a:t>OPEN_LIB LAB3_placement …../</a:t>
            </a:r>
            <a:r>
              <a:rPr lang="en-IN" dirty="0" err="1"/>
              <a:t>orCA_TOP</a:t>
            </a:r>
            <a:endParaRPr lang="en-IN" dirty="0"/>
          </a:p>
          <a:p>
            <a:r>
              <a:rPr lang="en-IN" dirty="0"/>
              <a:t>OPEN_BLOCK </a:t>
            </a:r>
            <a:r>
              <a:rPr lang="en-IN" dirty="0" err="1"/>
              <a:t>Orca_top</a:t>
            </a:r>
            <a:endParaRPr lang="en-IN" dirty="0"/>
          </a:p>
          <a:p>
            <a:r>
              <a:rPr lang="en-IN" dirty="0" err="1"/>
              <a:t>Write_def</a:t>
            </a:r>
            <a:r>
              <a:rPr lang="en-IN" dirty="0"/>
              <a:t> filename.def</a:t>
            </a:r>
          </a:p>
          <a:p>
            <a:r>
              <a:rPr lang="en-IN" dirty="0" err="1"/>
              <a:t>Sh</a:t>
            </a:r>
            <a:r>
              <a:rPr lang="en-IN" dirty="0"/>
              <a:t> </a:t>
            </a:r>
            <a:r>
              <a:rPr lang="en-IN" dirty="0" err="1"/>
              <a:t>gvim</a:t>
            </a:r>
            <a:r>
              <a:rPr lang="en-IN" dirty="0"/>
              <a:t> filename.def</a:t>
            </a: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7056E-F2D9-4CE1-0F90-0C1FABA2422E}"/>
              </a:ext>
            </a:extLst>
          </p:cNvPr>
          <p:cNvSpPr/>
          <p:nvPr/>
        </p:nvSpPr>
        <p:spPr>
          <a:xfrm>
            <a:off x="6289459" y="121298"/>
            <a:ext cx="2468874" cy="4077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Dividechar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Busbitchars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Units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Diearea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u="sng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</a:t>
            </a:r>
          </a:p>
          <a:p>
            <a:pPr algn="ctr"/>
            <a:r>
              <a:rPr lang="en-IN" u="sng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Tracks</a:t>
            </a:r>
          </a:p>
          <a:p>
            <a:pPr algn="ctr"/>
            <a:r>
              <a:rPr lang="en-IN" u="sng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Vias</a:t>
            </a:r>
          </a:p>
          <a:p>
            <a:pPr algn="ctr"/>
            <a:r>
              <a:rPr lang="en-IN" u="sng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Specialnets</a:t>
            </a:r>
            <a:endParaRPr lang="en-IN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u="sng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Scanchains</a:t>
            </a:r>
            <a:endParaRPr lang="en-IN" u="sng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Pins</a:t>
            </a:r>
          </a:p>
          <a:p>
            <a:pPr algn="ctr"/>
            <a:r>
              <a:rPr lang="en-IN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nondefaultrules</a:t>
            </a:r>
            <a:endParaRPr lang="en-IN" dirty="0">
              <a:ln w="0"/>
              <a:solidFill>
                <a:srgbClr val="00B050"/>
              </a:solidFill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4655A-5B75-F896-D7C5-32F14C5ABE25}"/>
              </a:ext>
            </a:extLst>
          </p:cNvPr>
          <p:cNvSpPr/>
          <p:nvPr/>
        </p:nvSpPr>
        <p:spPr>
          <a:xfrm>
            <a:off x="9548955" y="426323"/>
            <a:ext cx="2468874" cy="643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Dividechar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Busbitchars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grid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Vias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Nondefaultrules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Pins input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ouput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Blockage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Groups</a:t>
            </a:r>
          </a:p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Scanchains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macros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design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22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4A404A-8B40-2D57-EC31-036FA3310AFA}"/>
              </a:ext>
            </a:extLst>
          </p:cNvPr>
          <p:cNvSpPr/>
          <p:nvPr/>
        </p:nvSpPr>
        <p:spPr>
          <a:xfrm>
            <a:off x="1352939" y="2537927"/>
            <a:ext cx="9898225" cy="19221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file(.</a:t>
            </a:r>
            <a:r>
              <a:rPr lang="en-IN" sz="6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479-6AFE-65F0-FCFF-8A466DEB25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465" y="830425"/>
            <a:ext cx="10811069" cy="56450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Format :-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.tech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(Cadence) or .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 Synopsys)</a:t>
            </a:r>
            <a:endParaRPr lang="en-US" b="1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by :-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Fab House</a:t>
            </a:r>
            <a:endParaRPr lang="en-US" b="1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:-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units, drawing patterns,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layers,design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rules, vias, and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parasitics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resistance and capacitance of the manufacturing process .</a:t>
            </a:r>
          </a:p>
          <a:p>
            <a:pPr algn="l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file contains all the details of metal layers information , vias as their design rules.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file is most critical input for physical design tools</a:t>
            </a:r>
          </a:p>
          <a:p>
            <a:pPr algn="l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technology file, denotes as .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,is a file used to describe the fabrication process and design rules used in semiconductor manufacturing .</a:t>
            </a:r>
          </a:p>
          <a:p>
            <a:pPr algn="l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contains information about layer materials design constraints and other high level parameters related to manufacturing process.</a:t>
            </a: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F5AE-EE0B-8A96-9CE2-0038367B4E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836871"/>
            <a:ext cx="10363826" cy="3424107"/>
          </a:xfrm>
        </p:spPr>
        <p:txBody>
          <a:bodyPr/>
          <a:lstStyle/>
          <a:p>
            <a:r>
              <a:rPr lang="en-IN" dirty="0"/>
              <a:t>It contains information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DC2B7-2F34-9710-9420-E064F68B3F8E}"/>
              </a:ext>
            </a:extLst>
          </p:cNvPr>
          <p:cNvSpPr/>
          <p:nvPr/>
        </p:nvSpPr>
        <p:spPr>
          <a:xfrm>
            <a:off x="914088" y="1343608"/>
            <a:ext cx="2314304" cy="538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err="1">
                <a:solidFill>
                  <a:srgbClr val="C00000"/>
                </a:solidFill>
              </a:rPr>
              <a:t>Techonology</a:t>
            </a:r>
            <a:endParaRPr lang="en-IN" b="1" u="sng" dirty="0">
              <a:solidFill>
                <a:srgbClr val="C00000"/>
              </a:solidFill>
            </a:endParaRPr>
          </a:p>
          <a:p>
            <a:pPr algn="ctr"/>
            <a:r>
              <a:rPr lang="en-IN" b="1" dirty="0"/>
              <a:t>Name</a:t>
            </a:r>
          </a:p>
          <a:p>
            <a:pPr algn="ctr"/>
            <a:r>
              <a:rPr lang="en-IN" b="1" dirty="0"/>
              <a:t>Date dielectric</a:t>
            </a:r>
          </a:p>
          <a:p>
            <a:pPr algn="ctr"/>
            <a:r>
              <a:rPr lang="en-IN" b="1" dirty="0"/>
              <a:t>Unit time name</a:t>
            </a:r>
          </a:p>
          <a:p>
            <a:pPr algn="ctr"/>
            <a:r>
              <a:rPr lang="en-IN" b="1" dirty="0"/>
              <a:t>Time precision</a:t>
            </a:r>
          </a:p>
          <a:p>
            <a:pPr algn="ctr"/>
            <a:r>
              <a:rPr lang="en-IN" b="1" dirty="0"/>
              <a:t>Using length name</a:t>
            </a:r>
          </a:p>
          <a:p>
            <a:pPr algn="ctr"/>
            <a:r>
              <a:rPr lang="en-IN" b="1" dirty="0"/>
              <a:t>Length precision</a:t>
            </a:r>
          </a:p>
          <a:p>
            <a:pPr algn="ctr"/>
            <a:r>
              <a:rPr lang="en-IN" b="1" dirty="0"/>
              <a:t>Grid resolution</a:t>
            </a:r>
          </a:p>
          <a:p>
            <a:pPr algn="ctr"/>
            <a:r>
              <a:rPr lang="en-IN" b="1" dirty="0"/>
              <a:t>Unit voltage name</a:t>
            </a:r>
          </a:p>
          <a:p>
            <a:pPr algn="ctr"/>
            <a:r>
              <a:rPr lang="en-IN" b="1" dirty="0"/>
              <a:t>Voltage precision</a:t>
            </a:r>
          </a:p>
          <a:p>
            <a:pPr algn="ctr"/>
            <a:r>
              <a:rPr lang="en-IN" b="1" dirty="0"/>
              <a:t>Unit current name</a:t>
            </a:r>
          </a:p>
          <a:p>
            <a:pPr algn="ctr"/>
            <a:r>
              <a:rPr lang="en-IN" b="1" dirty="0"/>
              <a:t>Current precision</a:t>
            </a:r>
          </a:p>
          <a:p>
            <a:pPr algn="ctr"/>
            <a:r>
              <a:rPr lang="en-IN" b="1" dirty="0"/>
              <a:t>Unit power name</a:t>
            </a:r>
          </a:p>
          <a:p>
            <a:pPr algn="ctr"/>
            <a:r>
              <a:rPr lang="en-IN" b="1" dirty="0"/>
              <a:t>Power precision</a:t>
            </a:r>
          </a:p>
          <a:p>
            <a:pPr algn="ctr"/>
            <a:r>
              <a:rPr lang="en-IN" b="1" dirty="0"/>
              <a:t>Unit resistance name</a:t>
            </a:r>
          </a:p>
          <a:p>
            <a:pPr algn="ctr"/>
            <a:r>
              <a:rPr lang="en-IN" b="1" dirty="0"/>
              <a:t>Resistance precision</a:t>
            </a:r>
          </a:p>
          <a:p>
            <a:pPr algn="ctr"/>
            <a:r>
              <a:rPr lang="en-IN" b="1" dirty="0"/>
              <a:t>Min edge mode</a:t>
            </a:r>
          </a:p>
          <a:p>
            <a:pPr algn="ctr"/>
            <a:r>
              <a:rPr lang="en-IN" b="1" dirty="0"/>
              <a:t> 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06C6C-C22B-B080-2397-7F0EEE5EE4A0}"/>
              </a:ext>
            </a:extLst>
          </p:cNvPr>
          <p:cNvSpPr/>
          <p:nvPr/>
        </p:nvSpPr>
        <p:spPr>
          <a:xfrm>
            <a:off x="3424334" y="1343608"/>
            <a:ext cx="1726163" cy="253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C00000"/>
                </a:solidFill>
              </a:rPr>
              <a:t>Colour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IN" b="1" dirty="0" err="1">
                <a:solidFill>
                  <a:schemeClr val="tx1"/>
                </a:solidFill>
              </a:rPr>
              <a:t>Rgb</a:t>
            </a:r>
            <a:r>
              <a:rPr lang="en-IN" b="1" dirty="0">
                <a:solidFill>
                  <a:schemeClr val="tx1"/>
                </a:solidFill>
              </a:rPr>
              <a:t> defined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Red intensity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Blue intensity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Green intensity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60B5C-9D1E-5972-AF13-51BF343FD059}"/>
              </a:ext>
            </a:extLst>
          </p:cNvPr>
          <p:cNvSpPr/>
          <p:nvPr/>
        </p:nvSpPr>
        <p:spPr>
          <a:xfrm>
            <a:off x="3396654" y="4035489"/>
            <a:ext cx="1726163" cy="253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Stipple</a:t>
            </a:r>
          </a:p>
          <a:p>
            <a:pPr algn="ctr"/>
            <a:r>
              <a:rPr lang="en-IN" b="1" dirty="0"/>
              <a:t>Width</a:t>
            </a:r>
          </a:p>
          <a:p>
            <a:pPr algn="ctr"/>
            <a:r>
              <a:rPr lang="en-IN" b="1" dirty="0"/>
              <a:t>Height</a:t>
            </a:r>
          </a:p>
          <a:p>
            <a:pPr algn="ctr"/>
            <a:r>
              <a:rPr lang="en-IN" b="1" dirty="0"/>
              <a:t>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C1F9A-A7AC-A090-445A-BB04674435AE}"/>
              </a:ext>
            </a:extLst>
          </p:cNvPr>
          <p:cNvSpPr/>
          <p:nvPr/>
        </p:nvSpPr>
        <p:spPr>
          <a:xfrm>
            <a:off x="5365102" y="1343608"/>
            <a:ext cx="2052735" cy="522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Layer</a:t>
            </a:r>
          </a:p>
          <a:p>
            <a:pPr algn="ctr"/>
            <a:r>
              <a:rPr lang="en-IN" b="1" dirty="0"/>
              <a:t>Layer number</a:t>
            </a:r>
          </a:p>
          <a:p>
            <a:pPr algn="ctr"/>
            <a:r>
              <a:rPr lang="en-IN" b="1" dirty="0"/>
              <a:t>Mask  name</a:t>
            </a:r>
          </a:p>
          <a:p>
            <a:pPr algn="ctr"/>
            <a:r>
              <a:rPr lang="en-IN" b="1" dirty="0"/>
              <a:t>Is default layer</a:t>
            </a:r>
          </a:p>
          <a:p>
            <a:pPr algn="ctr"/>
            <a:r>
              <a:rPr lang="en-IN" b="1" dirty="0"/>
              <a:t>Visible</a:t>
            </a:r>
          </a:p>
          <a:p>
            <a:pPr algn="ctr"/>
            <a:r>
              <a:rPr lang="en-IN" b="1" dirty="0"/>
              <a:t>Selectable</a:t>
            </a:r>
          </a:p>
          <a:p>
            <a:pPr algn="ctr"/>
            <a:r>
              <a:rPr lang="en-IN" b="1" dirty="0"/>
              <a:t>Blink</a:t>
            </a:r>
          </a:p>
          <a:p>
            <a:pPr algn="ctr"/>
            <a:r>
              <a:rPr lang="en-IN" b="1" dirty="0"/>
              <a:t>Colour</a:t>
            </a:r>
          </a:p>
          <a:p>
            <a:pPr algn="ctr"/>
            <a:r>
              <a:rPr lang="en-IN" b="1" dirty="0"/>
              <a:t>Line style</a:t>
            </a:r>
          </a:p>
          <a:p>
            <a:pPr algn="ctr"/>
            <a:r>
              <a:rPr lang="en-IN" b="1" dirty="0"/>
              <a:t>Pattern</a:t>
            </a:r>
          </a:p>
          <a:p>
            <a:pPr algn="ctr"/>
            <a:r>
              <a:rPr lang="en-IN" b="1" dirty="0"/>
              <a:t>Pitch</a:t>
            </a:r>
          </a:p>
          <a:p>
            <a:pPr algn="ctr"/>
            <a:r>
              <a:rPr lang="en-IN" b="1" dirty="0"/>
              <a:t>Default width</a:t>
            </a:r>
          </a:p>
          <a:p>
            <a:pPr algn="ctr"/>
            <a:r>
              <a:rPr lang="en-IN" b="1" dirty="0"/>
              <a:t>Min   width</a:t>
            </a:r>
          </a:p>
          <a:p>
            <a:pPr algn="ctr"/>
            <a:r>
              <a:rPr lang="en-IN" b="1" dirty="0"/>
              <a:t>Min spacing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71A04-2341-007A-CD25-CB7184AB6206}"/>
              </a:ext>
            </a:extLst>
          </p:cNvPr>
          <p:cNvSpPr/>
          <p:nvPr/>
        </p:nvSpPr>
        <p:spPr>
          <a:xfrm>
            <a:off x="7766179" y="1343608"/>
            <a:ext cx="3010677" cy="522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err="1">
                <a:solidFill>
                  <a:srgbClr val="FF0000"/>
                </a:solidFill>
              </a:rPr>
              <a:t>Contactcode</a:t>
            </a:r>
            <a:endParaRPr lang="en-IN" b="1" u="sng" dirty="0">
              <a:solidFill>
                <a:srgbClr val="FF0000"/>
              </a:solidFill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Contact code number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Cut layer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Lower layer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Upper layer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Is default contact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Cut width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Cut height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Upper layer width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Lower layer height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Min cut spacing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Max </a:t>
            </a:r>
            <a:r>
              <a:rPr lang="en-IN" b="1" dirty="0" err="1">
                <a:solidFill>
                  <a:schemeClr val="tx1"/>
                </a:solidFill>
              </a:rPr>
              <a:t>num</a:t>
            </a:r>
            <a:r>
              <a:rPr lang="en-IN" b="1" dirty="0">
                <a:solidFill>
                  <a:schemeClr val="tx1"/>
                </a:solidFill>
              </a:rPr>
              <a:t> rows non turning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Unit min resistance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Unit max resistance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719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121</TotalTime>
  <Words>773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DEF-  DESIGN EXCHANGE FORMAT</dc:title>
  <dc:creator>deepak reddy</dc:creator>
  <cp:lastModifiedBy>deepak reddy</cp:lastModifiedBy>
  <cp:revision>1</cp:revision>
  <dcterms:created xsi:type="dcterms:W3CDTF">2023-10-03T14:43:01Z</dcterms:created>
  <dcterms:modified xsi:type="dcterms:W3CDTF">2023-10-03T16:52:25Z</dcterms:modified>
</cp:coreProperties>
</file>