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4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59" r:id="rId8"/>
    <p:sldId id="260" r:id="rId9"/>
    <p:sldId id="261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8CF328-75FE-4AF0-A42D-B7BA90F5D2A0}" v="4" dt="2023-10-03T19:09:09.9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7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455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59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98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820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345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400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2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1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8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4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69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22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24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01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512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6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741D-BC62-F35F-771B-14AC5F460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5110" y="2146041"/>
            <a:ext cx="9902889" cy="1931437"/>
          </a:xfrm>
        </p:spPr>
        <p:txBody>
          <a:bodyPr>
            <a:normAutofit/>
          </a:bodyPr>
          <a:lstStyle/>
          <a:p>
            <a:pPr algn="ctr"/>
            <a:r>
              <a:rPr lang="en-I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.lib - liberty file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765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3A7F18F-A1E7-7540-F92E-04C9D7C6F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3093" y="97971"/>
            <a:ext cx="8791575" cy="6662057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Example :</a:t>
            </a:r>
          </a:p>
          <a:p>
            <a:pPr marL="36900" indent="0">
              <a:buNone/>
            </a:pP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536E14-3C34-9822-A3E9-6923BE3F4883}"/>
              </a:ext>
            </a:extLst>
          </p:cNvPr>
          <p:cNvSpPr/>
          <p:nvPr/>
        </p:nvSpPr>
        <p:spPr>
          <a:xfrm>
            <a:off x="5838921" y="774441"/>
            <a:ext cx="3915747" cy="43294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690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function: "(A &amp; B)";</a:t>
            </a:r>
          </a:p>
          <a:p>
            <a:pPr marL="36900" indent="0">
              <a:buNone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max_cap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690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min_cap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690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690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 (a) {</a:t>
            </a:r>
          </a:p>
          <a:p>
            <a:pPr marL="3690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power pin = "VDD";</a:t>
            </a:r>
          </a:p>
          <a:p>
            <a:pPr marL="3690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ground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pim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"VSS";</a:t>
            </a:r>
          </a:p>
          <a:p>
            <a:pPr marL="3690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direction : input;</a:t>
            </a:r>
          </a:p>
          <a:p>
            <a:pPr marL="3690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 capacitance : 8 ;</a:t>
            </a:r>
          </a:p>
          <a:p>
            <a:pPr marL="3690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2203BD-9B5B-F30C-0B1B-EFDD8ECA640A}"/>
              </a:ext>
            </a:extLst>
          </p:cNvPr>
          <p:cNvSpPr/>
          <p:nvPr/>
        </p:nvSpPr>
        <p:spPr>
          <a:xfrm>
            <a:off x="1782146" y="774441"/>
            <a:ext cx="3732245" cy="43294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690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(AND2_3){</a:t>
            </a:r>
          </a:p>
          <a:p>
            <a:pPr marL="3690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area: 8.000</a:t>
            </a:r>
          </a:p>
          <a:p>
            <a:pPr marL="3690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 (o){</a:t>
            </a:r>
          </a:p>
          <a:p>
            <a:pPr marL="3690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direction: output;</a:t>
            </a:r>
          </a:p>
          <a:p>
            <a:pPr marL="3690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timing 0{</a:t>
            </a:r>
          </a:p>
          <a:p>
            <a:pPr marL="3690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_pin: "A";</a:t>
            </a:r>
          </a:p>
          <a:p>
            <a:pPr marL="3690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rise _propagation  ( )</a:t>
            </a:r>
          </a:p>
          <a:p>
            <a:pPr marL="3690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36900" indent="0">
              <a:buNone/>
            </a:pP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rise_transition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 ) </a:t>
            </a:r>
          </a:p>
          <a:p>
            <a:pPr marL="36900" indent="0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967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0FC4A0C-5153-F2CD-2484-941FAE3A7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397967"/>
            <a:ext cx="8791575" cy="2360645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…</a:t>
            </a:r>
            <a:endParaRPr lang="en-US" sz="60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FDF2AB-E8B8-FF5B-4FF1-CD5B35764FD3}"/>
              </a:ext>
            </a:extLst>
          </p:cNvPr>
          <p:cNvSpPr txBox="1"/>
          <p:nvPr/>
        </p:nvSpPr>
        <p:spPr>
          <a:xfrm>
            <a:off x="2615682" y="2151106"/>
            <a:ext cx="61022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 dirty="0"/>
              <a:t>LEF (PHYSICAL LIBRARY)</a:t>
            </a:r>
          </a:p>
          <a:p>
            <a:pPr marL="0" indent="0">
              <a:buNone/>
            </a:pPr>
            <a:r>
              <a:rPr lang="en-US" sz="3600" dirty="0"/>
              <a:t>	LEF (LIBRARY EXCHANGE FORMAT)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38961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93154F4-2BA9-7587-AEAF-E04992068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250" y="1339850"/>
            <a:ext cx="8596313" cy="38798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LEF :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LEF Contains the physical information of a cell.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</a:t>
            </a:r>
            <a:r>
              <a:rPr lang="en-US" dirty="0" err="1"/>
              <a:t>lef</a:t>
            </a:r>
            <a:r>
              <a:rPr lang="en-US" dirty="0"/>
              <a:t> file gives the Vendors.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The LEF file is the abstract view of cells.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It only gives the idea  about PR boundary, pin position and metal    layers information of a cell.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To get the complete information about the cell, DEF(Design exchange format) file is required.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 this </a:t>
            </a:r>
            <a:r>
              <a:rPr lang="en-US" dirty="0" err="1"/>
              <a:t>lef</a:t>
            </a:r>
            <a:r>
              <a:rPr lang="en-US" dirty="0"/>
              <a:t> 3 sections are defined i.e. technology, site, macros.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1151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9FF29-CAB0-DAF4-AE96-6E63C5F19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713" y="1358156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the technology part layers, design rule, via definitions and metal capacitance are defined.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 the site , site extension is defined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the macros the information of about cell description, dimension, layout of pins and blockages and capacitance are defined.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this </a:t>
            </a:r>
            <a:r>
              <a:rPr lang="en-US" dirty="0" err="1"/>
              <a:t>lef</a:t>
            </a:r>
            <a:r>
              <a:rPr lang="en-US" dirty="0"/>
              <a:t> technology for every layer and the via statements are different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So for the layer and via , the type of the layer width/pitch and spacing, direction, resistance and antenna factor are defined.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7056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23F2E-3050-D414-56A4-C703336C0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689" y="1591421"/>
            <a:ext cx="8596668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.</a:t>
            </a:r>
            <a:r>
              <a:rPr lang="en-US" dirty="0" err="1"/>
              <a:t>lef</a:t>
            </a:r>
            <a:r>
              <a:rPr lang="en-US" dirty="0"/>
              <a:t> cell is classified into two types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CELL </a:t>
            </a:r>
            <a:r>
              <a:rPr lang="en-US" dirty="0" err="1"/>
              <a:t>lef</a:t>
            </a:r>
            <a:r>
              <a:rPr lang="en-US" dirty="0"/>
              <a:t> and TECH </a:t>
            </a:r>
            <a:r>
              <a:rPr lang="en-US" dirty="0" err="1"/>
              <a:t>lef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r>
              <a:rPr lang="en-US" dirty="0"/>
              <a:t>CELL LEF: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CELL </a:t>
            </a:r>
            <a:r>
              <a:rPr lang="en-US" dirty="0" err="1"/>
              <a:t>lef</a:t>
            </a:r>
            <a:r>
              <a:rPr lang="en-US" dirty="0"/>
              <a:t> Contains the physical info of macros and std cells.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It contains the direction of input and output pins, signal, ports, </a:t>
            </a:r>
          </a:p>
          <a:p>
            <a:pPr marL="0" indent="0">
              <a:buNone/>
            </a:pPr>
            <a:r>
              <a:rPr lang="en-US" dirty="0"/>
              <a:t>     antenna area , size of the cell, symmetry of the cell, pin location, </a:t>
            </a:r>
          </a:p>
          <a:p>
            <a:pPr marL="0" indent="0">
              <a:buNone/>
            </a:pPr>
            <a:r>
              <a:rPr lang="en-US" dirty="0"/>
              <a:t>      pin name , site unit , origin , class core.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0525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CD0106-A8FB-CE89-9AB8-F6CF7B686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Example of cell </a:t>
            </a:r>
            <a:r>
              <a:rPr lang="en-US" sz="3600" dirty="0" err="1"/>
              <a:t>lef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586402-8A71-233B-34E1-A1C8FA68D3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5029" y="2286000"/>
            <a:ext cx="6923313" cy="348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938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0C082-C332-563E-04A5-81EA70E1F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86506-C6C1-ADA1-6574-BF5784DF1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TECHNOLOGY LEF: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Tech </a:t>
            </a:r>
            <a:r>
              <a:rPr lang="en-US" dirty="0" err="1"/>
              <a:t>lef</a:t>
            </a:r>
            <a:r>
              <a:rPr lang="en-US" dirty="0"/>
              <a:t> Contains the physical info of metal layers , vias  information.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contains the layer P0 in</a:t>
            </a:r>
          </a:p>
          <a:p>
            <a:pPr marL="0" indent="0">
              <a:buNone/>
            </a:pPr>
            <a:r>
              <a:rPr lang="en-US" dirty="0"/>
              <a:t>     type </a:t>
            </a:r>
            <a:r>
              <a:rPr lang="en-US" dirty="0" err="1"/>
              <a:t>masterslice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Layer C0 in </a:t>
            </a:r>
          </a:p>
          <a:p>
            <a:pPr marL="0" indent="0">
              <a:buNone/>
            </a:pPr>
            <a:r>
              <a:rPr lang="en-US" dirty="0"/>
              <a:t>     type cut and spacing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Layer M1</a:t>
            </a:r>
          </a:p>
          <a:p>
            <a:pPr marL="0" indent="0">
              <a:buNone/>
            </a:pPr>
            <a:r>
              <a:rPr lang="en-US" dirty="0"/>
              <a:t>     type routing , directional , pitch, width, area, max width,</a:t>
            </a:r>
          </a:p>
          <a:p>
            <a:pPr marL="0" indent="0">
              <a:buNone/>
            </a:pPr>
            <a:r>
              <a:rPr lang="en-US" dirty="0"/>
              <a:t>     min width , min density , max density , density check window 	,</a:t>
            </a:r>
            <a:r>
              <a:rPr lang="en-US" dirty="0" err="1"/>
              <a:t>ect</a:t>
            </a:r>
            <a:r>
              <a:rPr lang="en-US" dirty="0"/>
              <a:t>..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3876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A83D1-56E3-D7C9-0B4C-338838E5E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7A8A7E-DA14-3EAA-50AB-04EE3B8E32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156" y="2239169"/>
            <a:ext cx="6204856" cy="4009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876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DAB22-4740-4590-D68C-8907C85A4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27F42-4154-BA27-58F2-C35908BDB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Physical libraries format is in .</a:t>
            </a:r>
            <a:r>
              <a:rPr lang="en-US" dirty="0" err="1"/>
              <a:t>lef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Physical information of std cells, macros, pads.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Pin information.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Minimum width of resolution.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Height of the placement rows.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Preferred routing directions.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Pitch of the routing tracts.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Antenna rules.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Routing blockage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1258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D8A85-725E-14D0-F28C-C4A5AADB2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89FEA-6592-DBA6-40FD-3FA77DC6C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Antenna ratio= metal area/gate area.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In physical information height, area, width are present and also it</a:t>
            </a:r>
          </a:p>
          <a:p>
            <a:pPr marL="0" indent="0">
              <a:buNone/>
            </a:pPr>
            <a:r>
              <a:rPr lang="en-US" dirty="0"/>
              <a:t>      constraints two vias.</a:t>
            </a:r>
          </a:p>
          <a:p>
            <a:pPr marL="0" indent="0">
              <a:buNone/>
            </a:pPr>
            <a:r>
              <a:rPr lang="en-US" dirty="0"/>
              <a:t>Cell View : in this layer all info is present and it is used at the time of </a:t>
            </a:r>
          </a:p>
          <a:p>
            <a:pPr marL="0" indent="0">
              <a:buNone/>
            </a:pPr>
            <a:r>
              <a:rPr lang="en-US" dirty="0"/>
              <a:t>                      tape out.</a:t>
            </a:r>
          </a:p>
          <a:p>
            <a:pPr marL="0" indent="0">
              <a:buNone/>
            </a:pPr>
            <a:r>
              <a:rPr lang="en-US" dirty="0" err="1"/>
              <a:t>Fram</a:t>
            </a:r>
            <a:r>
              <a:rPr lang="en-US" dirty="0"/>
              <a:t> View : in </a:t>
            </a:r>
            <a:r>
              <a:rPr lang="en-US" dirty="0" err="1"/>
              <a:t>fram</a:t>
            </a:r>
            <a:r>
              <a:rPr lang="en-US" dirty="0"/>
              <a:t> view is abstract view and it is used at the           		placement and routing.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431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0CA31-F9D3-21FA-AC39-85D980464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69167"/>
            <a:ext cx="9905999" cy="551439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contains timing information of standard cells</a:t>
            </a:r>
            <a:r>
              <a:rPr 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macros.It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contains Functionality information of standard cells and soft macros.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.lib file is given by vendors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Timing information like cell delay setup, hold, recovery, removal are present. 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PVT corners are also present. for every PVT corner the timing of cells is different. hence for every PVT corner there is a .lib file present.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delay is a function of input transition and output load and is calculated based on lookup tables.</a:t>
            </a:r>
          </a:p>
          <a:p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delays are calculated by Nonlinear Delay Model(NLDM) and composite current source (CCS) models.</a:t>
            </a:r>
          </a:p>
        </p:txBody>
      </p:sp>
    </p:spTree>
    <p:extLst>
      <p:ext uri="{BB962C8B-B14F-4D97-AF65-F5344CB8AC3E}">
        <p14:creationId xmlns:p14="http://schemas.microsoft.com/office/powerpoint/2010/main" val="1406717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8A113-A327-5D33-9D0F-46CCEF1E9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359" y="1358157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NETLIST FILE(.V)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5405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54CCC-6A14-950A-35EE-F6C6C753D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netlist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0583C-EB64-BF34-6493-8B48905306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netlist is a textual description of a circuit  made of components.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 information about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Information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Hierarchy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 has extension of .v/.vg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given by Synthesis people     </a:t>
            </a:r>
          </a:p>
          <a:p>
            <a:endParaRPr lang="en-IN" dirty="0"/>
          </a:p>
        </p:txBody>
      </p:sp>
      <p:pic>
        <p:nvPicPr>
          <p:cNvPr id="5" name="Content Placeholder 4" descr="Netlist Wiki - FPGAkey">
            <a:extLst>
              <a:ext uri="{FF2B5EF4-FFF2-40B4-BE49-F238E27FC236}">
                <a16:creationId xmlns:a16="http://schemas.microsoft.com/office/drawing/2014/main" id="{65AFD3DF-AF84-4CEE-E9B9-D01170F242A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26" t="7825" r="5316" b="7923"/>
          <a:stretch/>
        </p:blipFill>
        <p:spPr bwMode="auto">
          <a:xfrm>
            <a:off x="5089525" y="2610693"/>
            <a:ext cx="4184650" cy="29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036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D3B8D9B-5EA4-D17B-5425-69E5D7FFF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9306" y="214604"/>
            <a:ext cx="8686800" cy="6643396"/>
          </a:xfrm>
        </p:spPr>
        <p:txBody>
          <a:bodyPr>
            <a:normAutofit/>
          </a:bodyPr>
          <a:lstStyle/>
          <a:p>
            <a:pPr algn="just"/>
            <a:r>
              <a:rPr lang="en-IN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 CONTAINS –</a:t>
            </a:r>
          </a:p>
          <a:p>
            <a:pPr algn="just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FUNCTIONALITY INFORMATION</a:t>
            </a:r>
          </a:p>
          <a:p>
            <a:pPr algn="just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TIMING INFORMATION</a:t>
            </a:r>
          </a:p>
          <a:p>
            <a:pPr algn="just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POWER(PVT) INFORMATION</a:t>
            </a:r>
          </a:p>
          <a:p>
            <a:pPr algn="just"/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CELL DELAY INFORMATION</a:t>
            </a:r>
          </a:p>
          <a:p>
            <a:pPr algn="just"/>
            <a:r>
              <a: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 INFORMATION:  </a:t>
            </a:r>
          </a:p>
          <a:p>
            <a:pPr algn="just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contain information about design cells, standard cells, macro cells, and so on…</a:t>
            </a:r>
          </a:p>
          <a:p>
            <a:pPr algn="just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Timing information:</a:t>
            </a:r>
          </a:p>
          <a:p>
            <a:pPr algn="just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contain timing information of setup and hold time requirements.</a:t>
            </a:r>
          </a:p>
          <a:p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343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D2FE5BD-4159-CC21-7277-6909D5DF5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49" y="158620"/>
            <a:ext cx="8475305" cy="6540759"/>
          </a:xfrm>
        </p:spPr>
        <p:txBody>
          <a:bodyPr/>
          <a:lstStyle/>
          <a:p>
            <a:pPr lvl="1"/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information</a:t>
            </a:r>
          </a:p>
          <a:p>
            <a:pPr marL="494100"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It contain power information like power switching, leakage power and internal power.</a:t>
            </a:r>
          </a:p>
          <a:p>
            <a:pPr marL="494100" lvl="1"/>
            <a:endParaRPr lang="en-US" sz="2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4100" lvl="1"/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PVT  Corners</a:t>
            </a:r>
          </a:p>
          <a:p>
            <a:pPr lvl="1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94100" lvl="1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PVT means 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Voltage Temperature</a:t>
            </a:r>
          </a:p>
          <a:p>
            <a:pPr marL="494100" lvl="1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To process the chips after fabrication we check all possible scenarios to make the chip work.</a:t>
            </a:r>
          </a:p>
          <a:p>
            <a:pPr marL="494100" lvl="1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The design needs to be tested for certain PVT corners but for every PVT corner, the timing of cells are different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957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E29045D-9D8F-1CC1-4313-8F8DA9D45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67951"/>
            <a:ext cx="8791575" cy="6690049"/>
          </a:xfrm>
        </p:spPr>
        <p:txBody>
          <a:bodyPr>
            <a:normAutofit/>
          </a:bodyPr>
          <a:lstStyle/>
          <a:p>
            <a:pPr lvl="1"/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 delay information</a:t>
            </a:r>
            <a:r>
              <a:rPr lang="en-US" sz="2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4100" lvl="1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It contain input transition and output load based on lookup table.</a:t>
            </a:r>
          </a:p>
          <a:p>
            <a:pPr lvl="1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attributes in .lib file</a:t>
            </a:r>
          </a:p>
          <a:p>
            <a:pPr lvl="1"/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unit</a:t>
            </a:r>
          </a:p>
          <a:p>
            <a:pPr lvl="1"/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unit</a:t>
            </a:r>
          </a:p>
          <a:p>
            <a:pPr lvl="1"/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unit</a:t>
            </a:r>
          </a:p>
          <a:p>
            <a:pPr lvl="1"/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Leakage power unit</a:t>
            </a:r>
          </a:p>
          <a:p>
            <a:pPr lvl="1"/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Capacitive load unit</a:t>
            </a:r>
          </a:p>
          <a:p>
            <a:pPr lvl="1"/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Slew rate : Lower and upper limit values are defined in terms of percentage for both rise and fall time</a:t>
            </a:r>
          </a:p>
          <a:p>
            <a:pPr lvl="1"/>
            <a:r>
              <a:rPr lang="en-IN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and Output threshold for rise and fall time.</a:t>
            </a:r>
          </a:p>
          <a:p>
            <a:endParaRPr lang="en-US" sz="24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Draw the logic symbol of AND gate.">
            <a:extLst>
              <a:ext uri="{FF2B5EF4-FFF2-40B4-BE49-F238E27FC236}">
                <a16:creationId xmlns:a16="http://schemas.microsoft.com/office/drawing/2014/main" id="{BD69DCCC-7136-36C7-A53F-95D029E67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632" y="1020050"/>
            <a:ext cx="2990850" cy="1533525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solidFill>
              <a:srgbClr val="C00000"/>
            </a:solidFill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068037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7DE9376-D456-74F8-6CCF-EA2F7CC7E5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7911133"/>
              </p:ext>
            </p:extLst>
          </p:nvPr>
        </p:nvGraphicFramePr>
        <p:xfrm>
          <a:off x="457199" y="681135"/>
          <a:ext cx="11299372" cy="5119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9686">
                  <a:extLst>
                    <a:ext uri="{9D8B030D-6E8A-4147-A177-3AD203B41FA5}">
                      <a16:colId xmlns:a16="http://schemas.microsoft.com/office/drawing/2014/main" val="108454405"/>
                    </a:ext>
                  </a:extLst>
                </a:gridCol>
                <a:gridCol w="5649686">
                  <a:extLst>
                    <a:ext uri="{9D8B030D-6E8A-4147-A177-3AD203B41FA5}">
                      <a16:colId xmlns:a16="http://schemas.microsoft.com/office/drawing/2014/main" val="1719463248"/>
                    </a:ext>
                  </a:extLst>
                </a:gridCol>
              </a:tblGrid>
              <a:tr h="796460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CS (COMPOSITE CURRENT SOURCE)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NLDM (NON LINEAR DELAY MODEL)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861023"/>
                  </a:ext>
                </a:extLst>
              </a:tr>
              <a:tr h="71248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It’s like Norton equivalent circuit.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It’s like Thevenin's equivalent circuits.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341712"/>
                  </a:ext>
                </a:extLst>
              </a:tr>
              <a:tr h="71248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 source used for driver modeling.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Voltage source used for driver modeling.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898338"/>
                  </a:ext>
                </a:extLst>
              </a:tr>
              <a:tr h="73637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20 variables to account input transition and output load.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has only 2 variables.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790431"/>
                  </a:ext>
                </a:extLst>
              </a:tr>
              <a:tr h="71248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CCS is more accurate.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Less accurate.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632010"/>
                  </a:ext>
                </a:extLst>
              </a:tr>
              <a:tr h="73637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CCS file is 10x times larger than NLDM because of more numbers of variables.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Smaller than CCS file.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304071"/>
                  </a:ext>
                </a:extLst>
              </a:tr>
              <a:tr h="712486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Runtime for CCS is more.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Runtime is less.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007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197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CC870-25B0-15B6-8750-BFE6371A8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76841" y="793101"/>
            <a:ext cx="9905999" cy="4690189"/>
          </a:xfrm>
        </p:spPr>
        <p:txBody>
          <a:bodyPr/>
          <a:lstStyle/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CCS (composite current source) is used for driver modelling , ccs have 20 variables to account input slew and output load data. Where as NLDM (non-linear delay model) data uses the voltage source for driver modelling and it has only 2 variables which are not sufficient  for modelling the non-linearity of circuit.so ccs has more accurate than </a:t>
            </a:r>
            <a:r>
              <a:rPr lang="en-IN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nldm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.Because of the difference in numbers of variable used in both the models , size of ccs file is 10x larger than the </a:t>
            </a:r>
            <a:r>
              <a:rPr lang="en-IN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nldm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file.Also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the run time for ccs is more compare to </a:t>
            </a:r>
            <a:r>
              <a:rPr lang="en-IN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nldm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file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506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EABB10-DE9B-35C4-16F4-E3B4735291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539" y="289249"/>
            <a:ext cx="11524000" cy="6260841"/>
          </a:xfrm>
        </p:spPr>
      </p:pic>
    </p:spTree>
    <p:extLst>
      <p:ext uri="{BB962C8B-B14F-4D97-AF65-F5344CB8AC3E}">
        <p14:creationId xmlns:p14="http://schemas.microsoft.com/office/powerpoint/2010/main" val="2322071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524E9B9-57AA-5611-F0C1-1252EA664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-65314"/>
            <a:ext cx="12192000" cy="7343192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IN" sz="28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.LIB CONTAINS THE INFORMATION OF: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290375B-B2F4-5D70-EA28-5C904FAC7744}"/>
              </a:ext>
            </a:extLst>
          </p:cNvPr>
          <p:cNvSpPr/>
          <p:nvPr/>
        </p:nvSpPr>
        <p:spPr>
          <a:xfrm>
            <a:off x="951722" y="737119"/>
            <a:ext cx="2948474" cy="249127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WIRELOAD: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CAPACITANCE</a:t>
            </a:r>
          </a:p>
          <a:p>
            <a:pPr algn="ctr"/>
            <a:r>
              <a:rPr lang="en-IN" dirty="0"/>
              <a:t>RESISTANCE</a:t>
            </a:r>
          </a:p>
          <a:p>
            <a:pPr algn="ctr"/>
            <a:r>
              <a:rPr lang="en-IN" dirty="0"/>
              <a:t>FANOUT LENGTH</a:t>
            </a:r>
          </a:p>
          <a:p>
            <a:pPr algn="ctr"/>
            <a:r>
              <a:rPr lang="en-IN" dirty="0"/>
              <a:t>SLOPE</a:t>
            </a:r>
          </a:p>
          <a:p>
            <a:pPr algn="ctr"/>
            <a:r>
              <a:rPr lang="en-IN" dirty="0"/>
              <a:t>AREA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3A90A2-B9C2-71F2-F096-F6C99303E73B}"/>
              </a:ext>
            </a:extLst>
          </p:cNvPr>
          <p:cNvSpPr/>
          <p:nvPr/>
        </p:nvSpPr>
        <p:spPr>
          <a:xfrm>
            <a:off x="951722" y="3377682"/>
            <a:ext cx="2948474" cy="3438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CELL: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CELL FOOTPRINT</a:t>
            </a:r>
          </a:p>
          <a:p>
            <a:pPr algn="ctr"/>
            <a:r>
              <a:rPr lang="en-IN" dirty="0"/>
              <a:t>AREA</a:t>
            </a:r>
          </a:p>
          <a:p>
            <a:pPr algn="ctr"/>
            <a:r>
              <a:rPr lang="en-IN" dirty="0"/>
              <a:t>CELL LEKAGEPOWER</a:t>
            </a:r>
          </a:p>
          <a:p>
            <a:pPr algn="ctr"/>
            <a:r>
              <a:rPr lang="en-IN" dirty="0"/>
              <a:t>DRIVER WAVEFORM RISE</a:t>
            </a:r>
          </a:p>
          <a:p>
            <a:pPr algn="ctr"/>
            <a:r>
              <a:rPr lang="en-IN" dirty="0"/>
              <a:t>DRIVER WAVEFORM FALL</a:t>
            </a:r>
          </a:p>
          <a:p>
            <a:pPr algn="ctr"/>
            <a:r>
              <a:rPr lang="en-IN" dirty="0"/>
              <a:t>LEKAGEPOWER-WHEN</a:t>
            </a:r>
          </a:p>
          <a:p>
            <a:pPr algn="ctr"/>
            <a:r>
              <a:rPr lang="en-IN" dirty="0"/>
              <a:t>                        -VALUE</a:t>
            </a:r>
          </a:p>
          <a:p>
            <a:pPr algn="ctr"/>
            <a:r>
              <a:rPr lang="en-IN" dirty="0"/>
              <a:t>PG PIN(VDD)</a:t>
            </a:r>
          </a:p>
          <a:p>
            <a:pPr algn="ctr"/>
            <a:r>
              <a:rPr lang="en-IN" dirty="0"/>
              <a:t>PG PIN(VSS)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65B251-6529-565D-86EF-49AF40856FC2}"/>
              </a:ext>
            </a:extLst>
          </p:cNvPr>
          <p:cNvSpPr/>
          <p:nvPr/>
        </p:nvSpPr>
        <p:spPr>
          <a:xfrm>
            <a:off x="4851918" y="1639856"/>
            <a:ext cx="2528596" cy="3438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PIN:</a:t>
            </a:r>
          </a:p>
          <a:p>
            <a:pPr algn="ctr"/>
            <a:endParaRPr lang="en-IN" b="1" dirty="0"/>
          </a:p>
          <a:p>
            <a:pPr algn="ctr"/>
            <a:r>
              <a:rPr lang="en-IN" dirty="0"/>
              <a:t>FANOUT LENGTH</a:t>
            </a:r>
          </a:p>
          <a:p>
            <a:pPr algn="ctr"/>
            <a:r>
              <a:rPr lang="en-IN" dirty="0"/>
              <a:t>RELATED POWER PIN</a:t>
            </a:r>
          </a:p>
          <a:p>
            <a:pPr algn="ctr"/>
            <a:r>
              <a:rPr lang="en-IN" dirty="0"/>
              <a:t>RELATED GROUND PIN</a:t>
            </a:r>
          </a:p>
          <a:p>
            <a:pPr algn="ctr"/>
            <a:r>
              <a:rPr lang="en-IN" dirty="0"/>
              <a:t>DIRECTION</a:t>
            </a:r>
          </a:p>
          <a:p>
            <a:pPr algn="ctr"/>
            <a:r>
              <a:rPr lang="en-IN" dirty="0"/>
              <a:t>FALL CAPACITANCE</a:t>
            </a:r>
          </a:p>
          <a:p>
            <a:pPr algn="ctr"/>
            <a:r>
              <a:rPr lang="en-IN" dirty="0"/>
              <a:t>RISE CAPACITANCE</a:t>
            </a:r>
          </a:p>
          <a:p>
            <a:pPr algn="ctr"/>
            <a:r>
              <a:rPr lang="en-IN" dirty="0"/>
              <a:t>MAX TRANSITION</a:t>
            </a:r>
          </a:p>
          <a:p>
            <a:pPr algn="ctr"/>
            <a:r>
              <a:rPr lang="en-IN" dirty="0"/>
              <a:t>INTERNAL POWER-RISE</a:t>
            </a:r>
          </a:p>
          <a:p>
            <a:pPr algn="ctr"/>
            <a:r>
              <a:rPr lang="en-IN" dirty="0"/>
              <a:t>                           -FALL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754244-9043-74D6-704F-1C5BDF828A20}"/>
              </a:ext>
            </a:extLst>
          </p:cNvPr>
          <p:cNvSpPr/>
          <p:nvPr/>
        </p:nvSpPr>
        <p:spPr>
          <a:xfrm>
            <a:off x="8148734" y="1982754"/>
            <a:ext cx="3275045" cy="27665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/>
              <a:t>TIMING ():</a:t>
            </a:r>
          </a:p>
          <a:p>
            <a:pPr algn="ctr"/>
            <a:endParaRPr lang="en-IN" b="1" dirty="0"/>
          </a:p>
          <a:p>
            <a:pPr algn="ctr"/>
            <a:r>
              <a:rPr lang="en-IN" dirty="0"/>
              <a:t>RELATED PIN</a:t>
            </a:r>
          </a:p>
          <a:p>
            <a:pPr algn="ctr"/>
            <a:r>
              <a:rPr lang="en-IN" dirty="0"/>
              <a:t>TIMING SENSE</a:t>
            </a:r>
          </a:p>
          <a:p>
            <a:pPr algn="ctr"/>
            <a:r>
              <a:rPr lang="en-IN" dirty="0"/>
              <a:t>CELL RISE</a:t>
            </a:r>
          </a:p>
          <a:p>
            <a:pPr algn="ctr"/>
            <a:r>
              <a:rPr lang="en-IN" dirty="0"/>
              <a:t>RISE TRAN</a:t>
            </a:r>
          </a:p>
          <a:p>
            <a:pPr algn="ctr"/>
            <a:r>
              <a:rPr lang="en-IN" dirty="0"/>
              <a:t>CELL FALL</a:t>
            </a:r>
          </a:p>
          <a:p>
            <a:pPr algn="ctr"/>
            <a:r>
              <a:rPr lang="en-IN" dirty="0"/>
              <a:t>FALL TRAN</a:t>
            </a:r>
          </a:p>
        </p:txBody>
      </p:sp>
    </p:spTree>
    <p:extLst>
      <p:ext uri="{BB962C8B-B14F-4D97-AF65-F5344CB8AC3E}">
        <p14:creationId xmlns:p14="http://schemas.microsoft.com/office/powerpoint/2010/main" val="4124820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282</TotalTime>
  <Words>1184</Words>
  <Application>Microsoft Office PowerPoint</Application>
  <PresentationFormat>Widescreen</PresentationFormat>
  <Paragraphs>176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Times New Roman</vt:lpstr>
      <vt:lpstr>Trebuchet MS</vt:lpstr>
      <vt:lpstr>Wingdings</vt:lpstr>
      <vt:lpstr>Wingdings 3</vt:lpstr>
      <vt:lpstr>Facet</vt:lpstr>
      <vt:lpstr>.lib - liberty 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of cell lef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a netlist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.lib - liberty file</dc:title>
  <dc:creator>kavitha kasi</dc:creator>
  <cp:lastModifiedBy>Seai 31</cp:lastModifiedBy>
  <cp:revision>6</cp:revision>
  <dcterms:created xsi:type="dcterms:W3CDTF">2023-10-03T15:19:22Z</dcterms:created>
  <dcterms:modified xsi:type="dcterms:W3CDTF">2024-07-19T05:09:53Z</dcterms:modified>
</cp:coreProperties>
</file>