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258" r:id="rId3"/>
    <p:sldId id="260" r:id="rId4"/>
    <p:sldId id="261" r:id="rId5"/>
    <p:sldId id="267" r:id="rId6"/>
    <p:sldId id="268" r:id="rId7"/>
    <p:sldId id="262" r:id="rId8"/>
    <p:sldId id="263" r:id="rId9"/>
    <p:sldId id="269" r:id="rId10"/>
    <p:sldId id="270" r:id="rId11"/>
    <p:sldId id="271" r:id="rId12"/>
    <p:sldId id="272" r:id="rId13"/>
    <p:sldId id="273"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2" d="100"/>
          <a:sy n="82"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6:18:13.989"/>
    </inkml:context>
    <inkml:brush xml:id="br0">
      <inkml:brushProperty name="width" value="0.35" units="cm"/>
      <inkml:brushProperty name="height" value="0.35" units="cm"/>
      <inkml:brushProperty name="color" value="#FFFFFF"/>
    </inkml:brush>
  </inkml:definitions>
  <inkml:trace contextRef="#ctx0" brushRef="#br0">1 1647 24575,'22'-2'0,"1"0"0,-1-2 0,0 0 0,24-9 0,47-8 0,-2 13 0,163 7 0,-115 3 0,700-2 0,-796-2 0,0-2 0,68-16 0,-69 11 0,1 2 0,69-4 0,538 13 0,-604-4 0,61-12 0,-30 4 0,2-2 0,-42 6 0,55-2 0,92-10 0,-124 10 0,19-3 0,-41 4 0,68-2 0,331 10 0,-416-2 0,-1-1 0,35-8 0,-34 5 0,1 1 0,24-1 0,518 4 0,-273 3 0,902-2 0,-1616 1 0,-472-3 0,243-23 0,-161-1 0,-890 27 0,1702-2 0,0 1 0,0 0 0,0 0 0,0 0 0,0 0 0,0 0 0,0 0 0,0 0 0,0 1 0,0-1 0,0 0 0,0 1 0,0-1 0,0 0 0,0 1 0,0-1 0,0 1 0,-1 0 0,2 0 0,0-1 0,0 1 0,1-1 0,-1 1 0,0-1 0,0 1 0,0-1 0,0 1 0,0-1 0,1 0 0,-1 1 0,0-1 0,1 1 0,-1-1 0,0 1 0,0-1 0,1 0 0,-1 1 0,1-1 0,-1 0 0,0 1 0,1-1 0,-1 0 0,2 1 0,39 21 0,-36-19 0,20 7 0,0 0 0,52 11 0,-51-15 0,0 1 0,0 2 0,26 12 0,152 90 0,-172-94 0,-1 3 0,50 40 0,-62-45 0,-7-6 0,0 0 0,0 2 0,-1-1 0,16 21 0,-25-28 0,1 1 0,-1-1 0,0 0 0,1 0 0,0 0 0,0 0 0,0 0 0,0-1 0,0 1 0,1-1 0,-1 0 0,1 0 0,-1 0 0,1-1 0,0 1 0,0-1 0,0 0 0,0 0 0,0 0 0,0 0 0,0-1 0,0 0 0,0 1 0,0-2 0,0 1 0,0 0 0,0-1 0,0 0 0,0 0 0,0 0 0,0 0 0,-1 0 0,1-1 0,0 0 0,-1 0 0,1 0 0,-1 0 0,0-1 0,5-3 0,116-92 0,-53 48 0,-45 33 0,29-25 0,-32 23 0,16-17 0,3 2 0,0 1 0,54-29 0,-39 28 0,86-70 0,-47 33 0,-82 59 0,0-1 0,0 0 0,-1 0 0,12-17 0,27-29 0,-33 41 0,239-240 0,26-42 0,75-82 0,-347 368 0,1 0 0,0 1 0,1 0 0,0 1 0,1 1 0,16-10 0,-31 21 0,1-1 0,-1 1 0,1 0 0,-1-1 0,1 1 0,-1 0 0,1 0 0,-1-1 0,1 1 0,0 0 0,-1 0 0,1 0 0,-1 0 0,1 0 0,-1-1 0,1 1 0,0 0 0,-1 0 0,1 1 0,-1-1 0,1 0 0,0 0 0,-1 0 0,1 0 0,-1 0 0,1 1 0,-1-1 0,1 0 0,-1 0 0,1 1 0,0 0 0,0 0 0,-1 0 0,1 0 0,-1 1 0,1-1 0,-1 0 0,1 0 0,-1 1 0,0-1 0,0 0 0,0 1 0,0-1 0,0 0 0,0 3 0,-11 45 0,-16 13 0,-1-2 0,-4-1 0,-41 59 0,27-45 0,-241 413 0,-52 84 0,314-530 0,-1-1 0,-2-1 0,-1-2 0,-2-1 0,-2-1 0,-48 39 0,-194 153 0,261-217 0,0-1 0,0 0 0,0-1 0,-1-1 0,0 0 0,0-1 0,-1 0 0,1-2 0,-28 4 0,2-3 0,0-2 0,-65-5 0,58-3 0,-85-21 0,15 2 0,87 20 0,-262-55 0,260 50 0,-1-1 0,1-2 0,1-1 0,0-1 0,1-2 0,-42-30 0,67 42 0,1 0 0,-1 0 0,1 0 0,-1-1 0,1 0 0,1 0 0,-1 0 0,1-1 0,0 1 0,1-1 0,0 0 0,-4-10 0,6 14 0,1 0 0,-1 0 0,1-1 0,-1 1 0,1 0 0,0 0 0,0-1 0,0 1 0,1 0 0,-1 0 0,1-1 0,0 1 0,0 0 0,0 0 0,0 0 0,0 0 0,1 0 0,-1 0 0,1 0 0,0 1 0,0-1 0,0 1 0,0-1 0,0 1 0,1 0 0,-1 0 0,1 0 0,0 0 0,-1 0 0,1 0 0,4-1 0,12-6 0,1 2 0,0 0 0,0 1 0,1 1 0,0 1 0,22-2 0,5-1 0,130-23 0,242-8 0,438 39 0,11 61 0,-735-45 0,-35-4 0,112 1 0,-17-29 0,5 1 0,-143 16 0,-34-1 0,1 0 0,-1-1 0,1-2 0,-1 0 0,32-7 0,-24-2 0,0-1 0,-2-2 0,49-29 0,-75 42 0,44-22 0,1 1 0,97-29 0,-128 46 0,-1 0-124,-1 1 0,1 1 0,0 0 0,0 1 0,0 1 0,0 0-1,0 1 1,0 0 0,0 1 0,17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6:18:19.044"/>
    </inkml:context>
    <inkml:brush xml:id="br0">
      <inkml:brushProperty name="width" value="0.35" units="cm"/>
      <inkml:brushProperty name="height" value="0.35" units="cm"/>
      <inkml:brushProperty name="color" value="#FFFFFF"/>
    </inkml:brush>
  </inkml:definitions>
  <inkml:trace contextRef="#ctx0" brushRef="#br0">1 1 24575,'36'1'0,"0"2"0,46 9 0,31-1 0,-79-9 0,67 12 0,-61-8 0,0-1 0,0-3 0,77-3 0,-35-1 0,2268 1 0,-1213 1 0,-906-13 0,-5 0 0,2829 12 0,-1427 3 0,4530-2 0,-5994 12 0,-22 1 0,33-13 0,-71-1 0,105 13 0,-17 2 0,214-11 0,-202-5 0,97 18 0,-159-5 0,181-10 0,-149-3 0,1878 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6:18:36.053"/>
    </inkml:context>
    <inkml:brush xml:id="br0">
      <inkml:brushProperty name="width" value="0.35" units="cm"/>
      <inkml:brushProperty name="height" value="0.35" units="cm"/>
      <inkml:brushProperty name="color" value="#FFFFFF"/>
    </inkml:brush>
  </inkml:definitions>
  <inkml:trace contextRef="#ctx0" brushRef="#br0">1 0 24575,'8'10'0,"0"0"0,-1 0 0,0 1 0,0-1 0,5 15 0,6 7 0,152 242 0,22 39 0,-142-226 0,94 179 0,-33-45 0,-99-194 0,11 25 0,26 79 0,-45-117 114,-2-1-1,2 25 0,3 21-1818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6:30:06.627"/>
    </inkml:context>
    <inkml:brush xml:id="br0">
      <inkml:brushProperty name="width" value="0.35" units="cm"/>
      <inkml:brushProperty name="height" value="0.35" units="cm"/>
      <inkml:brushProperty name="color" value="#FFFFFF"/>
    </inkml:brush>
  </inkml:definitions>
  <inkml:trace contextRef="#ctx0" brushRef="#br0">1 3 24575,'657'0'0,"-640"1"0,0 0 0,31 8 0,23 3 0,391-7 0,-250-8 0,1297 3 0,-1335 14 0,-12-1 0,833-12 0,-480-3 0,3864 2 0,-4205 13 0,-13 0 0,695-11 0,-415-4 0,1448 2 0,-1811-4 0,108-18 0,-105 9 0,93-1 0,-115 14 0,284-14 0,215 1 0,-347 16 0,11387-3-1365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C0DD0-7329-4BC0-8D9F-3AC3309ED3D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83D11-1C04-4F24-A51F-CA3715279387}" type="slidenum">
              <a:rPr lang="en-IN" smtClean="0"/>
              <a:t>‹#›</a:t>
            </a:fld>
            <a:endParaRPr lang="en-IN"/>
          </a:p>
        </p:txBody>
      </p:sp>
    </p:spTree>
    <p:extLst>
      <p:ext uri="{BB962C8B-B14F-4D97-AF65-F5344CB8AC3E}">
        <p14:creationId xmlns:p14="http://schemas.microsoft.com/office/powerpoint/2010/main" val="419977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52CB9C-5C80-4256-AFAF-6580F2232F7F}" type="datetime1">
              <a:rPr lang="en-IN" smtClean="0"/>
              <a:t>16-04-2024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8C9D163-544E-47CF-B2C2-CF9E285A1A6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10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4F183-426B-4061-AC18-A7F633B5B341}" type="datetime1">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145197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73758-A240-4585-BBC8-9F88FB28CE17}"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56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E917D-5DB6-41D8-8B2A-FF99D684FD0C}"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416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5B538-758E-4460-827E-139A5E8840DB}"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343650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03985-837A-4942-AFA8-1E8CD1EEFD4B}"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864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2F5C5-608F-4D89-9EA7-133955D284BF}"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75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92DC0-722D-4E2F-8E53-D3B87C49545E}"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722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B5D8F-4399-4C64-819D-0E99E20F859F}"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46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C32BE-532B-4776-B126-A37E2DB41D15}"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263564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53C919-2DAF-41E0-8E91-C081EE6DF960}" type="datetime1">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C9D163-544E-47CF-B2C2-CF9E285A1A6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80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24C99-2249-49E2-8343-019E02A2CFE7}" type="datetime1">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102756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9D2B9-FB44-4DA7-A612-D0CFAB0B9002}" type="datetime1">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C9D163-544E-47CF-B2C2-CF9E285A1A6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265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D34E9-DA4B-45A7-B6F6-31194ACDCDCC}" type="datetime1">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C9D163-544E-47CF-B2C2-CF9E285A1A6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41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C985C-9C79-4FE6-987C-BCF07D1AC3C0}" type="datetime1">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174018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59173-C953-4AF3-AF68-B589FEE4BA67}" type="datetime1">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9D163-544E-47CF-B2C2-CF9E285A1A6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05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AD438E-0DC6-43AE-B0C8-4C2EE5C6CE9C}" type="datetime1">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C9D163-544E-47CF-B2C2-CF9E285A1A69}" type="slidenum">
              <a:rPr lang="en-IN" smtClean="0"/>
              <a:t>‹#›</a:t>
            </a:fld>
            <a:endParaRPr lang="en-IN"/>
          </a:p>
        </p:txBody>
      </p:sp>
    </p:spTree>
    <p:extLst>
      <p:ext uri="{BB962C8B-B14F-4D97-AF65-F5344CB8AC3E}">
        <p14:creationId xmlns:p14="http://schemas.microsoft.com/office/powerpoint/2010/main" val="247145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80484A-BBEC-425B-9213-4CD0F347BE61}" type="datetime1">
              <a:rPr lang="en-IN" smtClean="0"/>
              <a:t>16-04-2024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C9D163-544E-47CF-B2C2-CF9E285A1A69}" type="slidenum">
              <a:rPr lang="en-IN" smtClean="0"/>
              <a:t>‹#›</a:t>
            </a:fld>
            <a:endParaRPr lang="en-IN"/>
          </a:p>
        </p:txBody>
      </p:sp>
    </p:spTree>
    <p:extLst>
      <p:ext uri="{BB962C8B-B14F-4D97-AF65-F5344CB8AC3E}">
        <p14:creationId xmlns:p14="http://schemas.microsoft.com/office/powerpoint/2010/main" val="282925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mazon.in/Buzzer-Small-Enclosed-Piezo-Electronic/dp/B07P84JGLB/ref=sr_1_1?crid=1FBQ3Q48OS136&amp;keywords=buzzer+for+arduino&amp;qid=1707113963&amp;sprefix=bizzer+for%2Caps%2C258&amp;sr=8-1" TargetMode="External"/><Relationship Id="rId13" Type="http://schemas.microsoft.com/office/2007/relationships/hdphoto" Target="../media/hdphoto3.wdp"/><Relationship Id="rId3" Type="http://schemas.openxmlformats.org/officeDocument/2006/relationships/image" Target="../media/image90.png"/><Relationship Id="rId7" Type="http://schemas.openxmlformats.org/officeDocument/2006/relationships/image" Target="../media/image110.png"/><Relationship Id="rId12" Type="http://schemas.openxmlformats.org/officeDocument/2006/relationships/image" Target="../media/image14.png"/><Relationship Id="rId2" Type="http://schemas.openxmlformats.org/officeDocument/2006/relationships/customXml" Target="../ink/ink1.xml"/><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3.jpe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hyperlink" Target="https://www.amazon.in/SquadPixel-ESP-32-Bluetooth-Development-Board/dp/B071XP56LM/ref=sr_1_3?crid=1O0EYS4UO4XE2&amp;keywords=esp+32&amp;qid=1707114009&amp;sprefix=esp+%2Caps%2C265&amp;sr=8-3" TargetMode="External"/><Relationship Id="rId4" Type="http://schemas.openxmlformats.org/officeDocument/2006/relationships/customXml" Target="../ink/ink2.xml"/><Relationship Id="rId9" Type="http://schemas.openxmlformats.org/officeDocument/2006/relationships/image" Target="../media/image12.png"/><Relationship Id="rId14" Type="http://schemas.openxmlformats.org/officeDocument/2006/relationships/hyperlink" Target="https://www.amazon.in/Super-Debug-Breadboard-Female-Female-Male-Female/dp/B09NX7CYMY/ref=sr_1_3_sspa?crid=M51GEMX43HLB&amp;keywords=breadboard+and+jumper+wires&amp;qid=1707114062&amp;sprefix=breadboard+and+%2Caps%2C275&amp;sr=8-3-spons&amp;sp_csd=d2lkZ2V0TmFtZT1zcF9hdGY&amp;psc=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amazon.in/Scriptronics-Emitting-Assorted-Diffused-Electronic/dp/B08Z9XGDPW/ref=sr_1_2?crid=230HDA20MCJ92&amp;keywords=led+for+arduino&amp;qid=1707113920&amp;sprefix=led+for+aurdino%2Caps%2C282&amp;sr=8-2" TargetMode="External"/><Relationship Id="rId3" Type="http://schemas.openxmlformats.org/officeDocument/2006/relationships/image" Target="../media/image16.png"/><Relationship Id="rId7" Type="http://schemas.openxmlformats.org/officeDocument/2006/relationships/image" Target="../media/image17.jp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hyperlink" Target="https://www.amazon.in/Melodys-Rechargeable-Arduino-Projects-Charger/dp/B08VDQLYZ6/ref=sr_1_3?crid=2630TYHS3EEK5&amp;keywords=battery+for+arduino&amp;qid=1707114178&amp;sprefix=Battery+for+ardun%2Caps%2C319&amp;sr=8-3" TargetMode="External"/><Relationship Id="rId5" Type="http://schemas.openxmlformats.org/officeDocument/2006/relationships/image" Target="../media/image16.jpeg"/><Relationship Id="rId4" Type="http://schemas.openxmlformats.org/officeDocument/2006/relationships/hyperlink" Target="https://www.amazon.in/Push-Button-Tactile-Micro-Switch/dp/B08P5D5658/ref=sr_1_15?keywords=switch+for+arduino&amp;qid=1707114129&amp;sr=8-15" TargetMode="Externa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hyperlink" Target="a.%09%20https:/www.amazon.in/Robodo-Board-compatible-Arduino-Development/dp/B094FZWYY4/ref=sr_1_4?crid=3GV37J7PQ0JJ0&amp;keywords=arduino%2Buno&amp;qid=1706436906&amp;sprefix=arduino%2Caps%2C295&amp;sr=8-4&amp;th=1"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a.%09https:/www.amazon.in/Robotbanao-HC-SR04-Ultrasonic-Distance-Arduino/dp/B07FSHJSTN/ref=sr_1_1_sspa?crid=3S88LO0TW1WFC&amp;keywords=ultrasonic%2Bsensor&amp;qid=1706437072&amp;sprefix=Ultra%2Bsonic%2Caps%2C305&amp;sr=8-1-spons&amp;sp_csd=d2lkZ2V0TmFtZT1zcF9hdGY&amp;th=1"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257D-1DEF-2EC4-1BF4-14B0D1E7AB8A}"/>
              </a:ext>
            </a:extLst>
          </p:cNvPr>
          <p:cNvSpPr>
            <a:spLocks noGrp="1"/>
          </p:cNvSpPr>
          <p:nvPr>
            <p:ph type="title"/>
          </p:nvPr>
        </p:nvSpPr>
        <p:spPr/>
        <p:txBody>
          <a:bodyPr>
            <a:normAutofit fontScale="90000"/>
          </a:bodyPr>
          <a:lstStyle/>
          <a:p>
            <a:r>
              <a:rPr lang="en-US" b="1" dirty="0"/>
              <a:t>Refrigeration and Air-Conditioning</a:t>
            </a:r>
            <a:br>
              <a:rPr lang="en-US" b="1" dirty="0"/>
            </a:br>
            <a:r>
              <a:rPr lang="en-US" b="1" dirty="0"/>
              <a:t>ME 413</a:t>
            </a:r>
            <a:endParaRPr lang="en-IN" b="1" dirty="0"/>
          </a:p>
        </p:txBody>
      </p:sp>
      <p:sp>
        <p:nvSpPr>
          <p:cNvPr id="3" name="Content Placeholder 2">
            <a:extLst>
              <a:ext uri="{FF2B5EF4-FFF2-40B4-BE49-F238E27FC236}">
                <a16:creationId xmlns:a16="http://schemas.microsoft.com/office/drawing/2014/main" id="{94C69006-3A5F-11FA-C375-292EC348EBDF}"/>
              </a:ext>
            </a:extLst>
          </p:cNvPr>
          <p:cNvSpPr>
            <a:spLocks noGrp="1"/>
          </p:cNvSpPr>
          <p:nvPr>
            <p:ph idx="1"/>
          </p:nvPr>
        </p:nvSpPr>
        <p:spPr>
          <a:xfrm>
            <a:off x="3695700" y="4553339"/>
            <a:ext cx="4800599" cy="1175657"/>
          </a:xfrm>
        </p:spPr>
        <p:txBody>
          <a:bodyPr/>
          <a:lstStyle/>
          <a:p>
            <a:pPr marL="0" indent="0" algn="ctr">
              <a:buNone/>
            </a:pPr>
            <a:r>
              <a:rPr lang="en-US" b="1" dirty="0"/>
              <a:t>Bishal Kumar Sahani (12140450)</a:t>
            </a:r>
          </a:p>
          <a:p>
            <a:pPr marL="0" indent="0" algn="ctr">
              <a:buNone/>
            </a:pPr>
            <a:r>
              <a:rPr lang="en-US" b="1" dirty="0"/>
              <a:t>Uday Verma (12141700)</a:t>
            </a:r>
            <a:endParaRPr lang="en-IN" b="1" dirty="0"/>
          </a:p>
        </p:txBody>
      </p:sp>
      <p:sp>
        <p:nvSpPr>
          <p:cNvPr id="5" name="Content Placeholder 2">
            <a:extLst>
              <a:ext uri="{FF2B5EF4-FFF2-40B4-BE49-F238E27FC236}">
                <a16:creationId xmlns:a16="http://schemas.microsoft.com/office/drawing/2014/main" id="{3AFB81D6-9778-3323-62CF-A1C440BB874F}"/>
              </a:ext>
            </a:extLst>
          </p:cNvPr>
          <p:cNvSpPr txBox="1">
            <a:spLocks/>
          </p:cNvSpPr>
          <p:nvPr/>
        </p:nvSpPr>
        <p:spPr>
          <a:xfrm>
            <a:off x="2485052" y="2746309"/>
            <a:ext cx="7221894" cy="1685732"/>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sz="3600" b="1" dirty="0">
                <a:latin typeface="+mj-lt"/>
              </a:rPr>
              <a:t>Energy-Saving Room Monitoring System: Detecting and Alerting for Air Leakage of Open Doors</a:t>
            </a:r>
          </a:p>
          <a:p>
            <a:pPr marL="0" indent="0" algn="ctr">
              <a:buNone/>
            </a:pPr>
            <a:r>
              <a:rPr lang="en-IN" sz="3600" b="1" dirty="0">
                <a:latin typeface="+mj-lt"/>
              </a:rPr>
              <a:t>by</a:t>
            </a:r>
          </a:p>
        </p:txBody>
      </p:sp>
    </p:spTree>
    <p:extLst>
      <p:ext uri="{BB962C8B-B14F-4D97-AF65-F5344CB8AC3E}">
        <p14:creationId xmlns:p14="http://schemas.microsoft.com/office/powerpoint/2010/main" val="188071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DA3665D-864F-93E4-8D9B-C06A911C30B1}"/>
                  </a:ext>
                </a:extLst>
              </p14:cNvPr>
              <p14:cNvContentPartPr/>
              <p14:nvPr/>
            </p14:nvContentPartPr>
            <p14:xfrm>
              <a:off x="1408827" y="1823870"/>
              <a:ext cx="2221920" cy="753120"/>
            </p14:xfrm>
          </p:contentPart>
        </mc:Choice>
        <mc:Fallback xmlns="">
          <p:pic>
            <p:nvPicPr>
              <p:cNvPr id="5" name="Ink 4">
                <a:extLst>
                  <a:ext uri="{FF2B5EF4-FFF2-40B4-BE49-F238E27FC236}">
                    <a16:creationId xmlns:a16="http://schemas.microsoft.com/office/drawing/2014/main" id="{BDA3665D-864F-93E4-8D9B-C06A911C30B1}"/>
                  </a:ext>
                </a:extLst>
              </p:cNvPr>
              <p:cNvPicPr/>
              <p:nvPr/>
            </p:nvPicPr>
            <p:blipFill>
              <a:blip r:embed="rId3"/>
              <a:stretch>
                <a:fillRect/>
              </a:stretch>
            </p:blipFill>
            <p:spPr>
              <a:xfrm>
                <a:off x="1346187" y="1760870"/>
                <a:ext cx="234756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CE44391-BF89-986F-819E-3CB151D24F1D}"/>
                  </a:ext>
                </a:extLst>
              </p14:cNvPr>
              <p14:cNvContentPartPr/>
              <p14:nvPr/>
            </p14:nvContentPartPr>
            <p14:xfrm>
              <a:off x="3619947" y="2341550"/>
              <a:ext cx="7234200" cy="38520"/>
            </p14:xfrm>
          </p:contentPart>
        </mc:Choice>
        <mc:Fallback xmlns="">
          <p:pic>
            <p:nvPicPr>
              <p:cNvPr id="6" name="Ink 5">
                <a:extLst>
                  <a:ext uri="{FF2B5EF4-FFF2-40B4-BE49-F238E27FC236}">
                    <a16:creationId xmlns:a16="http://schemas.microsoft.com/office/drawing/2014/main" id="{4CE44391-BF89-986F-819E-3CB151D24F1D}"/>
                  </a:ext>
                </a:extLst>
              </p:cNvPr>
              <p:cNvPicPr/>
              <p:nvPr/>
            </p:nvPicPr>
            <p:blipFill>
              <a:blip r:embed="rId5"/>
              <a:stretch>
                <a:fillRect/>
              </a:stretch>
            </p:blipFill>
            <p:spPr>
              <a:xfrm>
                <a:off x="3557307" y="2278910"/>
                <a:ext cx="7359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882874A-F817-55C4-E164-DEA8D47852A3}"/>
                  </a:ext>
                </a:extLst>
              </p14:cNvPr>
              <p14:cNvContentPartPr/>
              <p14:nvPr/>
            </p14:nvContentPartPr>
            <p14:xfrm>
              <a:off x="3480267" y="2183510"/>
              <a:ext cx="301320" cy="577440"/>
            </p14:xfrm>
          </p:contentPart>
        </mc:Choice>
        <mc:Fallback xmlns="">
          <p:pic>
            <p:nvPicPr>
              <p:cNvPr id="8" name="Ink 7">
                <a:extLst>
                  <a:ext uri="{FF2B5EF4-FFF2-40B4-BE49-F238E27FC236}">
                    <a16:creationId xmlns:a16="http://schemas.microsoft.com/office/drawing/2014/main" id="{A882874A-F817-55C4-E164-DEA8D47852A3}"/>
                  </a:ext>
                </a:extLst>
              </p:cNvPr>
              <p:cNvPicPr/>
              <p:nvPr/>
            </p:nvPicPr>
            <p:blipFill>
              <a:blip r:embed="rId7"/>
              <a:stretch>
                <a:fillRect/>
              </a:stretch>
            </p:blipFill>
            <p:spPr>
              <a:xfrm>
                <a:off x="3417627" y="2120510"/>
                <a:ext cx="426960" cy="703080"/>
              </a:xfrm>
              <a:prstGeom prst="rect">
                <a:avLst/>
              </a:prstGeom>
            </p:spPr>
          </p:pic>
        </mc:Fallback>
      </mc:AlternateContent>
      <p:sp>
        <p:nvSpPr>
          <p:cNvPr id="9" name="TextBox 8">
            <a:extLst>
              <a:ext uri="{FF2B5EF4-FFF2-40B4-BE49-F238E27FC236}">
                <a16:creationId xmlns:a16="http://schemas.microsoft.com/office/drawing/2014/main" id="{FF1C6EA3-E18D-1BCD-951C-0CF16CE479B0}"/>
              </a:ext>
            </a:extLst>
          </p:cNvPr>
          <p:cNvSpPr txBox="1"/>
          <p:nvPr/>
        </p:nvSpPr>
        <p:spPr>
          <a:xfrm>
            <a:off x="793102" y="877078"/>
            <a:ext cx="4870580" cy="369332"/>
          </a:xfrm>
          <a:prstGeom prst="rect">
            <a:avLst/>
          </a:prstGeom>
          <a:noFill/>
        </p:spPr>
        <p:txBody>
          <a:bodyPr wrap="square" rtlCol="0">
            <a:spAutoFit/>
          </a:bodyPr>
          <a:lstStyle/>
          <a:p>
            <a:pPr marL="285750" indent="-285750">
              <a:buFont typeface="Arial" panose="020B0604020202020204" pitchFamily="34" charset="0"/>
              <a:buChar char="•"/>
            </a:pPr>
            <a:r>
              <a:rPr lang="en-IN" dirty="0"/>
              <a:t>Buzzer - </a:t>
            </a:r>
            <a:r>
              <a:rPr lang="en-IN" dirty="0">
                <a:solidFill>
                  <a:srgbClr val="0070C0"/>
                </a:solidFill>
                <a:hlinkClick r:id="rId8">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2052" name="Picture 4" descr="Buzzer | 3D CAD Model Library | GrabCAD">
            <a:extLst>
              <a:ext uri="{FF2B5EF4-FFF2-40B4-BE49-F238E27FC236}">
                <a16:creationId xmlns:a16="http://schemas.microsoft.com/office/drawing/2014/main" id="{ADDBE429-5752-DFA9-6073-95802BDC2A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4242" y="1536215"/>
            <a:ext cx="2968632" cy="20815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D4409F8-FD1A-2F15-3706-D4B547FD2D8A}"/>
              </a:ext>
            </a:extLst>
          </p:cNvPr>
          <p:cNvSpPr txBox="1"/>
          <p:nvPr/>
        </p:nvSpPr>
        <p:spPr>
          <a:xfrm>
            <a:off x="6216772" y="851333"/>
            <a:ext cx="4002833" cy="369332"/>
          </a:xfrm>
          <a:prstGeom prst="rect">
            <a:avLst/>
          </a:prstGeom>
          <a:noFill/>
        </p:spPr>
        <p:txBody>
          <a:bodyPr wrap="square" rtlCol="0">
            <a:spAutoFit/>
          </a:bodyPr>
          <a:lstStyle/>
          <a:p>
            <a:pPr marL="285750" indent="-285750">
              <a:buFont typeface="Arial" panose="020B0604020202020204" pitchFamily="34" charset="0"/>
              <a:buChar char="•"/>
            </a:pPr>
            <a:r>
              <a:rPr lang="en-IN" dirty="0"/>
              <a:t>ESP 32 - </a:t>
            </a:r>
            <a:r>
              <a:rPr lang="en-IN" dirty="0">
                <a:solidFill>
                  <a:srgbClr val="0070C0"/>
                </a:solidFill>
                <a:hlinkClick r:id="rId10">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2054" name="Picture 6" descr="ESP-WROOM-32” ESP32 Development Board | Download Scientific ...">
            <a:extLst>
              <a:ext uri="{FF2B5EF4-FFF2-40B4-BE49-F238E27FC236}">
                <a16:creationId xmlns:a16="http://schemas.microsoft.com/office/drawing/2014/main" id="{E37F0FB5-AB08-F20E-1AC0-75F8FDE49F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6772" y="1438666"/>
            <a:ext cx="3254982" cy="22766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ump wire Breadboard Jumper Electrical cable, jumper, electronics, power Converters, microcontroller png thumbnail">
            <a:extLst>
              <a:ext uri="{FF2B5EF4-FFF2-40B4-BE49-F238E27FC236}">
                <a16:creationId xmlns:a16="http://schemas.microsoft.com/office/drawing/2014/main" id="{BF1F98AD-9DA2-E82A-20BE-3E2E22079006}"/>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4167" r="91944">
                        <a14:foregroundMark x1="9722" y1="31111" x2="4444" y2="31111"/>
                        <a14:foregroundMark x1="91944" y1="68056" x2="90278" y2="73333"/>
                      </a14:backgroundRemoval>
                    </a14:imgEffect>
                  </a14:imgLayer>
                </a14:imgProps>
              </a:ext>
              <a:ext uri="{28A0092B-C50C-407E-A947-70E740481C1C}">
                <a14:useLocalDpi xmlns:a14="http://schemas.microsoft.com/office/drawing/2010/main" val="0"/>
              </a:ext>
            </a:extLst>
          </a:blip>
          <a:srcRect/>
          <a:stretch>
            <a:fillRect/>
          </a:stretch>
        </p:blipFill>
        <p:spPr bwMode="auto">
          <a:xfrm rot="19178960">
            <a:off x="805285" y="3437220"/>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BEBD190-1D6E-C8C6-345B-96869E194946}"/>
              </a:ext>
            </a:extLst>
          </p:cNvPr>
          <p:cNvSpPr txBox="1"/>
          <p:nvPr/>
        </p:nvSpPr>
        <p:spPr>
          <a:xfrm>
            <a:off x="1035698" y="4012163"/>
            <a:ext cx="5060302" cy="369332"/>
          </a:xfrm>
          <a:prstGeom prst="rect">
            <a:avLst/>
          </a:prstGeom>
          <a:noFill/>
        </p:spPr>
        <p:txBody>
          <a:bodyPr wrap="square" rtlCol="0">
            <a:spAutoFit/>
          </a:bodyPr>
          <a:lstStyle/>
          <a:p>
            <a:r>
              <a:rPr lang="en-IN" dirty="0"/>
              <a:t>Jumper Wires &amp; bread board - </a:t>
            </a:r>
            <a:r>
              <a:rPr lang="en-IN" dirty="0">
                <a:solidFill>
                  <a:srgbClr val="0070C0"/>
                </a:solidFill>
                <a:hlinkClick r:id="rId14">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2058" name="Picture 10" descr="Breadboard Electronics Prototype Arduino Electronic component, electronic board, electronics, adapter, printed Circuit Board png thumbnail">
            <a:extLst>
              <a:ext uri="{FF2B5EF4-FFF2-40B4-BE49-F238E27FC236}">
                <a16:creationId xmlns:a16="http://schemas.microsoft.com/office/drawing/2014/main" id="{35E705C2-D197-EBEC-6591-8B8A59C9A64A}"/>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10000" r="90000">
                        <a14:foregroundMark x1="24444" y1="65556" x2="24444" y2="65556"/>
                      </a14:backgroundRemoval>
                    </a14:imgEffect>
                  </a14:imgLayer>
                </a14:imgProps>
              </a:ext>
              <a:ext uri="{28A0092B-C50C-407E-A947-70E740481C1C}">
                <a14:useLocalDpi xmlns:a14="http://schemas.microsoft.com/office/drawing/2010/main" val="0"/>
              </a:ext>
            </a:extLst>
          </a:blip>
          <a:srcRect/>
          <a:stretch>
            <a:fillRect/>
          </a:stretch>
        </p:blipFill>
        <p:spPr bwMode="auto">
          <a:xfrm rot="18556628">
            <a:off x="6149145" y="327507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39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88B8203-D2D4-BAAD-5EEE-0CC80A9A79D6}"/>
                  </a:ext>
                </a:extLst>
              </p14:cNvPr>
              <p14:cNvContentPartPr/>
              <p14:nvPr/>
            </p14:nvContentPartPr>
            <p14:xfrm>
              <a:off x="1399107" y="2462510"/>
              <a:ext cx="9370080" cy="29520"/>
            </p14:xfrm>
          </p:contentPart>
        </mc:Choice>
        <mc:Fallback xmlns="">
          <p:pic>
            <p:nvPicPr>
              <p:cNvPr id="4" name="Ink 3">
                <a:extLst>
                  <a:ext uri="{FF2B5EF4-FFF2-40B4-BE49-F238E27FC236}">
                    <a16:creationId xmlns:a16="http://schemas.microsoft.com/office/drawing/2014/main" id="{B88B8203-D2D4-BAAD-5EEE-0CC80A9A79D6}"/>
                  </a:ext>
                </a:extLst>
              </p:cNvPr>
              <p:cNvPicPr/>
              <p:nvPr/>
            </p:nvPicPr>
            <p:blipFill>
              <a:blip r:embed="rId3"/>
              <a:stretch>
                <a:fillRect/>
              </a:stretch>
            </p:blipFill>
            <p:spPr>
              <a:xfrm>
                <a:off x="1336467" y="2399510"/>
                <a:ext cx="9495720" cy="155160"/>
              </a:xfrm>
              <a:prstGeom prst="rect">
                <a:avLst/>
              </a:prstGeom>
            </p:spPr>
          </p:pic>
        </mc:Fallback>
      </mc:AlternateContent>
      <p:sp>
        <p:nvSpPr>
          <p:cNvPr id="5" name="TextBox 4">
            <a:extLst>
              <a:ext uri="{FF2B5EF4-FFF2-40B4-BE49-F238E27FC236}">
                <a16:creationId xmlns:a16="http://schemas.microsoft.com/office/drawing/2014/main" id="{1F36AE60-093C-0044-F3DC-C10E8391C834}"/>
              </a:ext>
            </a:extLst>
          </p:cNvPr>
          <p:cNvSpPr txBox="1"/>
          <p:nvPr/>
        </p:nvSpPr>
        <p:spPr>
          <a:xfrm>
            <a:off x="923731" y="923731"/>
            <a:ext cx="3713583" cy="369332"/>
          </a:xfrm>
          <a:prstGeom prst="rect">
            <a:avLst/>
          </a:prstGeom>
          <a:noFill/>
        </p:spPr>
        <p:txBody>
          <a:bodyPr wrap="square" rtlCol="0">
            <a:spAutoFit/>
          </a:bodyPr>
          <a:lstStyle/>
          <a:p>
            <a:pPr marL="285750" indent="-285750">
              <a:buFont typeface="Arial" panose="020B0604020202020204" pitchFamily="34" charset="0"/>
              <a:buChar char="•"/>
            </a:pPr>
            <a:r>
              <a:rPr lang="en-IN" dirty="0"/>
              <a:t>Switch - </a:t>
            </a:r>
            <a:r>
              <a:rPr lang="en-IN" dirty="0">
                <a:solidFill>
                  <a:srgbClr val="0070C0"/>
                </a:solidFill>
                <a:hlinkClick r:id="rId4">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3076" name="Picture 4" descr="5 amp Mini Push Button Switch, Voltage: 110-220 V at Rs 2000/100 pieces in  Gurgaon">
            <a:extLst>
              <a:ext uri="{FF2B5EF4-FFF2-40B4-BE49-F238E27FC236}">
                <a16:creationId xmlns:a16="http://schemas.microsoft.com/office/drawing/2014/main" id="{E58D5CA3-4B52-2F31-EAF3-CB9F6A5DF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731" y="1293063"/>
            <a:ext cx="2971896" cy="27284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405C0E-47C7-6707-B460-370B7D44844A}"/>
              </a:ext>
            </a:extLst>
          </p:cNvPr>
          <p:cNvSpPr txBox="1"/>
          <p:nvPr/>
        </p:nvSpPr>
        <p:spPr>
          <a:xfrm>
            <a:off x="6708710" y="923731"/>
            <a:ext cx="2715208" cy="369332"/>
          </a:xfrm>
          <a:prstGeom prst="rect">
            <a:avLst/>
          </a:prstGeom>
          <a:noFill/>
        </p:spPr>
        <p:txBody>
          <a:bodyPr wrap="square" rtlCol="0">
            <a:spAutoFit/>
          </a:bodyPr>
          <a:lstStyle/>
          <a:p>
            <a:pPr marL="285750" indent="-285750">
              <a:buFont typeface="Arial" panose="020B0604020202020204" pitchFamily="34" charset="0"/>
              <a:buChar char="•"/>
            </a:pPr>
            <a:r>
              <a:rPr lang="en-IN" dirty="0"/>
              <a:t>Battery - </a:t>
            </a:r>
            <a:r>
              <a:rPr lang="en-IN" dirty="0">
                <a:solidFill>
                  <a:srgbClr val="0070C0"/>
                </a:solidFill>
                <a:hlinkClick r:id="rId6">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15" name="Picture 14">
            <a:extLst>
              <a:ext uri="{FF2B5EF4-FFF2-40B4-BE49-F238E27FC236}">
                <a16:creationId xmlns:a16="http://schemas.microsoft.com/office/drawing/2014/main" id="{FF791825-B8C9-7140-C053-269D55915F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1824" y="1293063"/>
            <a:ext cx="4286250" cy="3300816"/>
          </a:xfrm>
          <a:prstGeom prst="rect">
            <a:avLst/>
          </a:prstGeom>
        </p:spPr>
      </p:pic>
      <p:sp>
        <p:nvSpPr>
          <p:cNvPr id="16" name="TextBox 15">
            <a:extLst>
              <a:ext uri="{FF2B5EF4-FFF2-40B4-BE49-F238E27FC236}">
                <a16:creationId xmlns:a16="http://schemas.microsoft.com/office/drawing/2014/main" id="{9AAAADAD-9C70-9D5C-3891-910D6DE45DE7}"/>
              </a:ext>
            </a:extLst>
          </p:cNvPr>
          <p:cNvSpPr txBox="1"/>
          <p:nvPr/>
        </p:nvSpPr>
        <p:spPr>
          <a:xfrm>
            <a:off x="1306286" y="4236098"/>
            <a:ext cx="2034073" cy="369332"/>
          </a:xfrm>
          <a:prstGeom prst="rect">
            <a:avLst/>
          </a:prstGeom>
          <a:noFill/>
        </p:spPr>
        <p:txBody>
          <a:bodyPr wrap="square" rtlCol="0">
            <a:spAutoFit/>
          </a:bodyPr>
          <a:lstStyle/>
          <a:p>
            <a:pPr marL="285750" indent="-285750">
              <a:buFont typeface="Arial" panose="020B0604020202020204" pitchFamily="34" charset="0"/>
              <a:buChar char="•"/>
            </a:pPr>
            <a:r>
              <a:rPr lang="en-IN" dirty="0"/>
              <a:t>LED - </a:t>
            </a:r>
            <a:r>
              <a:rPr lang="en-IN" dirty="0">
                <a:solidFill>
                  <a:srgbClr val="0070C0"/>
                </a:solidFill>
                <a:hlinkClick r:id="rId8">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18" name="Picture 17">
            <a:extLst>
              <a:ext uri="{FF2B5EF4-FFF2-40B4-BE49-F238E27FC236}">
                <a16:creationId xmlns:a16="http://schemas.microsoft.com/office/drawing/2014/main" id="{57730435-ABFB-F95D-F006-70D7A49280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3408" y="4365971"/>
            <a:ext cx="2714168" cy="1845051"/>
          </a:xfrm>
          <a:prstGeom prst="rect">
            <a:avLst/>
          </a:prstGeom>
        </p:spPr>
      </p:pic>
    </p:spTree>
    <p:extLst>
      <p:ext uri="{BB962C8B-B14F-4D97-AF65-F5344CB8AC3E}">
        <p14:creationId xmlns:p14="http://schemas.microsoft.com/office/powerpoint/2010/main" val="218106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F798-666F-F296-A19C-08DA07DFAC35}"/>
              </a:ext>
            </a:extLst>
          </p:cNvPr>
          <p:cNvSpPr>
            <a:spLocks noGrp="1"/>
          </p:cNvSpPr>
          <p:nvPr>
            <p:ph type="title"/>
          </p:nvPr>
        </p:nvSpPr>
        <p:spPr>
          <a:xfrm>
            <a:off x="1295402" y="982133"/>
            <a:ext cx="8818982" cy="874660"/>
          </a:xfrm>
        </p:spPr>
        <p:txBody>
          <a:bodyPr/>
          <a:lstStyle/>
          <a:p>
            <a:r>
              <a:rPr lang="en-US"/>
              <a:t>Budget Estimation</a:t>
            </a:r>
            <a:endParaRPr lang="en-IN" dirty="0"/>
          </a:p>
        </p:txBody>
      </p:sp>
      <p:graphicFrame>
        <p:nvGraphicFramePr>
          <p:cNvPr id="4" name="Table 3">
            <a:extLst>
              <a:ext uri="{FF2B5EF4-FFF2-40B4-BE49-F238E27FC236}">
                <a16:creationId xmlns:a16="http://schemas.microsoft.com/office/drawing/2014/main" id="{9461AE9E-B209-2172-19FE-6C29686DA6BA}"/>
              </a:ext>
            </a:extLst>
          </p:cNvPr>
          <p:cNvGraphicFramePr>
            <a:graphicFrameLocks noGrp="1"/>
          </p:cNvGraphicFramePr>
          <p:nvPr>
            <p:extLst>
              <p:ext uri="{D42A27DB-BD31-4B8C-83A1-F6EECF244321}">
                <p14:modId xmlns:p14="http://schemas.microsoft.com/office/powerpoint/2010/main" val="1201992851"/>
              </p:ext>
            </p:extLst>
          </p:nvPr>
        </p:nvGraphicFramePr>
        <p:xfrm>
          <a:off x="1295401" y="1847461"/>
          <a:ext cx="9601198" cy="4419119"/>
        </p:xfrm>
        <a:graphic>
          <a:graphicData uri="http://schemas.openxmlformats.org/drawingml/2006/table">
            <a:tbl>
              <a:tblPr firstRow="1" bandRow="1">
                <a:tableStyleId>{5C22544A-7EE6-4342-B048-85BDC9FD1C3A}</a:tableStyleId>
              </a:tblPr>
              <a:tblGrid>
                <a:gridCol w="4800599">
                  <a:extLst>
                    <a:ext uri="{9D8B030D-6E8A-4147-A177-3AD203B41FA5}">
                      <a16:colId xmlns:a16="http://schemas.microsoft.com/office/drawing/2014/main" val="1006315755"/>
                    </a:ext>
                  </a:extLst>
                </a:gridCol>
                <a:gridCol w="4800599">
                  <a:extLst>
                    <a:ext uri="{9D8B030D-6E8A-4147-A177-3AD203B41FA5}">
                      <a16:colId xmlns:a16="http://schemas.microsoft.com/office/drawing/2014/main" val="1222898608"/>
                    </a:ext>
                  </a:extLst>
                </a:gridCol>
              </a:tblGrid>
              <a:tr h="512009">
                <a:tc>
                  <a:txBody>
                    <a:bodyPr/>
                    <a:lstStyle/>
                    <a:p>
                      <a:pPr algn="ctr"/>
                      <a:r>
                        <a:rPr lang="en-IN" b="1" dirty="0"/>
                        <a:t>Item Name</a:t>
                      </a:r>
                    </a:p>
                  </a:txBody>
                  <a:tcPr/>
                </a:tc>
                <a:tc>
                  <a:txBody>
                    <a:bodyPr/>
                    <a:lstStyle/>
                    <a:p>
                      <a:pPr algn="ctr"/>
                      <a:r>
                        <a:rPr lang="en-IN" b="1" dirty="0"/>
                        <a:t>Item Price (</a:t>
                      </a:r>
                      <a:r>
                        <a:rPr lang="en-IN" b="1" dirty="0">
                          <a:latin typeface="Sabon Next LT" panose="02000500000000000000" pitchFamily="2" charset="0"/>
                          <a:cs typeface="Sabon Next LT" panose="02000500000000000000" pitchFamily="2" charset="0"/>
                        </a:rPr>
                        <a:t>Rs.)</a:t>
                      </a:r>
                      <a:endParaRPr lang="en-IN" b="1" dirty="0"/>
                    </a:p>
                  </a:txBody>
                  <a:tcPr/>
                </a:tc>
                <a:extLst>
                  <a:ext uri="{0D108BD9-81ED-4DB2-BD59-A6C34878D82A}">
                    <a16:rowId xmlns:a16="http://schemas.microsoft.com/office/drawing/2014/main" val="3759614375"/>
                  </a:ext>
                </a:extLst>
              </a:tr>
              <a:tr h="390711">
                <a:tc>
                  <a:txBody>
                    <a:bodyPr/>
                    <a:lstStyle/>
                    <a:p>
                      <a:pPr algn="ctr"/>
                      <a:r>
                        <a:rPr lang="en-IN" dirty="0"/>
                        <a:t>Arduino </a:t>
                      </a:r>
                    </a:p>
                  </a:txBody>
                  <a:tcPr/>
                </a:tc>
                <a:tc>
                  <a:txBody>
                    <a:bodyPr/>
                    <a:lstStyle/>
                    <a:p>
                      <a:pPr algn="ctr"/>
                      <a:r>
                        <a:rPr lang="en-IN" dirty="0"/>
                        <a:t>474 </a:t>
                      </a:r>
                    </a:p>
                  </a:txBody>
                  <a:tcPr/>
                </a:tc>
                <a:extLst>
                  <a:ext uri="{0D108BD9-81ED-4DB2-BD59-A6C34878D82A}">
                    <a16:rowId xmlns:a16="http://schemas.microsoft.com/office/drawing/2014/main" val="3167458963"/>
                  </a:ext>
                </a:extLst>
              </a:tr>
              <a:tr h="390711">
                <a:tc>
                  <a:txBody>
                    <a:bodyPr/>
                    <a:lstStyle/>
                    <a:p>
                      <a:pPr algn="ctr"/>
                      <a:r>
                        <a:rPr lang="en-IN" dirty="0"/>
                        <a:t>Ultrasonic </a:t>
                      </a:r>
                    </a:p>
                  </a:txBody>
                  <a:tcPr/>
                </a:tc>
                <a:tc>
                  <a:txBody>
                    <a:bodyPr/>
                    <a:lstStyle/>
                    <a:p>
                      <a:pPr algn="ctr"/>
                      <a:r>
                        <a:rPr lang="en-IN" dirty="0"/>
                        <a:t>201</a:t>
                      </a:r>
                    </a:p>
                  </a:txBody>
                  <a:tcPr/>
                </a:tc>
                <a:extLst>
                  <a:ext uri="{0D108BD9-81ED-4DB2-BD59-A6C34878D82A}">
                    <a16:rowId xmlns:a16="http://schemas.microsoft.com/office/drawing/2014/main" val="2784693640"/>
                  </a:ext>
                </a:extLst>
              </a:tr>
              <a:tr h="390711">
                <a:tc>
                  <a:txBody>
                    <a:bodyPr/>
                    <a:lstStyle/>
                    <a:p>
                      <a:pPr algn="ctr"/>
                      <a:r>
                        <a:rPr lang="en-IN" dirty="0"/>
                        <a:t>Buzzer </a:t>
                      </a:r>
                    </a:p>
                  </a:txBody>
                  <a:tcPr/>
                </a:tc>
                <a:tc>
                  <a:txBody>
                    <a:bodyPr/>
                    <a:lstStyle/>
                    <a:p>
                      <a:pPr algn="ctr"/>
                      <a:r>
                        <a:rPr lang="en-IN" dirty="0"/>
                        <a:t>88</a:t>
                      </a:r>
                    </a:p>
                  </a:txBody>
                  <a:tcPr/>
                </a:tc>
                <a:extLst>
                  <a:ext uri="{0D108BD9-81ED-4DB2-BD59-A6C34878D82A}">
                    <a16:rowId xmlns:a16="http://schemas.microsoft.com/office/drawing/2014/main" val="1230609338"/>
                  </a:ext>
                </a:extLst>
              </a:tr>
              <a:tr h="390711">
                <a:tc>
                  <a:txBody>
                    <a:bodyPr/>
                    <a:lstStyle/>
                    <a:p>
                      <a:pPr algn="ctr"/>
                      <a:r>
                        <a:rPr lang="en-IN" dirty="0"/>
                        <a:t>ESP-32</a:t>
                      </a:r>
                    </a:p>
                  </a:txBody>
                  <a:tcPr/>
                </a:tc>
                <a:tc>
                  <a:txBody>
                    <a:bodyPr/>
                    <a:lstStyle/>
                    <a:p>
                      <a:pPr algn="ctr"/>
                      <a:r>
                        <a:rPr lang="en-IN" dirty="0"/>
                        <a:t>600</a:t>
                      </a:r>
                    </a:p>
                  </a:txBody>
                  <a:tcPr/>
                </a:tc>
                <a:extLst>
                  <a:ext uri="{0D108BD9-81ED-4DB2-BD59-A6C34878D82A}">
                    <a16:rowId xmlns:a16="http://schemas.microsoft.com/office/drawing/2014/main" val="2311100161"/>
                  </a:ext>
                </a:extLst>
              </a:tr>
              <a:tr h="390711">
                <a:tc>
                  <a:txBody>
                    <a:bodyPr/>
                    <a:lstStyle/>
                    <a:p>
                      <a:pPr algn="ctr"/>
                      <a:r>
                        <a:rPr lang="en-IN" dirty="0"/>
                        <a:t>Breadboard &amp; Jumper wires</a:t>
                      </a:r>
                    </a:p>
                  </a:txBody>
                  <a:tcPr/>
                </a:tc>
                <a:tc>
                  <a:txBody>
                    <a:bodyPr/>
                    <a:lstStyle/>
                    <a:p>
                      <a:pPr algn="ctr"/>
                      <a:r>
                        <a:rPr lang="en-IN" dirty="0"/>
                        <a:t>320</a:t>
                      </a:r>
                    </a:p>
                  </a:txBody>
                  <a:tcPr/>
                </a:tc>
                <a:extLst>
                  <a:ext uri="{0D108BD9-81ED-4DB2-BD59-A6C34878D82A}">
                    <a16:rowId xmlns:a16="http://schemas.microsoft.com/office/drawing/2014/main" val="2550916609"/>
                  </a:ext>
                </a:extLst>
              </a:tr>
              <a:tr h="390711">
                <a:tc>
                  <a:txBody>
                    <a:bodyPr/>
                    <a:lstStyle/>
                    <a:p>
                      <a:pPr algn="ctr"/>
                      <a:r>
                        <a:rPr lang="en-IN" dirty="0"/>
                        <a:t>Switch </a:t>
                      </a:r>
                    </a:p>
                  </a:txBody>
                  <a:tcPr/>
                </a:tc>
                <a:tc>
                  <a:txBody>
                    <a:bodyPr/>
                    <a:lstStyle/>
                    <a:p>
                      <a:pPr algn="ctr"/>
                      <a:r>
                        <a:rPr lang="en-IN" dirty="0"/>
                        <a:t>49</a:t>
                      </a:r>
                    </a:p>
                  </a:txBody>
                  <a:tcPr/>
                </a:tc>
                <a:extLst>
                  <a:ext uri="{0D108BD9-81ED-4DB2-BD59-A6C34878D82A}">
                    <a16:rowId xmlns:a16="http://schemas.microsoft.com/office/drawing/2014/main" val="1398716270"/>
                  </a:ext>
                </a:extLst>
              </a:tr>
              <a:tr h="390711">
                <a:tc>
                  <a:txBody>
                    <a:bodyPr/>
                    <a:lstStyle/>
                    <a:p>
                      <a:pPr algn="ctr"/>
                      <a:r>
                        <a:rPr lang="en-IN" dirty="0"/>
                        <a:t>Battery </a:t>
                      </a:r>
                    </a:p>
                  </a:txBody>
                  <a:tcPr/>
                </a:tc>
                <a:tc>
                  <a:txBody>
                    <a:bodyPr/>
                    <a:lstStyle/>
                    <a:p>
                      <a:pPr algn="ctr"/>
                      <a:r>
                        <a:rPr lang="en-IN" dirty="0"/>
                        <a:t>280</a:t>
                      </a:r>
                    </a:p>
                  </a:txBody>
                  <a:tcPr/>
                </a:tc>
                <a:extLst>
                  <a:ext uri="{0D108BD9-81ED-4DB2-BD59-A6C34878D82A}">
                    <a16:rowId xmlns:a16="http://schemas.microsoft.com/office/drawing/2014/main" val="848155287"/>
                  </a:ext>
                </a:extLst>
              </a:tr>
              <a:tr h="390711">
                <a:tc>
                  <a:txBody>
                    <a:bodyPr/>
                    <a:lstStyle/>
                    <a:p>
                      <a:pPr algn="ctr"/>
                      <a:r>
                        <a:rPr lang="en-IN" dirty="0"/>
                        <a:t>LED</a:t>
                      </a:r>
                    </a:p>
                  </a:txBody>
                  <a:tcPr/>
                </a:tc>
                <a:tc>
                  <a:txBody>
                    <a:bodyPr/>
                    <a:lstStyle/>
                    <a:p>
                      <a:pPr algn="ctr"/>
                      <a:r>
                        <a:rPr lang="en-IN" dirty="0"/>
                        <a:t>149</a:t>
                      </a:r>
                    </a:p>
                  </a:txBody>
                  <a:tcPr/>
                </a:tc>
                <a:extLst>
                  <a:ext uri="{0D108BD9-81ED-4DB2-BD59-A6C34878D82A}">
                    <a16:rowId xmlns:a16="http://schemas.microsoft.com/office/drawing/2014/main" val="1335585915"/>
                  </a:ext>
                </a:extLst>
              </a:tr>
              <a:tr h="390711">
                <a:tc>
                  <a:txBody>
                    <a:bodyPr/>
                    <a:lstStyle/>
                    <a:p>
                      <a:pPr algn="ctr"/>
                      <a:r>
                        <a:rPr lang="en-US" dirty="0"/>
                        <a:t>Miscellaneous</a:t>
                      </a:r>
                      <a:endParaRPr lang="en-IN" dirty="0"/>
                    </a:p>
                  </a:txBody>
                  <a:tcPr/>
                </a:tc>
                <a:tc>
                  <a:txBody>
                    <a:bodyPr/>
                    <a:lstStyle/>
                    <a:p>
                      <a:pPr algn="ctr"/>
                      <a:r>
                        <a:rPr lang="en-US" dirty="0"/>
                        <a:t>500</a:t>
                      </a:r>
                      <a:endParaRPr lang="en-IN" dirty="0"/>
                    </a:p>
                  </a:txBody>
                  <a:tcPr/>
                </a:tc>
                <a:extLst>
                  <a:ext uri="{0D108BD9-81ED-4DB2-BD59-A6C34878D82A}">
                    <a16:rowId xmlns:a16="http://schemas.microsoft.com/office/drawing/2014/main" val="533713446"/>
                  </a:ext>
                </a:extLst>
              </a:tr>
              <a:tr h="390711">
                <a:tc>
                  <a:txBody>
                    <a:bodyPr/>
                    <a:lstStyle/>
                    <a:p>
                      <a:pPr algn="ctr"/>
                      <a:r>
                        <a:rPr lang="en-IN" b="1" dirty="0"/>
                        <a:t>Total</a:t>
                      </a:r>
                      <a:r>
                        <a:rPr lang="en-IN" dirty="0"/>
                        <a:t> </a:t>
                      </a:r>
                    </a:p>
                  </a:txBody>
                  <a:tcPr/>
                </a:tc>
                <a:tc>
                  <a:txBody>
                    <a:bodyPr/>
                    <a:lstStyle/>
                    <a:p>
                      <a:pPr algn="ctr"/>
                      <a:r>
                        <a:rPr lang="en-IN" b="1" dirty="0"/>
                        <a:t>2661 Rs</a:t>
                      </a:r>
                    </a:p>
                  </a:txBody>
                  <a:tcPr/>
                </a:tc>
                <a:extLst>
                  <a:ext uri="{0D108BD9-81ED-4DB2-BD59-A6C34878D82A}">
                    <a16:rowId xmlns:a16="http://schemas.microsoft.com/office/drawing/2014/main" val="3448951853"/>
                  </a:ext>
                </a:extLst>
              </a:tr>
            </a:tbl>
          </a:graphicData>
        </a:graphic>
      </p:graphicFrame>
    </p:spTree>
    <p:extLst>
      <p:ext uri="{BB962C8B-B14F-4D97-AF65-F5344CB8AC3E}">
        <p14:creationId xmlns:p14="http://schemas.microsoft.com/office/powerpoint/2010/main" val="365218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5A2-21E3-1D2E-1C49-1AC4F246D3EE}"/>
              </a:ext>
            </a:extLst>
          </p:cNvPr>
          <p:cNvSpPr>
            <a:spLocks noGrp="1"/>
          </p:cNvSpPr>
          <p:nvPr>
            <p:ph type="title"/>
          </p:nvPr>
        </p:nvSpPr>
        <p:spPr/>
        <p:txBody>
          <a:bodyPr/>
          <a:lstStyle/>
          <a:p>
            <a:r>
              <a:rPr lang="en-IN" dirty="0"/>
              <a:t>Future Outlooks</a:t>
            </a:r>
          </a:p>
        </p:txBody>
      </p:sp>
      <p:sp>
        <p:nvSpPr>
          <p:cNvPr id="3" name="Content Placeholder 2">
            <a:extLst>
              <a:ext uri="{FF2B5EF4-FFF2-40B4-BE49-F238E27FC236}">
                <a16:creationId xmlns:a16="http://schemas.microsoft.com/office/drawing/2014/main" id="{C91DB3F3-2CDD-E9E7-F2E9-EB4A627AC71E}"/>
              </a:ext>
            </a:extLst>
          </p:cNvPr>
          <p:cNvSpPr>
            <a:spLocks noGrp="1"/>
          </p:cNvSpPr>
          <p:nvPr>
            <p:ph idx="1"/>
          </p:nvPr>
        </p:nvSpPr>
        <p:spPr>
          <a:xfrm>
            <a:off x="1628149" y="2650238"/>
            <a:ext cx="6524894" cy="1819161"/>
          </a:xfrm>
        </p:spPr>
        <p:txBody>
          <a:bodyPr/>
          <a:lstStyle/>
          <a:p>
            <a:r>
              <a:rPr lang="en-IN" dirty="0"/>
              <a:t>Applications in cars, houses, etc.</a:t>
            </a:r>
          </a:p>
          <a:p>
            <a:r>
              <a:rPr lang="en-IN" dirty="0"/>
              <a:t>Other more functionalities.</a:t>
            </a:r>
          </a:p>
        </p:txBody>
      </p:sp>
      <p:sp>
        <p:nvSpPr>
          <p:cNvPr id="4" name="Slide Number Placeholder 3">
            <a:extLst>
              <a:ext uri="{FF2B5EF4-FFF2-40B4-BE49-F238E27FC236}">
                <a16:creationId xmlns:a16="http://schemas.microsoft.com/office/drawing/2014/main" id="{693DC09E-7478-5609-8CCC-7FFA498F90B9}"/>
              </a:ext>
            </a:extLst>
          </p:cNvPr>
          <p:cNvSpPr>
            <a:spLocks noGrp="1"/>
          </p:cNvSpPr>
          <p:nvPr>
            <p:ph type="sldNum" sz="quarter" idx="12"/>
          </p:nvPr>
        </p:nvSpPr>
        <p:spPr/>
        <p:txBody>
          <a:bodyPr/>
          <a:lstStyle/>
          <a:p>
            <a:fld id="{28C9D163-544E-47CF-B2C2-CF9E285A1A69}" type="slidenum">
              <a:rPr lang="en-IN" smtClean="0"/>
              <a:t>13</a:t>
            </a:fld>
            <a:endParaRPr lang="en-IN"/>
          </a:p>
        </p:txBody>
      </p:sp>
      <p:pic>
        <p:nvPicPr>
          <p:cNvPr id="1026" name="Picture 2" descr="How to Control Car with Phone">
            <a:extLst>
              <a:ext uri="{FF2B5EF4-FFF2-40B4-BE49-F238E27FC236}">
                <a16:creationId xmlns:a16="http://schemas.microsoft.com/office/drawing/2014/main" id="{784377A0-3EC1-09FC-7F52-0297FA19F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185" y="3184486"/>
            <a:ext cx="4401716" cy="2569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re is How You Can Control Your Air Conditioner With Your Phone">
            <a:extLst>
              <a:ext uri="{FF2B5EF4-FFF2-40B4-BE49-F238E27FC236}">
                <a16:creationId xmlns:a16="http://schemas.microsoft.com/office/drawing/2014/main" id="{D167AFAE-7497-9232-F0FB-32124C1DF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051" y="3599653"/>
            <a:ext cx="3827103" cy="215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96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431853-EA44-CE61-3583-CD1A3A950B4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63121" y1="52778" x2="63121" y2="52778"/>
                        <a14:foregroundMark x1="69149" y1="50278" x2="69149" y2="50278"/>
                        <a14:foregroundMark x1="85697" y1="37778" x2="85697" y2="37778"/>
                        <a14:foregroundMark x1="84279" y1="57778" x2="84279" y2="57778"/>
                        <a14:foregroundMark x1="56738" y1="71944" x2="56738" y2="71944"/>
                        <a14:foregroundMark x1="57092" y1="68611" x2="57092" y2="68611"/>
                        <a14:foregroundMark x1="62175" y1="52500" x2="62175" y2="52500"/>
                        <a14:foregroundMark x1="23995" y1="46944" x2="23995" y2="46944"/>
                      </a14:backgroundRemoval>
                    </a14:imgEffect>
                  </a14:imgLayer>
                </a14:imgProps>
              </a:ext>
              <a:ext uri="{28A0092B-C50C-407E-A947-70E740481C1C}">
                <a14:useLocalDpi xmlns:a14="http://schemas.microsoft.com/office/drawing/2010/main" val="0"/>
              </a:ext>
            </a:extLst>
          </a:blip>
          <a:stretch>
            <a:fillRect/>
          </a:stretch>
        </p:blipFill>
        <p:spPr>
          <a:xfrm>
            <a:off x="1600705" y="1446012"/>
            <a:ext cx="8990590" cy="3825783"/>
          </a:xfrm>
          <a:prstGeom prst="rect">
            <a:avLst/>
          </a:prstGeom>
        </p:spPr>
      </p:pic>
    </p:spTree>
    <p:extLst>
      <p:ext uri="{BB962C8B-B14F-4D97-AF65-F5344CB8AC3E}">
        <p14:creationId xmlns:p14="http://schemas.microsoft.com/office/powerpoint/2010/main" val="227297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3B6C-2929-8AEB-494A-68F84F3A8FD4}"/>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1E1A1FD8-1A8E-ABED-0064-FC2C1F5FA796}"/>
              </a:ext>
            </a:extLst>
          </p:cNvPr>
          <p:cNvSpPr>
            <a:spLocks noGrp="1"/>
          </p:cNvSpPr>
          <p:nvPr>
            <p:ph idx="1"/>
          </p:nvPr>
        </p:nvSpPr>
        <p:spPr/>
        <p:txBody>
          <a:bodyPr>
            <a:normAutofit fontScale="92500" lnSpcReduction="20000"/>
          </a:bodyPr>
          <a:lstStyle/>
          <a:p>
            <a:r>
              <a:rPr lang="en-US" dirty="0"/>
              <a:t>Problem Statement</a:t>
            </a:r>
          </a:p>
          <a:p>
            <a:r>
              <a:rPr lang="en-US" dirty="0"/>
              <a:t>Objective</a:t>
            </a:r>
          </a:p>
          <a:p>
            <a:r>
              <a:rPr lang="en-US" dirty="0"/>
              <a:t>Detailed Methodology</a:t>
            </a:r>
          </a:p>
          <a:p>
            <a:r>
              <a:rPr lang="en-US" dirty="0"/>
              <a:t>Work Plan</a:t>
            </a:r>
          </a:p>
          <a:p>
            <a:r>
              <a:rPr lang="en-US" dirty="0"/>
              <a:t>Current Status</a:t>
            </a:r>
          </a:p>
          <a:p>
            <a:r>
              <a:rPr lang="en-US" dirty="0"/>
              <a:t>Items Required</a:t>
            </a:r>
          </a:p>
          <a:p>
            <a:r>
              <a:rPr lang="en-US" dirty="0"/>
              <a:t>Budget Estimation</a:t>
            </a:r>
          </a:p>
          <a:p>
            <a:r>
              <a:rPr lang="en-IN" dirty="0"/>
              <a:t>Future Outlooks</a:t>
            </a:r>
          </a:p>
        </p:txBody>
      </p:sp>
    </p:spTree>
    <p:extLst>
      <p:ext uri="{BB962C8B-B14F-4D97-AF65-F5344CB8AC3E}">
        <p14:creationId xmlns:p14="http://schemas.microsoft.com/office/powerpoint/2010/main" val="68217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F673-4197-9FCE-619B-211AC5F5315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54CEA17-ED04-0AC8-5160-EBA71983F02E}"/>
              </a:ext>
            </a:extLst>
          </p:cNvPr>
          <p:cNvSpPr>
            <a:spLocks noGrp="1"/>
          </p:cNvSpPr>
          <p:nvPr>
            <p:ph idx="1"/>
          </p:nvPr>
        </p:nvSpPr>
        <p:spPr/>
        <p:txBody>
          <a:bodyPr/>
          <a:lstStyle/>
          <a:p>
            <a:r>
              <a:rPr lang="en-US" dirty="0"/>
              <a:t>In today’s world, a large energy is being utilized to cool down the buildings and maintaining comfortable indoor environments. But air-conditioning can also lead to significant energy wastage when there are inefficiencies in the system such as vents or leakages in the room. These inefficiencies lead to the escape of cooled air, resulting in increased energy consumption to maintain desired temperature levels. The problem at hand is to identify and monitor leakages and open doors in rooms to minimize energy consumption and enhance energy efficiency.</a:t>
            </a:r>
            <a:endParaRPr lang="en-IN" dirty="0"/>
          </a:p>
        </p:txBody>
      </p:sp>
    </p:spTree>
    <p:extLst>
      <p:ext uri="{BB962C8B-B14F-4D97-AF65-F5344CB8AC3E}">
        <p14:creationId xmlns:p14="http://schemas.microsoft.com/office/powerpoint/2010/main" val="255651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C05C-A35D-64B0-7B99-CEACAF320AA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86142BD-95CC-0C92-F562-DC264499AE83}"/>
              </a:ext>
            </a:extLst>
          </p:cNvPr>
          <p:cNvSpPr>
            <a:spLocks noGrp="1"/>
          </p:cNvSpPr>
          <p:nvPr>
            <p:ph idx="1"/>
          </p:nvPr>
        </p:nvSpPr>
        <p:spPr/>
        <p:txBody>
          <a:bodyPr>
            <a:normAutofit lnSpcReduction="10000"/>
          </a:bodyPr>
          <a:lstStyle/>
          <a:p>
            <a:r>
              <a:rPr lang="en-US" dirty="0"/>
              <a:t>Developing a system that detects leakages in rooms by either door or windows.</a:t>
            </a:r>
          </a:p>
          <a:p>
            <a:r>
              <a:rPr lang="en-US" dirty="0"/>
              <a:t>Implementing sensors to detect open doors or windows, ensuring real-time tracking of door and windows status.</a:t>
            </a:r>
          </a:p>
          <a:p>
            <a:r>
              <a:rPr lang="en-US" dirty="0"/>
              <a:t>Integrate the data from sensors to a web applications to send notifications to the room owner/individual.</a:t>
            </a:r>
          </a:p>
          <a:p>
            <a:r>
              <a:rPr lang="en-US" dirty="0"/>
              <a:t>Implementing alert mechanisms to notify the individuals in real time when leakages are detected.</a:t>
            </a:r>
            <a:endParaRPr lang="en-IN" dirty="0"/>
          </a:p>
        </p:txBody>
      </p:sp>
    </p:spTree>
    <p:extLst>
      <p:ext uri="{BB962C8B-B14F-4D97-AF65-F5344CB8AC3E}">
        <p14:creationId xmlns:p14="http://schemas.microsoft.com/office/powerpoint/2010/main" val="203292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7E3D-2C63-69C7-40D7-935A588C7A5F}"/>
              </a:ext>
            </a:extLst>
          </p:cNvPr>
          <p:cNvSpPr>
            <a:spLocks noGrp="1"/>
          </p:cNvSpPr>
          <p:nvPr>
            <p:ph type="title"/>
          </p:nvPr>
        </p:nvSpPr>
        <p:spPr/>
        <p:txBody>
          <a:bodyPr/>
          <a:lstStyle/>
          <a:p>
            <a:r>
              <a:rPr lang="en-US" dirty="0"/>
              <a:t>Detailed Methodology (Approach)</a:t>
            </a:r>
            <a:endParaRPr lang="en-IN" dirty="0"/>
          </a:p>
        </p:txBody>
      </p:sp>
      <p:pic>
        <p:nvPicPr>
          <p:cNvPr id="10" name="Picture 9">
            <a:extLst>
              <a:ext uri="{FF2B5EF4-FFF2-40B4-BE49-F238E27FC236}">
                <a16:creationId xmlns:a16="http://schemas.microsoft.com/office/drawing/2014/main" id="{2B880CE7-9618-645E-EF00-083F8A1923DD}"/>
              </a:ext>
            </a:extLst>
          </p:cNvPr>
          <p:cNvPicPr>
            <a:picLocks noChangeAspect="1"/>
          </p:cNvPicPr>
          <p:nvPr/>
        </p:nvPicPr>
        <p:blipFill>
          <a:blip r:embed="rId2"/>
          <a:stretch>
            <a:fillRect/>
          </a:stretch>
        </p:blipFill>
        <p:spPr>
          <a:xfrm>
            <a:off x="2359089" y="2497839"/>
            <a:ext cx="7473821" cy="3666585"/>
          </a:xfrm>
          <a:prstGeom prst="rect">
            <a:avLst/>
          </a:prstGeom>
        </p:spPr>
      </p:pic>
      <p:sp>
        <p:nvSpPr>
          <p:cNvPr id="11" name="Content Placeholder 2">
            <a:extLst>
              <a:ext uri="{FF2B5EF4-FFF2-40B4-BE49-F238E27FC236}">
                <a16:creationId xmlns:a16="http://schemas.microsoft.com/office/drawing/2014/main" id="{2B6BE030-5C83-59EB-3742-6BF72B818180}"/>
              </a:ext>
            </a:extLst>
          </p:cNvPr>
          <p:cNvSpPr>
            <a:spLocks noGrp="1"/>
          </p:cNvSpPr>
          <p:nvPr>
            <p:ph idx="1"/>
          </p:nvPr>
        </p:nvSpPr>
        <p:spPr>
          <a:xfrm>
            <a:off x="1295401" y="2068629"/>
            <a:ext cx="4237651" cy="429210"/>
          </a:xfrm>
        </p:spPr>
        <p:txBody>
          <a:bodyPr>
            <a:noAutofit/>
          </a:bodyPr>
          <a:lstStyle/>
          <a:p>
            <a:pPr marL="0" indent="0">
              <a:buNone/>
            </a:pPr>
            <a:r>
              <a:rPr lang="en-US" sz="1600" b="1" i="1" dirty="0"/>
              <a:t>1</a:t>
            </a:r>
            <a:r>
              <a:rPr lang="en-US" sz="1600" b="1" i="1" baseline="30000" dirty="0"/>
              <a:t>st</a:t>
            </a:r>
            <a:r>
              <a:rPr lang="en-US" sz="1600" b="1" i="1" dirty="0"/>
              <a:t> Methodology (Hardware Implementation) -</a:t>
            </a:r>
            <a:endParaRPr lang="en-IN" sz="1600" b="1" i="1" dirty="0"/>
          </a:p>
        </p:txBody>
      </p:sp>
    </p:spTree>
    <p:extLst>
      <p:ext uri="{BB962C8B-B14F-4D97-AF65-F5344CB8AC3E}">
        <p14:creationId xmlns:p14="http://schemas.microsoft.com/office/powerpoint/2010/main" val="60056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A0D47-D716-9D40-DE77-556DDA53F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3F666-AAD2-FD9D-421F-4541C5EB0F34}"/>
              </a:ext>
            </a:extLst>
          </p:cNvPr>
          <p:cNvSpPr>
            <a:spLocks noGrp="1"/>
          </p:cNvSpPr>
          <p:nvPr>
            <p:ph type="title"/>
          </p:nvPr>
        </p:nvSpPr>
        <p:spPr/>
        <p:txBody>
          <a:bodyPr/>
          <a:lstStyle/>
          <a:p>
            <a:r>
              <a:rPr lang="en-US" dirty="0"/>
              <a:t>Detailed Methodology (Approach)</a:t>
            </a:r>
            <a:endParaRPr lang="en-IN" dirty="0"/>
          </a:p>
        </p:txBody>
      </p:sp>
      <p:pic>
        <p:nvPicPr>
          <p:cNvPr id="5" name="Content Placeholder 4">
            <a:extLst>
              <a:ext uri="{FF2B5EF4-FFF2-40B4-BE49-F238E27FC236}">
                <a16:creationId xmlns:a16="http://schemas.microsoft.com/office/drawing/2014/main" id="{9EEE0553-D419-FA75-E46E-73760A480EE2}"/>
              </a:ext>
            </a:extLst>
          </p:cNvPr>
          <p:cNvPicPr>
            <a:picLocks noGrp="1" noChangeAspect="1"/>
          </p:cNvPicPr>
          <p:nvPr>
            <p:ph idx="1"/>
          </p:nvPr>
        </p:nvPicPr>
        <p:blipFill>
          <a:blip r:embed="rId2"/>
          <a:stretch>
            <a:fillRect/>
          </a:stretch>
        </p:blipFill>
        <p:spPr>
          <a:xfrm>
            <a:off x="1856775" y="2486508"/>
            <a:ext cx="8478449" cy="3482492"/>
          </a:xfrm>
          <a:prstGeom prst="rect">
            <a:avLst/>
          </a:prstGeom>
        </p:spPr>
      </p:pic>
      <p:sp>
        <p:nvSpPr>
          <p:cNvPr id="3" name="Content Placeholder 2">
            <a:extLst>
              <a:ext uri="{FF2B5EF4-FFF2-40B4-BE49-F238E27FC236}">
                <a16:creationId xmlns:a16="http://schemas.microsoft.com/office/drawing/2014/main" id="{B32FC73A-333E-D364-23E9-DA7F85EC8D81}"/>
              </a:ext>
            </a:extLst>
          </p:cNvPr>
          <p:cNvSpPr txBox="1">
            <a:spLocks/>
          </p:cNvSpPr>
          <p:nvPr/>
        </p:nvSpPr>
        <p:spPr>
          <a:xfrm>
            <a:off x="1295402" y="2071442"/>
            <a:ext cx="4181667" cy="3148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600" b="1" i="1" dirty="0"/>
              <a:t>2</a:t>
            </a:r>
            <a:r>
              <a:rPr lang="en-US" sz="1600" b="1" i="1" baseline="30000" dirty="0"/>
              <a:t>nd</a:t>
            </a:r>
            <a:r>
              <a:rPr lang="en-US" sz="1600" b="1" i="1" dirty="0"/>
              <a:t> Methodology (Software Implementation) -</a:t>
            </a:r>
            <a:endParaRPr lang="en-IN" sz="1600" b="1" i="1" dirty="0"/>
          </a:p>
        </p:txBody>
      </p:sp>
    </p:spTree>
    <p:extLst>
      <p:ext uri="{BB962C8B-B14F-4D97-AF65-F5344CB8AC3E}">
        <p14:creationId xmlns:p14="http://schemas.microsoft.com/office/powerpoint/2010/main" val="23759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2980-BEBA-7F96-E225-A937A9A42572}"/>
              </a:ext>
            </a:extLst>
          </p:cNvPr>
          <p:cNvSpPr>
            <a:spLocks noGrp="1"/>
          </p:cNvSpPr>
          <p:nvPr>
            <p:ph type="title"/>
          </p:nvPr>
        </p:nvSpPr>
        <p:spPr/>
        <p:txBody>
          <a:bodyPr/>
          <a:lstStyle/>
          <a:p>
            <a:r>
              <a:rPr lang="en-US" dirty="0"/>
              <a:t>Work Plan</a:t>
            </a:r>
            <a:endParaRPr lang="en-IN" dirty="0"/>
          </a:p>
        </p:txBody>
      </p:sp>
      <p:sp>
        <p:nvSpPr>
          <p:cNvPr id="3" name="Content Placeholder 2">
            <a:extLst>
              <a:ext uri="{FF2B5EF4-FFF2-40B4-BE49-F238E27FC236}">
                <a16:creationId xmlns:a16="http://schemas.microsoft.com/office/drawing/2014/main" id="{A336DC0E-A7D7-EBE7-679E-FF4B5F5C5A1B}"/>
              </a:ext>
            </a:extLst>
          </p:cNvPr>
          <p:cNvSpPr>
            <a:spLocks noGrp="1"/>
          </p:cNvSpPr>
          <p:nvPr>
            <p:ph idx="1"/>
          </p:nvPr>
        </p:nvSpPr>
        <p:spPr/>
        <p:txBody>
          <a:bodyPr/>
          <a:lstStyle/>
          <a:p>
            <a:r>
              <a:rPr lang="en-US" dirty="0"/>
              <a:t>Project Initiation Phase</a:t>
            </a:r>
          </a:p>
          <a:p>
            <a:r>
              <a:rPr lang="en-US" dirty="0"/>
              <a:t>Requirement Analysis and Circuit Design</a:t>
            </a:r>
          </a:p>
          <a:p>
            <a:r>
              <a:rPr lang="en-US" dirty="0"/>
              <a:t>Hardware Setup</a:t>
            </a:r>
          </a:p>
          <a:p>
            <a:r>
              <a:rPr lang="en-US" dirty="0"/>
              <a:t>Software Development and Integration</a:t>
            </a:r>
          </a:p>
          <a:p>
            <a:r>
              <a:rPr lang="en-US" dirty="0"/>
              <a:t>Testing Software</a:t>
            </a:r>
          </a:p>
          <a:p>
            <a:r>
              <a:rPr lang="en-US" dirty="0"/>
              <a:t>Final Deployment</a:t>
            </a:r>
          </a:p>
          <a:p>
            <a:endParaRPr lang="en-IN" dirty="0"/>
          </a:p>
          <a:p>
            <a:endParaRPr lang="en-IN" dirty="0"/>
          </a:p>
        </p:txBody>
      </p:sp>
    </p:spTree>
    <p:extLst>
      <p:ext uri="{BB962C8B-B14F-4D97-AF65-F5344CB8AC3E}">
        <p14:creationId xmlns:p14="http://schemas.microsoft.com/office/powerpoint/2010/main" val="139222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B561-8836-B171-FF87-BF0DD2AAE12F}"/>
              </a:ext>
            </a:extLst>
          </p:cNvPr>
          <p:cNvSpPr>
            <a:spLocks noGrp="1"/>
          </p:cNvSpPr>
          <p:nvPr>
            <p:ph type="title"/>
          </p:nvPr>
        </p:nvSpPr>
        <p:spPr/>
        <p:txBody>
          <a:bodyPr/>
          <a:lstStyle/>
          <a:p>
            <a:r>
              <a:rPr lang="en-US" dirty="0"/>
              <a:t>Current Status</a:t>
            </a:r>
            <a:endParaRPr lang="en-IN" dirty="0"/>
          </a:p>
        </p:txBody>
      </p:sp>
      <p:pic>
        <p:nvPicPr>
          <p:cNvPr id="6" name="Content Placeholder 5">
            <a:extLst>
              <a:ext uri="{FF2B5EF4-FFF2-40B4-BE49-F238E27FC236}">
                <a16:creationId xmlns:a16="http://schemas.microsoft.com/office/drawing/2014/main" id="{13ACBF41-1AE8-19D4-33C7-086D5C7F7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848" y="2003392"/>
            <a:ext cx="6570304" cy="4105308"/>
          </a:xfrm>
        </p:spPr>
      </p:pic>
      <p:sp>
        <p:nvSpPr>
          <p:cNvPr id="4" name="Slide Number Placeholder 3">
            <a:extLst>
              <a:ext uri="{FF2B5EF4-FFF2-40B4-BE49-F238E27FC236}">
                <a16:creationId xmlns:a16="http://schemas.microsoft.com/office/drawing/2014/main" id="{26B23574-FC06-3941-04C6-C0A2F6BCB6C0}"/>
              </a:ext>
            </a:extLst>
          </p:cNvPr>
          <p:cNvSpPr>
            <a:spLocks noGrp="1"/>
          </p:cNvSpPr>
          <p:nvPr>
            <p:ph type="sldNum" sz="quarter" idx="12"/>
          </p:nvPr>
        </p:nvSpPr>
        <p:spPr/>
        <p:txBody>
          <a:bodyPr/>
          <a:lstStyle/>
          <a:p>
            <a:fld id="{28C9D163-544E-47CF-B2C2-CF9E285A1A69}" type="slidenum">
              <a:rPr lang="en-IN" smtClean="0"/>
              <a:t>8</a:t>
            </a:fld>
            <a:endParaRPr lang="en-IN"/>
          </a:p>
        </p:txBody>
      </p:sp>
      <p:sp>
        <p:nvSpPr>
          <p:cNvPr id="7" name="TextBox 6">
            <a:extLst>
              <a:ext uri="{FF2B5EF4-FFF2-40B4-BE49-F238E27FC236}">
                <a16:creationId xmlns:a16="http://schemas.microsoft.com/office/drawing/2014/main" id="{AB83309A-3F65-77C9-F894-B6C7788D1D84}"/>
              </a:ext>
            </a:extLst>
          </p:cNvPr>
          <p:cNvSpPr txBox="1"/>
          <p:nvPr/>
        </p:nvSpPr>
        <p:spPr>
          <a:xfrm>
            <a:off x="5195596" y="5506536"/>
            <a:ext cx="1800808" cy="369332"/>
          </a:xfrm>
          <a:prstGeom prst="rect">
            <a:avLst/>
          </a:prstGeom>
          <a:noFill/>
        </p:spPr>
        <p:txBody>
          <a:bodyPr wrap="square" rtlCol="0">
            <a:spAutoFit/>
          </a:bodyPr>
          <a:lstStyle/>
          <a:p>
            <a:r>
              <a:rPr lang="en-US" i="1" dirty="0"/>
              <a:t>Circuit Design</a:t>
            </a:r>
            <a:endParaRPr lang="en-IN" i="1" dirty="0"/>
          </a:p>
        </p:txBody>
      </p:sp>
    </p:spTree>
    <p:extLst>
      <p:ext uri="{BB962C8B-B14F-4D97-AF65-F5344CB8AC3E}">
        <p14:creationId xmlns:p14="http://schemas.microsoft.com/office/powerpoint/2010/main" val="237274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5F4B-C848-B321-1A70-EDDD8B6ABCED}"/>
              </a:ext>
            </a:extLst>
          </p:cNvPr>
          <p:cNvSpPr>
            <a:spLocks noGrp="1"/>
          </p:cNvSpPr>
          <p:nvPr>
            <p:ph type="title"/>
          </p:nvPr>
        </p:nvSpPr>
        <p:spPr/>
        <p:txBody>
          <a:bodyPr/>
          <a:lstStyle/>
          <a:p>
            <a:r>
              <a:rPr lang="en-US" dirty="0"/>
              <a:t>Items Required</a:t>
            </a:r>
            <a:endParaRPr lang="en-IN" dirty="0"/>
          </a:p>
        </p:txBody>
      </p:sp>
      <p:sp>
        <p:nvSpPr>
          <p:cNvPr id="3" name="Content Placeholder 2">
            <a:extLst>
              <a:ext uri="{FF2B5EF4-FFF2-40B4-BE49-F238E27FC236}">
                <a16:creationId xmlns:a16="http://schemas.microsoft.com/office/drawing/2014/main" id="{86E71C93-A346-9C6E-52D2-A881F8EC78D3}"/>
              </a:ext>
            </a:extLst>
          </p:cNvPr>
          <p:cNvSpPr>
            <a:spLocks noGrp="1"/>
          </p:cNvSpPr>
          <p:nvPr>
            <p:ph idx="1"/>
          </p:nvPr>
        </p:nvSpPr>
        <p:spPr>
          <a:xfrm>
            <a:off x="1295401" y="2556932"/>
            <a:ext cx="4489579" cy="3318936"/>
          </a:xfrm>
        </p:spPr>
        <p:txBody>
          <a:bodyPr>
            <a:normAutofit/>
          </a:bodyPr>
          <a:lstStyle/>
          <a:p>
            <a:r>
              <a:rPr lang="en-IN" sz="2000" dirty="0"/>
              <a:t>Arduino UNO – </a:t>
            </a:r>
            <a:r>
              <a:rPr lang="en-IN" sz="2000" dirty="0">
                <a:solidFill>
                  <a:srgbClr val="0070C0"/>
                </a:solidFill>
                <a:hlinkClick r:id="rId2">
                  <a:extLst>
                    <a:ext uri="{A12FA001-AC4F-418D-AE19-62706E023703}">
                      <ahyp:hlinkClr xmlns:ahyp="http://schemas.microsoft.com/office/drawing/2018/hyperlinkcolor" val="tx"/>
                    </a:ext>
                  </a:extLst>
                </a:hlinkClick>
              </a:rPr>
              <a:t>Link</a:t>
            </a:r>
            <a:endParaRPr lang="en-IN" sz="2000" dirty="0">
              <a:solidFill>
                <a:srgbClr val="0070C0"/>
              </a:solidFill>
            </a:endParaRPr>
          </a:p>
        </p:txBody>
      </p:sp>
      <p:pic>
        <p:nvPicPr>
          <p:cNvPr id="1026" name="Picture 2" descr="Arduino Uno png images | PNGWing">
            <a:extLst>
              <a:ext uri="{FF2B5EF4-FFF2-40B4-BE49-F238E27FC236}">
                <a16:creationId xmlns:a16="http://schemas.microsoft.com/office/drawing/2014/main" id="{C1E6FEC5-FBEC-AAEB-A90F-D7B26C8E3C4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654" b="95760" l="556" r="98056">
                        <a14:foregroundMark x1="10278" y1="42756" x2="7222" y2="60071"/>
                        <a14:foregroundMark x1="7222" y1="60071" x2="1111" y2="49823"/>
                        <a14:foregroundMark x1="27222" y1="89399" x2="42500" y2="89753"/>
                        <a14:foregroundMark x1="42500" y1="89753" x2="27778" y2="90459"/>
                        <a14:foregroundMark x1="27778" y1="90459" x2="26944" y2="89753"/>
                        <a14:foregroundMark x1="39167" y1="96466" x2="38611" y2="95053"/>
                        <a14:foregroundMark x1="93333" y1="53357" x2="92500" y2="34276"/>
                        <a14:foregroundMark x1="98056" y1="49117" x2="95000" y2="42403"/>
                        <a14:foregroundMark x1="4167" y1="58304" x2="5556" y2="66078"/>
                        <a14:foregroundMark x1="56944" y1="5654" x2="61667" y2="9541"/>
                        <a14:foregroundMark x1="46667" y1="87279" x2="43889" y2="88339"/>
                      </a14:backgroundRemoval>
                    </a14:imgEffect>
                  </a14:imgLayer>
                </a14:imgProps>
              </a:ext>
              <a:ext uri="{28A0092B-C50C-407E-A947-70E740481C1C}">
                <a14:useLocalDpi xmlns:a14="http://schemas.microsoft.com/office/drawing/2010/main" val="0"/>
              </a:ext>
            </a:extLst>
          </a:blip>
          <a:srcRect/>
          <a:stretch>
            <a:fillRect/>
          </a:stretch>
        </p:blipFill>
        <p:spPr bwMode="auto">
          <a:xfrm>
            <a:off x="1386373" y="3180293"/>
            <a:ext cx="3429000" cy="2695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BE147-4502-802E-D6AC-548618FDF620}"/>
              </a:ext>
            </a:extLst>
          </p:cNvPr>
          <p:cNvSpPr txBox="1"/>
          <p:nvPr/>
        </p:nvSpPr>
        <p:spPr>
          <a:xfrm>
            <a:off x="6802017" y="2556932"/>
            <a:ext cx="3919635" cy="369332"/>
          </a:xfrm>
          <a:prstGeom prst="rect">
            <a:avLst/>
          </a:prstGeom>
          <a:noFill/>
        </p:spPr>
        <p:txBody>
          <a:bodyPr wrap="square" rtlCol="0">
            <a:spAutoFit/>
          </a:bodyPr>
          <a:lstStyle/>
          <a:p>
            <a:pPr marL="285750" indent="-285750">
              <a:buFont typeface="Arial" panose="020B0604020202020204" pitchFamily="34" charset="0"/>
              <a:buChar char="•"/>
            </a:pPr>
            <a:r>
              <a:rPr lang="en-IN" dirty="0"/>
              <a:t>Ultrasonic - </a:t>
            </a:r>
            <a:r>
              <a:rPr lang="en-IN" dirty="0">
                <a:solidFill>
                  <a:srgbClr val="0070C0"/>
                </a:solidFill>
                <a:hlinkClick r:id="rId5">
                  <a:extLst>
                    <a:ext uri="{A12FA001-AC4F-418D-AE19-62706E023703}">
                      <ahyp:hlinkClr xmlns:ahyp="http://schemas.microsoft.com/office/drawing/2018/hyperlinkcolor" val="tx"/>
                    </a:ext>
                  </a:extLst>
                </a:hlinkClick>
              </a:rPr>
              <a:t>Link</a:t>
            </a:r>
            <a:endParaRPr lang="en-IN" dirty="0">
              <a:solidFill>
                <a:srgbClr val="0070C0"/>
              </a:solidFill>
            </a:endParaRPr>
          </a:p>
        </p:txBody>
      </p:sp>
      <p:pic>
        <p:nvPicPr>
          <p:cNvPr id="1028" name="Picture 4" descr="Ultrasonic transducer Proximity sensor Arduino Range Finders, measure the ultrasonic distance, electronics, measurement, electronic Device png thumbnail">
            <a:extLst>
              <a:ext uri="{FF2B5EF4-FFF2-40B4-BE49-F238E27FC236}">
                <a16:creationId xmlns:a16="http://schemas.microsoft.com/office/drawing/2014/main" id="{A729F535-45FA-8B98-1348-28A9F810138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921" b="94048" l="1667" r="97778">
                        <a14:foregroundMark x1="15000" y1="19048" x2="4722" y2="39286"/>
                        <a14:foregroundMark x1="4722" y1="39286" x2="2500" y2="59127"/>
                        <a14:foregroundMark x1="2500" y1="59127" x2="21111" y2="36905"/>
                        <a14:foregroundMark x1="21111" y1="36905" x2="23056" y2="65079"/>
                        <a14:foregroundMark x1="23056" y1="65079" x2="21111" y2="33730"/>
                        <a14:foregroundMark x1="21111" y1="33730" x2="33611" y2="40873"/>
                        <a14:foregroundMark x1="15278" y1="21032" x2="31111" y2="24603"/>
                        <a14:foregroundMark x1="31111" y1="24603" x2="38889" y2="42460"/>
                        <a14:foregroundMark x1="38889" y1="42460" x2="35000" y2="67460"/>
                        <a14:foregroundMark x1="35000" y1="67460" x2="20833" y2="73413"/>
                        <a14:foregroundMark x1="20833" y1="73413" x2="6667" y2="67063"/>
                        <a14:foregroundMark x1="6667" y1="67063" x2="2222" y2="61111"/>
                        <a14:foregroundMark x1="3333" y1="31746" x2="16111" y2="23016"/>
                        <a14:foregroundMark x1="2778" y1="22619" x2="9444" y2="26984"/>
                        <a14:foregroundMark x1="4722" y1="74603" x2="3889" y2="75794"/>
                        <a14:foregroundMark x1="51389" y1="59127" x2="63056" y2="80159"/>
                        <a14:foregroundMark x1="63056" y1="80159" x2="66111" y2="71825"/>
                        <a14:foregroundMark x1="58889" y1="77381" x2="40000" y2="78968"/>
                        <a14:foregroundMark x1="40000" y1="78968" x2="38889" y2="79365"/>
                        <a14:foregroundMark x1="59167" y1="86508" x2="41667" y2="88889"/>
                        <a14:foregroundMark x1="41667" y1="88889" x2="40556" y2="89286"/>
                        <a14:foregroundMark x1="50000" y1="94048" x2="57778" y2="92063"/>
                        <a14:foregroundMark x1="41111" y1="88492" x2="45833" y2="90476"/>
                        <a14:foregroundMark x1="42222" y1="93651" x2="39722" y2="88492"/>
                        <a14:foregroundMark x1="46389" y1="92063" x2="45556" y2="94444"/>
                        <a14:foregroundMark x1="88611" y1="21032" x2="65833" y2="61111"/>
                        <a14:foregroundMark x1="65833" y1="61111" x2="67500" y2="36111"/>
                        <a14:foregroundMark x1="67500" y1="36111" x2="90556" y2="51190"/>
                        <a14:foregroundMark x1="90556" y1="51190" x2="94167" y2="60714"/>
                        <a14:foregroundMark x1="95833" y1="24603" x2="95833" y2="24603"/>
                        <a14:foregroundMark x1="95833" y1="29762" x2="97778" y2="74603"/>
                        <a14:foregroundMark x1="93333" y1="69048" x2="94444" y2="76190"/>
                      </a14:backgroundRemoval>
                    </a14:imgEffect>
                  </a14:imgLayer>
                </a14:imgProps>
              </a:ext>
              <a:ext uri="{28A0092B-C50C-407E-A947-70E740481C1C}">
                <a14:useLocalDpi xmlns:a14="http://schemas.microsoft.com/office/drawing/2010/main" val="0"/>
              </a:ext>
            </a:extLst>
          </a:blip>
          <a:srcRect/>
          <a:stretch>
            <a:fillRect/>
          </a:stretch>
        </p:blipFill>
        <p:spPr bwMode="auto">
          <a:xfrm>
            <a:off x="7171353" y="3180293"/>
            <a:ext cx="34290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679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248</TotalTime>
  <Words>339</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Sabon Next LT</vt:lpstr>
      <vt:lpstr>Organic</vt:lpstr>
      <vt:lpstr>Refrigeration and Air-Conditioning ME 413</vt:lpstr>
      <vt:lpstr>Table of Contents</vt:lpstr>
      <vt:lpstr>Problem Statement</vt:lpstr>
      <vt:lpstr>Objective</vt:lpstr>
      <vt:lpstr>Detailed Methodology (Approach)</vt:lpstr>
      <vt:lpstr>Detailed Methodology (Approach)</vt:lpstr>
      <vt:lpstr>Work Plan</vt:lpstr>
      <vt:lpstr>Current Status</vt:lpstr>
      <vt:lpstr>Items Required</vt:lpstr>
      <vt:lpstr>PowerPoint Presentation</vt:lpstr>
      <vt:lpstr>PowerPoint Presentation</vt:lpstr>
      <vt:lpstr>Budget Estimation</vt:lpstr>
      <vt:lpstr>Future Outlooks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Bubli Brahma</dc:creator>
  <cp:lastModifiedBy>Bubli Brahma</cp:lastModifiedBy>
  <cp:revision>45</cp:revision>
  <dcterms:created xsi:type="dcterms:W3CDTF">2024-03-06T05:14:38Z</dcterms:created>
  <dcterms:modified xsi:type="dcterms:W3CDTF">2024-04-16T15:30:52Z</dcterms:modified>
</cp:coreProperties>
</file>