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0080625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zh-TW" sz="1800" b="0" strike="noStrike" spc="-1">
                <a:solidFill>
                  <a:schemeClr val="dk1"/>
                </a:solidFill>
                <a:latin typeface="Arial"/>
              </a:rPr>
              <a:t>請按這裡移動投影片</a:t>
            </a: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請按這裡編輯備註格式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&lt;頁首&gt;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&lt;日期/時間&gt;</a:t>
            </a: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&lt;頁尾&gt;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3EB8C5A-A1CB-4D27-B36C-9ECD920499AA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8050" y="685800"/>
            <a:ext cx="5041900" cy="3429000"/>
          </a:xfrm>
          <a:prstGeom prst="rect">
            <a:avLst/>
          </a:prstGeom>
          <a:ln w="0">
            <a:noFill/>
          </a:ln>
        </p:spPr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應用系統自動化測試導入專案的成果說明，今天主要說明一下這個專案的成果。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DFA1C1E-9BDC-43C5-83B4-C0495C3C2D5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74680"/>
            <a:ext cx="907236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68208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19417EB-2108-49EA-883E-BF5B0FAE0ED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74680"/>
            <a:ext cx="907236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6E29B24-7E34-4C1E-819E-1222B0CAC77D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74680"/>
            <a:ext cx="907236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3DA0AFD-9E9E-4AFE-8078-42C2B043A376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74680"/>
            <a:ext cx="907236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604520"/>
            <a:ext cx="907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9346492-347C-44FE-A285-6272F74F36CE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74680"/>
            <a:ext cx="907236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907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CC8B7E6-91EA-4287-BD3E-66B79BAF663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74680"/>
            <a:ext cx="907236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15EDA73-CFCE-4C6C-A635-17C9DA219BB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74680"/>
            <a:ext cx="907236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805F7DF-EEC6-4059-8B74-5A8A36F8648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74680"/>
            <a:ext cx="907236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722062F-71B4-40A3-B8CE-BCAE05F32D42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74680"/>
            <a:ext cx="907236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DE0C5E0-AFE4-468D-9D65-5F510D23E8A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74680"/>
            <a:ext cx="907236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10631E0-A6D8-40FE-B90E-D95D213EBDBB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74680"/>
            <a:ext cx="907236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2060"/>
              </a:solidFill>
              <a:latin typeface="微軟正黑體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841D076-6C1B-4ADD-942E-3D623343813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 t="-997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6000" y="2130480"/>
            <a:ext cx="8568000" cy="146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zh-TW" sz="4400" b="0" strike="noStrike" spc="-1">
                <a:solidFill>
                  <a:srgbClr val="002060"/>
                </a:solidFill>
                <a:latin typeface="微軟正黑體"/>
                <a:ea typeface="微軟正黑體"/>
              </a:rPr>
              <a:t>按一下以編輯母片標題樣式</a:t>
            </a:r>
            <a:endParaRPr lang="en-US" sz="44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504000" y="6356520"/>
            <a:ext cx="23518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</a:rPr>
              <a:t> </a:t>
            </a:r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444120" y="6356520"/>
            <a:ext cx="31917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7224480" y="6356520"/>
            <a:ext cx="235188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9AD2AFC-188B-4DB8-B38F-0FB1FFE4395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604520"/>
            <a:ext cx="907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3200" b="0" strike="noStrike" spc="-1">
                <a:solidFill>
                  <a:srgbClr val="002060"/>
                </a:solidFill>
                <a:latin typeface="微軟正黑體"/>
              </a:rPr>
              <a:t>請按這裡編輯大綱文字格式</a:t>
            </a:r>
            <a:endParaRPr lang="en-US" sz="3200" b="0" strike="noStrike" spc="-1">
              <a:solidFill>
                <a:srgbClr val="002060"/>
              </a:solidFill>
              <a:latin typeface="微軟正黑體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400" b="0" strike="noStrike" spc="-1">
                <a:solidFill>
                  <a:srgbClr val="002060"/>
                </a:solidFill>
                <a:latin typeface="微軟正黑體"/>
              </a:rPr>
              <a:t>第二個大綱層次</a:t>
            </a:r>
            <a:endParaRPr lang="en-US" sz="2400" b="0" strike="noStrike" spc="-1">
              <a:solidFill>
                <a:srgbClr val="002060"/>
              </a:solidFill>
              <a:latin typeface="微軟正黑體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2060"/>
                </a:solidFill>
                <a:latin typeface="微軟正黑體"/>
              </a:rPr>
              <a:t>第三個大綱層次</a:t>
            </a:r>
            <a:endParaRPr lang="en-US" sz="2000" b="0" strike="noStrike" spc="-1">
              <a:solidFill>
                <a:srgbClr val="002060"/>
              </a:solidFill>
              <a:latin typeface="微軟正黑體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2000" b="0" strike="noStrike" spc="-1">
                <a:solidFill>
                  <a:srgbClr val="002060"/>
                </a:solidFill>
                <a:latin typeface="微軟正黑體"/>
              </a:rPr>
              <a:t>第四個大綱層次</a:t>
            </a:r>
            <a:endParaRPr lang="en-US" sz="2000" b="0" strike="noStrike" spc="-1">
              <a:solidFill>
                <a:srgbClr val="002060"/>
              </a:solidFill>
              <a:latin typeface="微軟正黑體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2060"/>
                </a:solidFill>
                <a:latin typeface="微軟正黑體"/>
              </a:rPr>
              <a:t>第五個大綱層次</a:t>
            </a:r>
            <a:endParaRPr lang="en-US" sz="2000" b="0" strike="noStrike" spc="-1">
              <a:solidFill>
                <a:srgbClr val="002060"/>
              </a:solidFill>
              <a:latin typeface="微軟正黑體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2060"/>
                </a:solidFill>
                <a:latin typeface="微軟正黑體"/>
              </a:rPr>
              <a:t>第六個大綱層次</a:t>
            </a:r>
            <a:endParaRPr lang="en-US" sz="2000" b="0" strike="noStrike" spc="-1">
              <a:solidFill>
                <a:srgbClr val="002060"/>
              </a:solidFill>
              <a:latin typeface="微軟正黑體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2000" b="0" strike="noStrike" spc="-1">
                <a:solidFill>
                  <a:srgbClr val="002060"/>
                </a:solidFill>
                <a:latin typeface="微軟正黑體"/>
              </a:rPr>
              <a:t>第七個大綱層次</a:t>
            </a:r>
            <a:endParaRPr lang="en-US" sz="2000" b="0" strike="noStrike" spc="-1">
              <a:solidFill>
                <a:srgbClr val="002060"/>
              </a:solidFill>
              <a:latin typeface="微軟正黑體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圖片 3" descr="一張含有 圓形, 圖形, 平面設計, 標誌 的圖片&#10;&#10;自動產生的描述"/>
          <p:cNvPicPr/>
          <p:nvPr/>
        </p:nvPicPr>
        <p:blipFill>
          <a:blip r:embed="rId3"/>
          <a:stretch/>
        </p:blipFill>
        <p:spPr>
          <a:xfrm>
            <a:off x="-994320" y="187200"/>
            <a:ext cx="6105600" cy="6108120"/>
          </a:xfrm>
          <a:prstGeom prst="rect">
            <a:avLst/>
          </a:prstGeom>
          <a:ln w="0">
            <a:noFill/>
          </a:ln>
        </p:spPr>
      </p:pic>
      <p:sp>
        <p:nvSpPr>
          <p:cNvPr id="48" name="Google Shape;1345;p45"/>
          <p:cNvSpPr/>
          <p:nvPr/>
        </p:nvSpPr>
        <p:spPr>
          <a:xfrm rot="10800000" flipV="1">
            <a:off x="2880360" y="383760"/>
            <a:ext cx="6689160" cy="463320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微軟正黑體"/>
              <a:ea typeface="微軟正黑體"/>
            </a:endParaRPr>
          </a:p>
        </p:txBody>
      </p:sp>
      <p:pic>
        <p:nvPicPr>
          <p:cNvPr id="49" name="圖形 7" descr="燈泡"/>
          <p:cNvPicPr/>
          <p:nvPr/>
        </p:nvPicPr>
        <p:blipFill>
          <a:blip r:embed="rId4"/>
          <a:stretch/>
        </p:blipFill>
        <p:spPr>
          <a:xfrm rot="10800000">
            <a:off x="6374520" y="721800"/>
            <a:ext cx="1863000" cy="1863000"/>
          </a:xfrm>
          <a:prstGeom prst="rect">
            <a:avLst/>
          </a:prstGeom>
          <a:ln w="0">
            <a:noFill/>
          </a:ln>
        </p:spPr>
      </p:pic>
      <p:pic>
        <p:nvPicPr>
          <p:cNvPr id="50" name="圖片 2" descr="一張含有 動物玩偶, 豬, 玩具, 存錢筒 的圖片&#10;&#10;自動產生的描述"/>
          <p:cNvPicPr/>
          <p:nvPr/>
        </p:nvPicPr>
        <p:blipFill>
          <a:blip r:embed="rId5"/>
          <a:stretch/>
        </p:blipFill>
        <p:spPr>
          <a:xfrm>
            <a:off x="717840" y="2226960"/>
            <a:ext cx="2615760" cy="2639520"/>
          </a:xfrm>
          <a:prstGeom prst="rect">
            <a:avLst/>
          </a:prstGeom>
          <a:ln w="0">
            <a:noFill/>
          </a:ln>
        </p:spPr>
      </p:pic>
      <p:pic>
        <p:nvPicPr>
          <p:cNvPr id="51" name="圖形 9" descr="配有手機和計算機的筆記型電腦"/>
          <p:cNvPicPr/>
          <p:nvPr/>
        </p:nvPicPr>
        <p:blipFill>
          <a:blip r:embed="rId6"/>
          <a:stretch/>
        </p:blipFill>
        <p:spPr>
          <a:xfrm>
            <a:off x="5058720" y="4308840"/>
            <a:ext cx="1579680" cy="1587600"/>
          </a:xfrm>
          <a:prstGeom prst="rect">
            <a:avLst/>
          </a:prstGeom>
          <a:ln w="0">
            <a:noFill/>
          </a:ln>
        </p:spPr>
      </p:pic>
      <p:pic>
        <p:nvPicPr>
          <p:cNvPr id="52" name="圖形 10" descr="舉起手的機器人"/>
          <p:cNvPicPr/>
          <p:nvPr/>
        </p:nvPicPr>
        <p:blipFill>
          <a:blip r:embed="rId7"/>
          <a:stretch/>
        </p:blipFill>
        <p:spPr>
          <a:xfrm>
            <a:off x="8413560" y="4281480"/>
            <a:ext cx="1362600" cy="1358280"/>
          </a:xfrm>
          <a:prstGeom prst="rect">
            <a:avLst/>
          </a:prstGeom>
          <a:ln w="0">
            <a:noFill/>
          </a:ln>
        </p:spPr>
      </p:pic>
      <p:sp>
        <p:nvSpPr>
          <p:cNvPr id="53" name="Google Shape;1346;p45"/>
          <p:cNvSpPr/>
          <p:nvPr/>
        </p:nvSpPr>
        <p:spPr>
          <a:xfrm>
            <a:off x="4247640" y="376560"/>
            <a:ext cx="4980600" cy="463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01600" tIns="201600" rIns="201600" bIns="2016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SCSB-</a:t>
            </a:r>
            <a:r>
              <a:rPr lang="zh-TW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南區資訊開發中心</a:t>
            </a:r>
            <a:r>
              <a:rPr lang="en-US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(ITDC)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4" name="圖片 13" descr="一張含有 圖形, 符號, 美工圖案, 設計 的圖片&#10;&#10;自動產生的描述"/>
          <p:cNvPicPr/>
          <p:nvPr/>
        </p:nvPicPr>
        <p:blipFill>
          <a:blip r:embed="rId8"/>
          <a:stretch/>
        </p:blipFill>
        <p:spPr>
          <a:xfrm>
            <a:off x="6906600" y="4633200"/>
            <a:ext cx="1352160" cy="89712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971240" y="1920960"/>
            <a:ext cx="5256000" cy="2235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altLang="zh-TW" sz="3600" b="0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CICD DEV </a:t>
            </a:r>
            <a:r>
              <a:rPr lang="zh-TW" altLang="en-US" sz="3600" b="0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流程圖</a:t>
            </a:r>
            <a:endParaRPr lang="en-US" sz="36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5074560" y="3619800"/>
            <a:ext cx="4752000" cy="57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100000"/>
              </a:lnSpc>
              <a:spcBef>
                <a:spcPts val="561"/>
              </a:spcBef>
              <a:buNone/>
              <a:tabLst>
                <a:tab pos="0" algn="l"/>
              </a:tabLst>
            </a:pPr>
            <a:r>
              <a:rPr lang="en-US" sz="2800" b="1" spc="-1" dirty="0">
                <a:solidFill>
                  <a:schemeClr val="dk2"/>
                </a:solidFill>
                <a:latin typeface="微軟正黑體"/>
                <a:ea typeface="微軟正黑體"/>
              </a:rPr>
              <a:t>-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圓角矩形 4"/>
          <p:cNvSpPr/>
          <p:nvPr/>
        </p:nvSpPr>
        <p:spPr>
          <a:xfrm>
            <a:off x="296721" y="428678"/>
            <a:ext cx="1529256" cy="5950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開立</a:t>
            </a:r>
            <a:endParaRPr lang="en-US" altLang="zh-TW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系統異動單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圓角矩形 2"/>
          <p:cNvSpPr/>
          <p:nvPr/>
        </p:nvSpPr>
        <p:spPr>
          <a:xfrm>
            <a:off x="287485" y="1020545"/>
            <a:ext cx="1538492" cy="1986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業管單位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圓角矩形 7"/>
          <p:cNvSpPr/>
          <p:nvPr/>
        </p:nvSpPr>
        <p:spPr>
          <a:xfrm>
            <a:off x="2339624" y="428678"/>
            <a:ext cx="1542466" cy="59186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開立</a:t>
            </a:r>
            <a:endParaRPr lang="en-US" altLang="zh-TW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Redmine</a:t>
            </a:r>
            <a:r>
              <a:rPr lang="zh-TW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工單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圓角矩形 8"/>
          <p:cNvSpPr/>
          <p:nvPr/>
        </p:nvSpPr>
        <p:spPr>
          <a:xfrm>
            <a:off x="2341546" y="1017316"/>
            <a:ext cx="1540544" cy="20511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研發處主管／</a:t>
            </a:r>
            <a:r>
              <a:rPr lang="en-US" altLang="zh-TW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PM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向右箭號 38"/>
          <p:cNvSpPr/>
          <p:nvPr/>
        </p:nvSpPr>
        <p:spPr>
          <a:xfrm>
            <a:off x="1944126" y="724611"/>
            <a:ext cx="277348" cy="1886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41" name="向下箭號 40"/>
          <p:cNvSpPr/>
          <p:nvPr/>
        </p:nvSpPr>
        <p:spPr>
          <a:xfrm>
            <a:off x="9582738" y="727818"/>
            <a:ext cx="217311" cy="7907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44" name="向右箭號 43"/>
          <p:cNvSpPr/>
          <p:nvPr/>
        </p:nvSpPr>
        <p:spPr>
          <a:xfrm rot="10800000">
            <a:off x="5855466" y="1953068"/>
            <a:ext cx="295563" cy="1939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45" name="向右箭號 44"/>
          <p:cNvSpPr/>
          <p:nvPr/>
        </p:nvSpPr>
        <p:spPr>
          <a:xfrm rot="10800000">
            <a:off x="3791005" y="1953068"/>
            <a:ext cx="295563" cy="1939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52" name="向下箭號 51"/>
          <p:cNvSpPr/>
          <p:nvPr/>
        </p:nvSpPr>
        <p:spPr>
          <a:xfrm>
            <a:off x="955679" y="2717023"/>
            <a:ext cx="235728" cy="41869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35" name="圓角矩形 34"/>
          <p:cNvSpPr/>
          <p:nvPr/>
        </p:nvSpPr>
        <p:spPr>
          <a:xfrm>
            <a:off x="5629407" y="431885"/>
            <a:ext cx="1233671" cy="59186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Gitlab</a:t>
            </a:r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ctr"/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專案</a:t>
            </a:r>
            <a:r>
              <a:rPr lang="zh-TW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建立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6" name="圓角矩形 35"/>
          <p:cNvSpPr/>
          <p:nvPr/>
        </p:nvSpPr>
        <p:spPr>
          <a:xfrm>
            <a:off x="4400359" y="1023752"/>
            <a:ext cx="4899376" cy="19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研發處 </a:t>
            </a:r>
            <a:r>
              <a:rPr lang="en-US" altLang="zh-TW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DEVOps</a:t>
            </a:r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管理人員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6847346" y="431885"/>
            <a:ext cx="1234450" cy="59186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Jenkins </a:t>
            </a:r>
          </a:p>
          <a:p>
            <a:pPr algn="ctr"/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專案建立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8" name="圓角矩形 37"/>
          <p:cNvSpPr/>
          <p:nvPr/>
        </p:nvSpPr>
        <p:spPr>
          <a:xfrm>
            <a:off x="8063363" y="439223"/>
            <a:ext cx="1236372" cy="59186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Nexus</a:t>
            </a:r>
          </a:p>
          <a:p>
            <a:pPr algn="ctr"/>
            <a:r>
              <a:rPr lang="en-US" altLang="zh-TW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Harbor </a:t>
            </a:r>
            <a:endParaRPr lang="en-US" altLang="zh-TW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專案建立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圓角矩形 39"/>
          <p:cNvSpPr/>
          <p:nvPr/>
        </p:nvSpPr>
        <p:spPr>
          <a:xfrm>
            <a:off x="4395736" y="431885"/>
            <a:ext cx="1233671" cy="591867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CICD</a:t>
            </a:r>
            <a:br>
              <a:rPr lang="en-US" altLang="zh-TW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zh-TW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電子表單申請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6" name="向右箭號 45"/>
          <p:cNvSpPr/>
          <p:nvPr/>
        </p:nvSpPr>
        <p:spPr>
          <a:xfrm>
            <a:off x="4000239" y="720481"/>
            <a:ext cx="277348" cy="1886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47" name="圓角矩形 46"/>
          <p:cNvSpPr/>
          <p:nvPr/>
        </p:nvSpPr>
        <p:spPr>
          <a:xfrm>
            <a:off x="8654473" y="1655531"/>
            <a:ext cx="1191424" cy="5950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開發 </a:t>
            </a:r>
            <a:endParaRPr lang="en-US" altLang="zh-TW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Checkout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8" name="圓角矩形 47"/>
          <p:cNvSpPr/>
          <p:nvPr/>
        </p:nvSpPr>
        <p:spPr>
          <a:xfrm>
            <a:off x="6271625" y="2247398"/>
            <a:ext cx="3574272" cy="20947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開發人員／廠商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矩形 3"/>
          <p:cNvSpPr/>
          <p:nvPr/>
        </p:nvSpPr>
        <p:spPr>
          <a:xfrm>
            <a:off x="9368227" y="720480"/>
            <a:ext cx="376767" cy="12215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圓角矩形 48"/>
          <p:cNvSpPr/>
          <p:nvPr/>
        </p:nvSpPr>
        <p:spPr>
          <a:xfrm>
            <a:off x="7463049" y="1655531"/>
            <a:ext cx="1191424" cy="5950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提交 </a:t>
            </a:r>
            <a:endParaRPr lang="en-US" altLang="zh-TW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Commit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圓角矩形 52"/>
          <p:cNvSpPr/>
          <p:nvPr/>
        </p:nvSpPr>
        <p:spPr>
          <a:xfrm>
            <a:off x="6271625" y="1657625"/>
            <a:ext cx="1191424" cy="5950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上傳 </a:t>
            </a:r>
            <a:endParaRPr lang="en-US" altLang="zh-TW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1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</a:t>
            </a:r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Push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圓角矩形 55"/>
          <p:cNvSpPr/>
          <p:nvPr/>
        </p:nvSpPr>
        <p:spPr>
          <a:xfrm>
            <a:off x="4207164" y="1664969"/>
            <a:ext cx="1529256" cy="5950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請求 </a:t>
            </a:r>
            <a:endParaRPr lang="en-US" altLang="zh-TW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7" name="圓角矩形 56"/>
          <p:cNvSpPr/>
          <p:nvPr/>
        </p:nvSpPr>
        <p:spPr>
          <a:xfrm>
            <a:off x="4197928" y="2256836"/>
            <a:ext cx="1538492" cy="1986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開發人員／廠商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8" name="圓角矩形 57"/>
          <p:cNvSpPr/>
          <p:nvPr/>
        </p:nvSpPr>
        <p:spPr>
          <a:xfrm>
            <a:off x="285824" y="1661762"/>
            <a:ext cx="1529256" cy="5950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核准 </a:t>
            </a:r>
            <a:endParaRPr lang="en-US" altLang="zh-TW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</a:t>
            </a:r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9" name="圓角矩形 58"/>
          <p:cNvSpPr/>
          <p:nvPr/>
        </p:nvSpPr>
        <p:spPr>
          <a:xfrm>
            <a:off x="276588" y="2253629"/>
            <a:ext cx="1538492" cy="1986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開發主管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菱形 6"/>
          <p:cNvSpPr/>
          <p:nvPr/>
        </p:nvSpPr>
        <p:spPr>
          <a:xfrm>
            <a:off x="2297580" y="1512166"/>
            <a:ext cx="1440719" cy="1032049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</a:t>
            </a:r>
          </a:p>
          <a:p>
            <a:pPr algn="ctr"/>
            <a:r>
              <a:rPr lang="zh-TW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是否有問題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3" name="向右箭號 62"/>
          <p:cNvSpPr/>
          <p:nvPr/>
        </p:nvSpPr>
        <p:spPr>
          <a:xfrm rot="10800000">
            <a:off x="1930283" y="1951067"/>
            <a:ext cx="295563" cy="1939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13" name="文字方塊 12"/>
          <p:cNvSpPr txBox="1"/>
          <p:nvPr/>
        </p:nvSpPr>
        <p:spPr>
          <a:xfrm>
            <a:off x="1888765" y="1616728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/>
              <a:t>否</a:t>
            </a:r>
            <a:endParaRPr lang="zh-TW" altLang="en-US" sz="1600" b="1" dirty="0"/>
          </a:p>
        </p:txBody>
      </p:sp>
      <p:sp>
        <p:nvSpPr>
          <p:cNvPr id="22" name="矩形 21"/>
          <p:cNvSpPr/>
          <p:nvPr/>
        </p:nvSpPr>
        <p:spPr>
          <a:xfrm>
            <a:off x="2998974" y="2854964"/>
            <a:ext cx="6456218" cy="8312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向右箭號 64"/>
          <p:cNvSpPr/>
          <p:nvPr/>
        </p:nvSpPr>
        <p:spPr>
          <a:xfrm rot="16200000">
            <a:off x="9218035" y="2637449"/>
            <a:ext cx="426580" cy="174706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文字方塊 65"/>
          <p:cNvSpPr txBox="1"/>
          <p:nvPr/>
        </p:nvSpPr>
        <p:spPr>
          <a:xfrm>
            <a:off x="2195913" y="2723201"/>
            <a:ext cx="800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/>
              <a:t>有問題</a:t>
            </a:r>
            <a:endParaRPr lang="zh-TW" altLang="en-US" sz="1600" b="1" dirty="0"/>
          </a:p>
        </p:txBody>
      </p:sp>
      <p:sp>
        <p:nvSpPr>
          <p:cNvPr id="67" name="圓角矩形 66"/>
          <p:cNvSpPr/>
          <p:nvPr/>
        </p:nvSpPr>
        <p:spPr>
          <a:xfrm>
            <a:off x="305957" y="3295106"/>
            <a:ext cx="1529256" cy="5950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</a:t>
            </a:r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過版 </a:t>
            </a:r>
            <a:endParaRPr lang="en-US" altLang="zh-TW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 </a:t>
            </a:r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Pipeline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8" name="圓角矩形 67"/>
          <p:cNvSpPr/>
          <p:nvPr/>
        </p:nvSpPr>
        <p:spPr>
          <a:xfrm>
            <a:off x="296721" y="3886973"/>
            <a:ext cx="1538492" cy="1986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Jenkins </a:t>
            </a:r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排</a:t>
            </a:r>
            <a:r>
              <a:rPr lang="zh-TW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程／</a:t>
            </a:r>
            <a:r>
              <a:rPr lang="en-US" altLang="zh-TW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1" name="菱形 70"/>
          <p:cNvSpPr/>
          <p:nvPr/>
        </p:nvSpPr>
        <p:spPr>
          <a:xfrm>
            <a:off x="2278615" y="3177728"/>
            <a:ext cx="1440719" cy="1032049"/>
          </a:xfrm>
          <a:prstGeom prst="diamon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測試</a:t>
            </a:r>
            <a:endParaRPr lang="en-US" altLang="zh-TW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人員</a:t>
            </a:r>
            <a:endParaRPr lang="en-US" altLang="zh-TW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驗測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4" name="向右箭號 73"/>
          <p:cNvSpPr/>
          <p:nvPr/>
        </p:nvSpPr>
        <p:spPr>
          <a:xfrm>
            <a:off x="1944126" y="3599416"/>
            <a:ext cx="277348" cy="1886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75" name="向右箭號 74"/>
          <p:cNvSpPr/>
          <p:nvPr/>
        </p:nvSpPr>
        <p:spPr>
          <a:xfrm>
            <a:off x="3847839" y="3599414"/>
            <a:ext cx="1074154" cy="226247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76" name="文字方塊 75"/>
          <p:cNvSpPr txBox="1"/>
          <p:nvPr/>
        </p:nvSpPr>
        <p:spPr>
          <a:xfrm>
            <a:off x="3815082" y="3359346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b="1" dirty="0" smtClean="0"/>
              <a:t>測試正確</a:t>
            </a:r>
            <a:endParaRPr lang="zh-TW" altLang="en-US" sz="1600" b="1" dirty="0"/>
          </a:p>
        </p:txBody>
      </p:sp>
      <p:sp>
        <p:nvSpPr>
          <p:cNvPr id="77" name="圓角矩形 76"/>
          <p:cNvSpPr/>
          <p:nvPr/>
        </p:nvSpPr>
        <p:spPr>
          <a:xfrm>
            <a:off x="5090838" y="3299953"/>
            <a:ext cx="1529256" cy="5950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申請 </a:t>
            </a:r>
            <a:r>
              <a:rPr lang="en-US" altLang="zh-TW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</a:t>
            </a:r>
          </a:p>
          <a:p>
            <a:pPr algn="ctr"/>
            <a:r>
              <a:rPr lang="en-US" altLang="zh-TW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 </a:t>
            </a:r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Request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8" name="圓角矩形 77"/>
          <p:cNvSpPr/>
          <p:nvPr/>
        </p:nvSpPr>
        <p:spPr>
          <a:xfrm>
            <a:off x="5081602" y="3891820"/>
            <a:ext cx="1538492" cy="1986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開發人員／廠商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9" name="圓角矩形 78"/>
          <p:cNvSpPr/>
          <p:nvPr/>
        </p:nvSpPr>
        <p:spPr>
          <a:xfrm>
            <a:off x="7170036" y="3301877"/>
            <a:ext cx="1529256" cy="5950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核准</a:t>
            </a:r>
            <a:r>
              <a:rPr lang="zh-TW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</a:t>
            </a:r>
          </a:p>
          <a:p>
            <a:pPr algn="ctr"/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Merge Request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0" name="圓角矩形 79"/>
          <p:cNvSpPr/>
          <p:nvPr/>
        </p:nvSpPr>
        <p:spPr>
          <a:xfrm>
            <a:off x="7160800" y="3893744"/>
            <a:ext cx="1538492" cy="1986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開發主管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1" name="向右箭號 80"/>
          <p:cNvSpPr/>
          <p:nvPr/>
        </p:nvSpPr>
        <p:spPr>
          <a:xfrm>
            <a:off x="6751773" y="3540357"/>
            <a:ext cx="277348" cy="18867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2" name="向下箭號 81"/>
          <p:cNvSpPr/>
          <p:nvPr/>
        </p:nvSpPr>
        <p:spPr>
          <a:xfrm>
            <a:off x="9259571" y="3549338"/>
            <a:ext cx="217311" cy="79077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3" name="矩形 82"/>
          <p:cNvSpPr/>
          <p:nvPr/>
        </p:nvSpPr>
        <p:spPr>
          <a:xfrm>
            <a:off x="8843038" y="3542000"/>
            <a:ext cx="578790" cy="1037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圓角矩形 85"/>
          <p:cNvSpPr/>
          <p:nvPr/>
        </p:nvSpPr>
        <p:spPr>
          <a:xfrm>
            <a:off x="8316641" y="4570629"/>
            <a:ext cx="1529256" cy="5950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建立 </a:t>
            </a:r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</a:t>
            </a:r>
          </a:p>
          <a:p>
            <a:pPr algn="ctr"/>
            <a:r>
              <a:rPr lang="en-US" altLang="zh-TW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Tag </a:t>
            </a:r>
            <a:r>
              <a:rPr lang="zh-TW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版本編號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7" name="圓角矩形 86"/>
          <p:cNvSpPr/>
          <p:nvPr/>
        </p:nvSpPr>
        <p:spPr>
          <a:xfrm>
            <a:off x="8307405" y="5162496"/>
            <a:ext cx="1538492" cy="1986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開發主管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8" name="圓角矩形 87"/>
          <p:cNvSpPr/>
          <p:nvPr/>
        </p:nvSpPr>
        <p:spPr>
          <a:xfrm>
            <a:off x="6271625" y="4571231"/>
            <a:ext cx="1529256" cy="5950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建立 </a:t>
            </a:r>
            <a:r>
              <a:rPr lang="en-US" altLang="zh-TW" sz="120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Redmine</a:t>
            </a:r>
            <a:r>
              <a:rPr lang="en-US" altLang="zh-TW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zh-TW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單</a:t>
            </a:r>
            <a:endParaRPr lang="en-US" altLang="zh-TW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繳交上版申請單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9" name="圓角矩形 88"/>
          <p:cNvSpPr/>
          <p:nvPr/>
        </p:nvSpPr>
        <p:spPr>
          <a:xfrm>
            <a:off x="6262389" y="5163098"/>
            <a:ext cx="1538492" cy="1986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開發主管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0" name="向右箭號 89"/>
          <p:cNvSpPr/>
          <p:nvPr/>
        </p:nvSpPr>
        <p:spPr>
          <a:xfrm rot="10800000">
            <a:off x="7910979" y="4851951"/>
            <a:ext cx="295563" cy="1939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91" name="圓角矩形 90"/>
          <p:cNvSpPr/>
          <p:nvPr/>
        </p:nvSpPr>
        <p:spPr>
          <a:xfrm>
            <a:off x="4216400" y="4586363"/>
            <a:ext cx="1529256" cy="5950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Compare </a:t>
            </a:r>
            <a:r>
              <a:rPr lang="en-US" altLang="zh-TW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</a:t>
            </a:r>
          </a:p>
          <a:p>
            <a:pPr algn="ctr"/>
            <a:r>
              <a:rPr lang="zh-TW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送交主管覆核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2" name="圓角矩形 91"/>
          <p:cNvSpPr/>
          <p:nvPr/>
        </p:nvSpPr>
        <p:spPr>
          <a:xfrm>
            <a:off x="4207164" y="5178230"/>
            <a:ext cx="1538492" cy="19865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服務處 資管人員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3" name="向右箭號 92"/>
          <p:cNvSpPr/>
          <p:nvPr/>
        </p:nvSpPr>
        <p:spPr>
          <a:xfrm rot="10800000">
            <a:off x="5855754" y="4867083"/>
            <a:ext cx="295563" cy="1939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94" name="向右箭號 93"/>
          <p:cNvSpPr/>
          <p:nvPr/>
        </p:nvSpPr>
        <p:spPr>
          <a:xfrm rot="10800000">
            <a:off x="3791005" y="4867083"/>
            <a:ext cx="295563" cy="1939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95" name="圓角矩形 94"/>
          <p:cNvSpPr/>
          <p:nvPr/>
        </p:nvSpPr>
        <p:spPr>
          <a:xfrm>
            <a:off x="2131916" y="4570629"/>
            <a:ext cx="1529256" cy="59507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Stage</a:t>
            </a:r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過版 </a:t>
            </a:r>
            <a:endParaRPr lang="en-US" altLang="zh-TW" sz="12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TW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執行</a:t>
            </a:r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Pipeline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6" name="圓角矩形 95"/>
          <p:cNvSpPr/>
          <p:nvPr/>
        </p:nvSpPr>
        <p:spPr>
          <a:xfrm>
            <a:off x="2122680" y="5162496"/>
            <a:ext cx="1538492" cy="5016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Jenkins </a:t>
            </a:r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排程／</a:t>
            </a:r>
            <a:r>
              <a:rPr lang="zh-TW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資管</a:t>
            </a:r>
            <a:r>
              <a:rPr lang="zh-TW" alt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人員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7" name="圓角矩形 96"/>
          <p:cNvSpPr/>
          <p:nvPr/>
        </p:nvSpPr>
        <p:spPr>
          <a:xfrm>
            <a:off x="191051" y="4570404"/>
            <a:ext cx="1529256" cy="1093757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業管單位驗測</a:t>
            </a:r>
            <a:endParaRPr lang="zh-TW" altLang="en-US" sz="12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9" name="向右箭號 98"/>
          <p:cNvSpPr/>
          <p:nvPr/>
        </p:nvSpPr>
        <p:spPr>
          <a:xfrm rot="10800000">
            <a:off x="1773712" y="4867083"/>
            <a:ext cx="295563" cy="19396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100" name="矩形 99"/>
          <p:cNvSpPr/>
          <p:nvPr/>
        </p:nvSpPr>
        <p:spPr>
          <a:xfrm>
            <a:off x="2987511" y="2618176"/>
            <a:ext cx="70341" cy="51754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40000" y="464400"/>
            <a:ext cx="9072360" cy="1515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</a:pPr>
            <a:r>
              <a:rPr lang="en-US" sz="4410" b="0" strike="noStrike" spc="-1">
                <a:solidFill>
                  <a:srgbClr val="002060"/>
                </a:solidFill>
                <a:latin typeface="微軟正黑體"/>
                <a:ea typeface="微軟正黑體"/>
              </a:rPr>
              <a:t>Thank you</a:t>
            </a:r>
            <a:endParaRPr lang="en-US" sz="441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9" name="Google Shape;1127;p41"/>
          <p:cNvSpPr/>
          <p:nvPr/>
        </p:nvSpPr>
        <p:spPr>
          <a:xfrm>
            <a:off x="4015440" y="2664360"/>
            <a:ext cx="2013840" cy="201384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0" name="Google Shape;1147;p41"/>
          <p:cNvSpPr/>
          <p:nvPr/>
        </p:nvSpPr>
        <p:spPr>
          <a:xfrm>
            <a:off x="3602520" y="1936800"/>
            <a:ext cx="763200" cy="763200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1" name="Google Shape;1148;p41"/>
          <p:cNvSpPr/>
          <p:nvPr/>
        </p:nvSpPr>
        <p:spPr>
          <a:xfrm>
            <a:off x="2910960" y="3289680"/>
            <a:ext cx="763200" cy="76320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2" name="Google Shape;1149;p41"/>
          <p:cNvSpPr/>
          <p:nvPr/>
        </p:nvSpPr>
        <p:spPr>
          <a:xfrm>
            <a:off x="3602520" y="4642560"/>
            <a:ext cx="763200" cy="76320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3" name="Google Shape;1150;p41"/>
          <p:cNvSpPr/>
          <p:nvPr/>
        </p:nvSpPr>
        <p:spPr>
          <a:xfrm>
            <a:off x="4108320" y="3742560"/>
            <a:ext cx="1862640" cy="316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979" b="1" strike="noStrike" spc="-1">
                <a:solidFill>
                  <a:srgbClr val="FFFFFF"/>
                </a:solidFill>
                <a:latin typeface="Fira Sans"/>
                <a:ea typeface="Fira Sans"/>
              </a:rPr>
              <a:t>南區資訊中心</a:t>
            </a:r>
            <a:endParaRPr lang="en-US" sz="1979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Google Shape;1151;p41"/>
          <p:cNvSpPr/>
          <p:nvPr/>
        </p:nvSpPr>
        <p:spPr>
          <a:xfrm>
            <a:off x="5663520" y="1936800"/>
            <a:ext cx="763200" cy="7632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5" name="Google Shape;1152;p41"/>
          <p:cNvSpPr/>
          <p:nvPr/>
        </p:nvSpPr>
        <p:spPr>
          <a:xfrm>
            <a:off x="5663520" y="4642560"/>
            <a:ext cx="763200" cy="7632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66" name="Google Shape;1153;p41"/>
          <p:cNvSpPr/>
          <p:nvPr/>
        </p:nvSpPr>
        <p:spPr>
          <a:xfrm>
            <a:off x="6405840" y="3289680"/>
            <a:ext cx="763200" cy="7632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67" name="Google Shape;1154;p41"/>
          <p:cNvGrpSpPr/>
          <p:nvPr/>
        </p:nvGrpSpPr>
        <p:grpSpPr>
          <a:xfrm>
            <a:off x="4859640" y="3260880"/>
            <a:ext cx="360720" cy="383760"/>
            <a:chOff x="4859640" y="3260880"/>
            <a:chExt cx="360720" cy="383760"/>
          </a:xfrm>
        </p:grpSpPr>
        <p:sp>
          <p:nvSpPr>
            <p:cNvPr id="68" name="Google Shape;1155;p41"/>
            <p:cNvSpPr/>
            <p:nvPr/>
          </p:nvSpPr>
          <p:spPr>
            <a:xfrm>
              <a:off x="5039280" y="3260880"/>
              <a:ext cx="22320" cy="5724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57240"/>
                <a:gd name="textAreaBottom" fmla="*/ 57600 h 57240"/>
              </a:gdLst>
              <a:ahLst/>
              <a:cxnLst/>
              <a:rect l="textAreaLeft" t="textAreaTop" r="textAreaRight" b="textAreaBottom"/>
              <a:pathLst>
                <a:path w="694" h="1765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8800" rIns="100800" bIns="28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69" name="Google Shape;1156;p41"/>
            <p:cNvSpPr/>
            <p:nvPr/>
          </p:nvSpPr>
          <p:spPr>
            <a:xfrm>
              <a:off x="5108040" y="3285360"/>
              <a:ext cx="45720" cy="4392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43920"/>
                <a:gd name="textAreaBottom" fmla="*/ 44280 h 43920"/>
              </a:gdLst>
              <a:ahLst/>
              <a:cxnLst/>
              <a:rect l="textAreaLeft" t="textAreaTop" r="textAreaRight" b="textAreaBottom"/>
              <a:pathLst>
                <a:path w="1418" h="1364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0" name="Google Shape;1157;p41"/>
            <p:cNvSpPr/>
            <p:nvPr/>
          </p:nvSpPr>
          <p:spPr>
            <a:xfrm>
              <a:off x="5174640" y="3420000"/>
              <a:ext cx="45720" cy="2340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23400"/>
                <a:gd name="textAreaBottom" fmla="*/ 23760 h 23400"/>
              </a:gdLst>
              <a:ahLst/>
              <a:cxnLst/>
              <a:rect l="textAreaLeft" t="textAreaTop" r="textAreaRight" b="textAreaBottom"/>
              <a:pathLst>
                <a:path w="1419" h="726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1" name="Google Shape;1158;p41"/>
            <p:cNvSpPr/>
            <p:nvPr/>
          </p:nvSpPr>
          <p:spPr>
            <a:xfrm>
              <a:off x="4859640" y="3420000"/>
              <a:ext cx="45720" cy="2232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22320"/>
                <a:gd name="textAreaBottom" fmla="*/ 22680 h 22320"/>
              </a:gdLst>
              <a:ahLst/>
              <a:cxnLst/>
              <a:rect l="textAreaLeft" t="textAreaTop" r="textAreaRight" b="textAreaBottom"/>
              <a:pathLst>
                <a:path w="1419" h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160" rIns="100800" bIns="111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2" name="Google Shape;1159;p41"/>
            <p:cNvSpPr/>
            <p:nvPr/>
          </p:nvSpPr>
          <p:spPr>
            <a:xfrm>
              <a:off x="4948920" y="3285360"/>
              <a:ext cx="45720" cy="4392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43920"/>
                <a:gd name="textAreaBottom" fmla="*/ 44280 h 43920"/>
              </a:gdLst>
              <a:ahLst/>
              <a:cxnLst/>
              <a:rect l="textAreaLeft" t="textAreaTop" r="textAreaRight" b="textAreaBottom"/>
              <a:pathLst>
                <a:path w="1419" h="1364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3" name="Google Shape;1160;p41"/>
            <p:cNvSpPr/>
            <p:nvPr/>
          </p:nvSpPr>
          <p:spPr>
            <a:xfrm>
              <a:off x="4880160" y="3329640"/>
              <a:ext cx="47880" cy="3348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33480"/>
                <a:gd name="textAreaBottom" fmla="*/ 33840 h 33480"/>
              </a:gdLst>
              <a:ahLst/>
              <a:cxnLst/>
              <a:rect l="textAreaLeft" t="textAreaTop" r="textAreaRight" b="textAreaBottom"/>
              <a:pathLst>
                <a:path w="1482" h="1039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6920" rIns="100800" bIns="169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4" name="Google Shape;1161;p41"/>
            <p:cNvSpPr/>
            <p:nvPr/>
          </p:nvSpPr>
          <p:spPr>
            <a:xfrm>
              <a:off x="5151240" y="3330000"/>
              <a:ext cx="47880" cy="3456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34560"/>
                <a:gd name="textAreaBottom" fmla="*/ 34920 h 34560"/>
              </a:gdLst>
              <a:ahLst/>
              <a:cxnLst/>
              <a:rect l="textAreaLeft" t="textAreaTop" r="textAreaRight" b="textAreaBottom"/>
              <a:pathLst>
                <a:path w="1481" h="1072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7280" rIns="100800" bIns="172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5" name="Google Shape;1162;p41"/>
            <p:cNvSpPr/>
            <p:nvPr/>
          </p:nvSpPr>
          <p:spPr>
            <a:xfrm>
              <a:off x="4921200" y="3327480"/>
              <a:ext cx="230400" cy="317160"/>
            </a:xfrm>
            <a:custGeom>
              <a:avLst/>
              <a:gdLst>
                <a:gd name="textAreaLeft" fmla="*/ 0 w 230400"/>
                <a:gd name="textAreaRight" fmla="*/ 230760 w 230400"/>
                <a:gd name="textAreaTop" fmla="*/ 0 h 317160"/>
                <a:gd name="textAreaBottom" fmla="*/ 317520 h 317160"/>
              </a:gdLst>
              <a:ahLst/>
              <a:cxnLst/>
              <a:rect l="textAreaLeft" t="textAreaTop" r="textAreaRight" b="textAreaBottom"/>
              <a:pathLst>
                <a:path w="7089" h="975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76" name="Google Shape;1163;p41"/>
          <p:cNvSpPr/>
          <p:nvPr/>
        </p:nvSpPr>
        <p:spPr>
          <a:xfrm>
            <a:off x="5842800" y="4822560"/>
            <a:ext cx="404640" cy="403560"/>
          </a:xfrm>
          <a:custGeom>
            <a:avLst/>
            <a:gdLst>
              <a:gd name="textAreaLeft" fmla="*/ 0 w 404640"/>
              <a:gd name="textAreaRight" fmla="*/ 405000 w 404640"/>
              <a:gd name="textAreaTop" fmla="*/ 0 h 403560"/>
              <a:gd name="textAreaBottom" fmla="*/ 403920 h 403560"/>
            </a:gdLst>
            <a:ahLst/>
            <a:cxnLst/>
            <a:rect l="textAreaLeft" t="textAreaTop" r="textAreaRight" b="textAreaBottom"/>
            <a:pathLst>
              <a:path w="12697" h="12666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77" name="Google Shape;1164;p41"/>
          <p:cNvGrpSpPr/>
          <p:nvPr/>
        </p:nvGrpSpPr>
        <p:grpSpPr>
          <a:xfrm>
            <a:off x="6584760" y="3468960"/>
            <a:ext cx="405360" cy="404640"/>
            <a:chOff x="6584760" y="3468960"/>
            <a:chExt cx="405360" cy="404640"/>
          </a:xfrm>
        </p:grpSpPr>
        <p:sp>
          <p:nvSpPr>
            <p:cNvPr id="78" name="Google Shape;1165;p41"/>
            <p:cNvSpPr/>
            <p:nvPr/>
          </p:nvSpPr>
          <p:spPr>
            <a:xfrm>
              <a:off x="6790680" y="3468960"/>
              <a:ext cx="81000" cy="87840"/>
            </a:xfrm>
            <a:custGeom>
              <a:avLst/>
              <a:gdLst>
                <a:gd name="textAreaLeft" fmla="*/ 0 w 81000"/>
                <a:gd name="textAreaRight" fmla="*/ 81360 w 81000"/>
                <a:gd name="textAreaTop" fmla="*/ 0 h 87840"/>
                <a:gd name="textAreaBottom" fmla="*/ 88200 h 87840"/>
              </a:gdLst>
              <a:ahLst/>
              <a:cxnLst/>
              <a:rect l="textAreaLeft" t="textAreaTop" r="textAreaRight" b="textAreaBottom"/>
              <a:pathLst>
                <a:path w="2553" h="2766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3920" rIns="100800" bIns="439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79" name="Google Shape;1166;p41"/>
            <p:cNvSpPr/>
            <p:nvPr/>
          </p:nvSpPr>
          <p:spPr>
            <a:xfrm>
              <a:off x="6584760" y="3522240"/>
              <a:ext cx="405360" cy="351360"/>
            </a:xfrm>
            <a:custGeom>
              <a:avLst/>
              <a:gdLst>
                <a:gd name="textAreaLeft" fmla="*/ 0 w 405360"/>
                <a:gd name="textAreaRight" fmla="*/ 405720 w 405360"/>
                <a:gd name="textAreaTop" fmla="*/ 0 h 351360"/>
                <a:gd name="textAreaBottom" fmla="*/ 351720 h 351360"/>
              </a:gdLst>
              <a:ahLst/>
              <a:cxnLst/>
              <a:rect l="textAreaLeft" t="textAreaTop" r="textAreaRight" b="textAreaBottom"/>
              <a:pathLst>
                <a:path w="12728" h="11028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80" name="Google Shape;1167;p41"/>
          <p:cNvGrpSpPr/>
          <p:nvPr/>
        </p:nvGrpSpPr>
        <p:grpSpPr>
          <a:xfrm>
            <a:off x="3790800" y="2126880"/>
            <a:ext cx="386280" cy="382680"/>
            <a:chOff x="3790800" y="2126880"/>
            <a:chExt cx="386280" cy="382680"/>
          </a:xfrm>
        </p:grpSpPr>
        <p:sp>
          <p:nvSpPr>
            <p:cNvPr id="81" name="Google Shape;1168;p41"/>
            <p:cNvSpPr/>
            <p:nvPr/>
          </p:nvSpPr>
          <p:spPr>
            <a:xfrm>
              <a:off x="3813480" y="2126880"/>
              <a:ext cx="270720" cy="382680"/>
            </a:xfrm>
            <a:custGeom>
              <a:avLst/>
              <a:gdLst>
                <a:gd name="textAreaLeft" fmla="*/ 0 w 270720"/>
                <a:gd name="textAreaRight" fmla="*/ 271080 w 270720"/>
                <a:gd name="textAreaTop" fmla="*/ 0 h 382680"/>
                <a:gd name="textAreaBottom" fmla="*/ 383040 h 382680"/>
              </a:gdLst>
              <a:ahLst/>
              <a:cxnLst/>
              <a:rect l="textAreaLeft" t="textAreaTop" r="textAreaRight" b="textAreaBottom"/>
              <a:pathLst>
                <a:path w="8318" h="11753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2" name="Google Shape;1169;p41"/>
            <p:cNvSpPr/>
            <p:nvPr/>
          </p:nvSpPr>
          <p:spPr>
            <a:xfrm>
              <a:off x="4102560" y="2216160"/>
              <a:ext cx="74520" cy="72720"/>
            </a:xfrm>
            <a:custGeom>
              <a:avLst/>
              <a:gdLst>
                <a:gd name="textAreaLeft" fmla="*/ 0 w 74520"/>
                <a:gd name="textAreaRight" fmla="*/ 74880 w 74520"/>
                <a:gd name="textAreaTop" fmla="*/ 0 h 72720"/>
                <a:gd name="textAreaBottom" fmla="*/ 73080 h 72720"/>
              </a:gdLst>
              <a:ahLst/>
              <a:cxnLst/>
              <a:rect l="textAreaLeft" t="textAreaTop" r="textAreaRight" b="textAreaBottom"/>
              <a:pathLst>
                <a:path w="2301" h="2238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36360" rIns="100800" bIns="363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3" name="Google Shape;1170;p41"/>
            <p:cNvSpPr/>
            <p:nvPr/>
          </p:nvSpPr>
          <p:spPr>
            <a:xfrm>
              <a:off x="3975480" y="2356920"/>
              <a:ext cx="60120" cy="58320"/>
            </a:xfrm>
            <a:custGeom>
              <a:avLst/>
              <a:gdLst>
                <a:gd name="textAreaLeft" fmla="*/ 0 w 60120"/>
                <a:gd name="textAreaRight" fmla="*/ 60480 w 60120"/>
                <a:gd name="textAreaTop" fmla="*/ 0 h 58320"/>
                <a:gd name="textAreaBottom" fmla="*/ 58680 h 58320"/>
              </a:gdLst>
              <a:ahLst/>
              <a:cxnLst/>
              <a:rect l="textAreaLeft" t="textAreaTop" r="textAreaRight" b="textAreaBottom"/>
              <a:pathLst>
                <a:path w="1855" h="1801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9160" rIns="100800" bIns="291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4" name="Google Shape;1171;p41"/>
            <p:cNvSpPr/>
            <p:nvPr/>
          </p:nvSpPr>
          <p:spPr>
            <a:xfrm>
              <a:off x="4007160" y="2258280"/>
              <a:ext cx="127080" cy="127080"/>
            </a:xfrm>
            <a:custGeom>
              <a:avLst/>
              <a:gdLst>
                <a:gd name="textAreaLeft" fmla="*/ 0 w 127080"/>
                <a:gd name="textAreaRight" fmla="*/ 127440 w 127080"/>
                <a:gd name="textAreaTop" fmla="*/ 0 h 127080"/>
                <a:gd name="textAreaBottom" fmla="*/ 127440 h 127080"/>
              </a:gdLst>
              <a:ahLst/>
              <a:cxnLst/>
              <a:rect l="textAreaLeft" t="textAreaTop" r="textAreaRight" b="textAreaBottom"/>
              <a:pathLst>
                <a:path w="3908" h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3720" rIns="100800" bIns="637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5" name="Google Shape;1172;p41"/>
            <p:cNvSpPr/>
            <p:nvPr/>
          </p:nvSpPr>
          <p:spPr>
            <a:xfrm>
              <a:off x="4017600" y="2132280"/>
              <a:ext cx="61200" cy="61200"/>
            </a:xfrm>
            <a:custGeom>
              <a:avLst/>
              <a:gdLst>
                <a:gd name="textAreaLeft" fmla="*/ 0 w 61200"/>
                <a:gd name="textAreaRight" fmla="*/ 61560 w 61200"/>
                <a:gd name="textAreaTop" fmla="*/ 0 h 61200"/>
                <a:gd name="textAreaBottom" fmla="*/ 61560 h 61200"/>
              </a:gdLst>
              <a:ahLst/>
              <a:cxnLst/>
              <a:rect l="textAreaLeft" t="textAreaTop" r="textAreaRight" b="textAreaBottom"/>
              <a:pathLst>
                <a:path w="1891" h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30600" rIns="100800" bIns="306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6" name="Google Shape;1173;p41"/>
            <p:cNvSpPr/>
            <p:nvPr/>
          </p:nvSpPr>
          <p:spPr>
            <a:xfrm>
              <a:off x="3790800" y="2465640"/>
              <a:ext cx="216360" cy="43920"/>
            </a:xfrm>
            <a:custGeom>
              <a:avLst/>
              <a:gdLst>
                <a:gd name="textAreaLeft" fmla="*/ 0 w 216360"/>
                <a:gd name="textAreaRight" fmla="*/ 216720 w 216360"/>
                <a:gd name="textAreaTop" fmla="*/ 0 h 43920"/>
                <a:gd name="textAreaBottom" fmla="*/ 44280 h 43920"/>
              </a:gdLst>
              <a:ahLst/>
              <a:cxnLst/>
              <a:rect l="textAreaLeft" t="textAreaTop" r="textAreaRight" b="textAreaBottom"/>
              <a:pathLst>
                <a:path w="6649" h="1356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87" name="Google Shape;1174;p41"/>
          <p:cNvGrpSpPr/>
          <p:nvPr/>
        </p:nvGrpSpPr>
        <p:grpSpPr>
          <a:xfrm>
            <a:off x="3100320" y="3479040"/>
            <a:ext cx="384840" cy="384480"/>
            <a:chOff x="3100320" y="3479040"/>
            <a:chExt cx="384840" cy="384480"/>
          </a:xfrm>
        </p:grpSpPr>
        <p:sp>
          <p:nvSpPr>
            <p:cNvPr id="88" name="Google Shape;1175;p41"/>
            <p:cNvSpPr/>
            <p:nvPr/>
          </p:nvSpPr>
          <p:spPr>
            <a:xfrm>
              <a:off x="3167280" y="3592080"/>
              <a:ext cx="22320" cy="11268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12680"/>
                <a:gd name="textAreaBottom" fmla="*/ 113040 h 112680"/>
              </a:gdLst>
              <a:ahLst/>
              <a:cxnLst/>
              <a:rect l="textAreaLeft" t="textAreaTop" r="textAreaRight" b="textAreaBottom"/>
              <a:pathLst>
                <a:path w="694" h="3467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9" name="Google Shape;1176;p41"/>
            <p:cNvSpPr/>
            <p:nvPr/>
          </p:nvSpPr>
          <p:spPr>
            <a:xfrm>
              <a:off x="3394800" y="3592080"/>
              <a:ext cx="23400" cy="112680"/>
            </a:xfrm>
            <a:custGeom>
              <a:avLst/>
              <a:gdLst>
                <a:gd name="textAreaLeft" fmla="*/ 0 w 23400"/>
                <a:gd name="textAreaRight" fmla="*/ 23760 w 23400"/>
                <a:gd name="textAreaTop" fmla="*/ 0 h 112680"/>
                <a:gd name="textAreaBottom" fmla="*/ 113040 h 112680"/>
              </a:gdLst>
              <a:ahLst/>
              <a:cxnLst/>
              <a:rect l="textAreaLeft" t="textAreaTop" r="textAreaRight" b="textAreaBottom"/>
              <a:pathLst>
                <a:path w="726" h="3467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0" name="Google Shape;1177;p41"/>
            <p:cNvSpPr/>
            <p:nvPr/>
          </p:nvSpPr>
          <p:spPr>
            <a:xfrm>
              <a:off x="3167280" y="3727440"/>
              <a:ext cx="22320" cy="13500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35000"/>
                <a:gd name="textAreaBottom" fmla="*/ 135360 h 135000"/>
              </a:gdLst>
              <a:ahLst/>
              <a:cxnLst/>
              <a:rect l="textAreaLeft" t="textAreaTop" r="textAreaRight" b="textAreaBottom"/>
              <a:pathLst>
                <a:path w="694" h="416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1" name="Google Shape;1178;p41"/>
            <p:cNvSpPr/>
            <p:nvPr/>
          </p:nvSpPr>
          <p:spPr>
            <a:xfrm>
              <a:off x="3394800" y="3727440"/>
              <a:ext cx="23400" cy="135000"/>
            </a:xfrm>
            <a:custGeom>
              <a:avLst/>
              <a:gdLst>
                <a:gd name="textAreaLeft" fmla="*/ 0 w 23400"/>
                <a:gd name="textAreaRight" fmla="*/ 23760 w 23400"/>
                <a:gd name="textAreaTop" fmla="*/ 0 h 135000"/>
                <a:gd name="textAreaBottom" fmla="*/ 135360 h 135000"/>
              </a:gdLst>
              <a:ahLst/>
              <a:cxnLst/>
              <a:rect l="textAreaLeft" t="textAreaTop" r="textAreaRight" b="textAreaBottom"/>
              <a:pathLst>
                <a:path w="726" h="416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2" name="Google Shape;1179;p41"/>
            <p:cNvSpPr/>
            <p:nvPr/>
          </p:nvSpPr>
          <p:spPr>
            <a:xfrm>
              <a:off x="3100320" y="3592080"/>
              <a:ext cx="45000" cy="11268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112680"/>
                <a:gd name="textAreaBottom" fmla="*/ 113040 h 112680"/>
              </a:gdLst>
              <a:ahLst/>
              <a:cxnLst/>
              <a:rect l="textAreaLeft" t="textAreaTop" r="textAreaRight" b="textAreaBottom"/>
              <a:pathLst>
                <a:path w="1387" h="3467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3" name="Google Shape;1180;p41"/>
            <p:cNvSpPr/>
            <p:nvPr/>
          </p:nvSpPr>
          <p:spPr>
            <a:xfrm>
              <a:off x="3213360" y="3592080"/>
              <a:ext cx="158760" cy="112680"/>
            </a:xfrm>
            <a:custGeom>
              <a:avLst/>
              <a:gdLst>
                <a:gd name="textAreaLeft" fmla="*/ 0 w 158760"/>
                <a:gd name="textAreaRight" fmla="*/ 159120 w 158760"/>
                <a:gd name="textAreaTop" fmla="*/ 0 h 112680"/>
                <a:gd name="textAreaBottom" fmla="*/ 113040 h 112680"/>
              </a:gdLst>
              <a:ahLst/>
              <a:cxnLst/>
              <a:rect l="textAreaLeft" t="textAreaTop" r="textAreaRight" b="textAreaBottom"/>
              <a:pathLst>
                <a:path w="4884" h="3467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4" name="Google Shape;1181;p41"/>
            <p:cNvSpPr/>
            <p:nvPr/>
          </p:nvSpPr>
          <p:spPr>
            <a:xfrm>
              <a:off x="3440160" y="3710880"/>
              <a:ext cx="45000" cy="15264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152640"/>
                <a:gd name="textAreaBottom" fmla="*/ 153000 h 152640"/>
              </a:gdLst>
              <a:ahLst/>
              <a:cxnLst/>
              <a:rect l="textAreaLeft" t="textAreaTop" r="textAreaRight" b="textAreaBottom"/>
              <a:pathLst>
                <a:path w="1388" h="4695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76320" rIns="100800" bIns="763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5" name="Google Shape;1182;p41"/>
            <p:cNvSpPr/>
            <p:nvPr/>
          </p:nvSpPr>
          <p:spPr>
            <a:xfrm>
              <a:off x="3100320" y="3710880"/>
              <a:ext cx="45000" cy="15156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151560"/>
                <a:gd name="textAreaBottom" fmla="*/ 151920 h 151560"/>
              </a:gdLst>
              <a:ahLst/>
              <a:cxnLst/>
              <a:rect l="textAreaLeft" t="textAreaTop" r="textAreaRight" b="textAreaBottom"/>
              <a:pathLst>
                <a:path w="1387" h="4664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75960" rIns="100800" bIns="75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6" name="Google Shape;1183;p41"/>
            <p:cNvSpPr/>
            <p:nvPr/>
          </p:nvSpPr>
          <p:spPr>
            <a:xfrm>
              <a:off x="3281040" y="3727440"/>
              <a:ext cx="22320" cy="2340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23400"/>
                <a:gd name="textAreaBottom" fmla="*/ 23760 h 23400"/>
              </a:gdLst>
              <a:ahLst/>
              <a:cxnLst/>
              <a:rect l="textAreaLeft" t="textAreaTop" r="textAreaRight" b="textAreaBottom"/>
              <a:pathLst>
                <a:path w="694" h="726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7" name="Google Shape;1184;p41"/>
            <p:cNvSpPr/>
            <p:nvPr/>
          </p:nvSpPr>
          <p:spPr>
            <a:xfrm>
              <a:off x="3440160" y="3592080"/>
              <a:ext cx="45000" cy="112680"/>
            </a:xfrm>
            <a:custGeom>
              <a:avLst/>
              <a:gdLst>
                <a:gd name="textAreaLeft" fmla="*/ 0 w 45000"/>
                <a:gd name="textAreaRight" fmla="*/ 45360 w 45000"/>
                <a:gd name="textAreaTop" fmla="*/ 0 h 112680"/>
                <a:gd name="textAreaBottom" fmla="*/ 113040 h 112680"/>
              </a:gdLst>
              <a:ahLst/>
              <a:cxnLst/>
              <a:rect l="textAreaLeft" t="textAreaTop" r="textAreaRight" b="textAreaBottom"/>
              <a:pathLst>
                <a:path w="1388" h="3467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8" name="Google Shape;1185;p41"/>
            <p:cNvSpPr/>
            <p:nvPr/>
          </p:nvSpPr>
          <p:spPr>
            <a:xfrm>
              <a:off x="3213360" y="3727440"/>
              <a:ext cx="158760" cy="135000"/>
            </a:xfrm>
            <a:custGeom>
              <a:avLst/>
              <a:gdLst>
                <a:gd name="textAreaLeft" fmla="*/ 0 w 158760"/>
                <a:gd name="textAreaRight" fmla="*/ 159120 w 158760"/>
                <a:gd name="textAreaTop" fmla="*/ 0 h 135000"/>
                <a:gd name="textAreaBottom" fmla="*/ 135360 h 135000"/>
              </a:gdLst>
              <a:ahLst/>
              <a:cxnLst/>
              <a:rect l="textAreaLeft" t="textAreaTop" r="textAreaRight" b="textAreaBottom"/>
              <a:pathLst>
                <a:path w="4884" h="416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9" name="Google Shape;1186;p41"/>
            <p:cNvSpPr/>
            <p:nvPr/>
          </p:nvSpPr>
          <p:spPr>
            <a:xfrm>
              <a:off x="3212280" y="3479040"/>
              <a:ext cx="158760" cy="90000"/>
            </a:xfrm>
            <a:custGeom>
              <a:avLst/>
              <a:gdLst>
                <a:gd name="textAreaLeft" fmla="*/ 0 w 158760"/>
                <a:gd name="textAreaRight" fmla="*/ 159120 w 158760"/>
                <a:gd name="textAreaTop" fmla="*/ 0 h 90000"/>
                <a:gd name="textAreaBottom" fmla="*/ 90360 h 90000"/>
              </a:gdLst>
              <a:ahLst/>
              <a:cxnLst/>
              <a:rect l="textAreaLeft" t="textAreaTop" r="textAreaRight" b="textAreaBottom"/>
              <a:pathLst>
                <a:path w="4884" h="2773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5000" rIns="1008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00" name="Google Shape;1187;p41"/>
          <p:cNvGrpSpPr/>
          <p:nvPr/>
        </p:nvGrpSpPr>
        <p:grpSpPr>
          <a:xfrm>
            <a:off x="5852160" y="2161080"/>
            <a:ext cx="385920" cy="314640"/>
            <a:chOff x="5852160" y="2161080"/>
            <a:chExt cx="385920" cy="314640"/>
          </a:xfrm>
        </p:grpSpPr>
        <p:sp>
          <p:nvSpPr>
            <p:cNvPr id="101" name="Google Shape;1188;p41"/>
            <p:cNvSpPr/>
            <p:nvPr/>
          </p:nvSpPr>
          <p:spPr>
            <a:xfrm>
              <a:off x="6180840" y="2296440"/>
              <a:ext cx="57240" cy="23400"/>
            </a:xfrm>
            <a:custGeom>
              <a:avLst/>
              <a:gdLst>
                <a:gd name="textAreaLeft" fmla="*/ 0 w 57240"/>
                <a:gd name="textAreaRight" fmla="*/ 57600 w 57240"/>
                <a:gd name="textAreaTop" fmla="*/ 0 h 23400"/>
                <a:gd name="textAreaBottom" fmla="*/ 23760 h 23400"/>
              </a:gdLst>
              <a:ahLst/>
              <a:cxnLst/>
              <a:rect l="textAreaLeft" t="textAreaTop" r="textAreaRight" b="textAreaBottom"/>
              <a:pathLst>
                <a:path w="1766" h="725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2" name="Google Shape;1189;p41"/>
            <p:cNvSpPr/>
            <p:nvPr/>
          </p:nvSpPr>
          <p:spPr>
            <a:xfrm>
              <a:off x="6167520" y="2342520"/>
              <a:ext cx="47880" cy="43920"/>
            </a:xfrm>
            <a:custGeom>
              <a:avLst/>
              <a:gdLst>
                <a:gd name="textAreaLeft" fmla="*/ 0 w 47880"/>
                <a:gd name="textAreaRight" fmla="*/ 48240 w 47880"/>
                <a:gd name="textAreaTop" fmla="*/ 0 h 43920"/>
                <a:gd name="textAreaBottom" fmla="*/ 44280 h 43920"/>
              </a:gdLst>
              <a:ahLst/>
              <a:cxnLst/>
              <a:rect l="textAreaLeft" t="textAreaTop" r="textAreaRight" b="textAreaBottom"/>
              <a:pathLst>
                <a:path w="1482" h="1355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3" name="Google Shape;1190;p41"/>
            <p:cNvSpPr/>
            <p:nvPr/>
          </p:nvSpPr>
          <p:spPr>
            <a:xfrm>
              <a:off x="6169320" y="2228760"/>
              <a:ext cx="45720" cy="4464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44640"/>
                <a:gd name="textAreaBottom" fmla="*/ 45000 h 44640"/>
              </a:gdLst>
              <a:ahLst/>
              <a:cxnLst/>
              <a:rect l="textAreaLeft" t="textAreaTop" r="textAreaRight" b="textAreaBottom"/>
              <a:pathLst>
                <a:path w="1419" h="138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2320" rIns="100800" bIns="223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4" name="Google Shape;1191;p41"/>
            <p:cNvSpPr/>
            <p:nvPr/>
          </p:nvSpPr>
          <p:spPr>
            <a:xfrm>
              <a:off x="5852160" y="2228760"/>
              <a:ext cx="137160" cy="136080"/>
            </a:xfrm>
            <a:custGeom>
              <a:avLst/>
              <a:gdLst>
                <a:gd name="textAreaLeft" fmla="*/ 0 w 137160"/>
                <a:gd name="textAreaRight" fmla="*/ 137520 w 137160"/>
                <a:gd name="textAreaTop" fmla="*/ 0 h 136080"/>
                <a:gd name="textAreaBottom" fmla="*/ 136440 h 136080"/>
              </a:gdLst>
              <a:ahLst/>
              <a:cxnLst/>
              <a:rect l="textAreaLeft" t="textAreaTop" r="textAreaRight" b="textAreaBottom"/>
              <a:pathLst>
                <a:path w="4222" h="4192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8040" rIns="100800" bIns="680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5" name="Google Shape;1192;p41"/>
            <p:cNvSpPr/>
            <p:nvPr/>
          </p:nvSpPr>
          <p:spPr>
            <a:xfrm>
              <a:off x="6099480" y="2161080"/>
              <a:ext cx="45720" cy="27180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271800"/>
                <a:gd name="textAreaBottom" fmla="*/ 272160 h 271800"/>
              </a:gdLst>
              <a:ahLst/>
              <a:cxnLst/>
              <a:rect l="textAreaLeft" t="textAreaTop" r="textAreaRight" b="textAreaBottom"/>
              <a:pathLst>
                <a:path w="1418" h="835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6" name="Google Shape;1193;p41"/>
            <p:cNvSpPr/>
            <p:nvPr/>
          </p:nvSpPr>
          <p:spPr>
            <a:xfrm>
              <a:off x="5919840" y="2385720"/>
              <a:ext cx="66240" cy="90000"/>
            </a:xfrm>
            <a:custGeom>
              <a:avLst/>
              <a:gdLst>
                <a:gd name="textAreaLeft" fmla="*/ 0 w 66240"/>
                <a:gd name="textAreaRight" fmla="*/ 66600 w 66240"/>
                <a:gd name="textAreaTop" fmla="*/ 0 h 90000"/>
                <a:gd name="textAreaBottom" fmla="*/ 90360 h 90000"/>
              </a:gdLst>
              <a:ahLst/>
              <a:cxnLst/>
              <a:rect l="textAreaLeft" t="textAreaTop" r="textAreaRight" b="textAreaBottom"/>
              <a:pathLst>
                <a:path w="2049" h="2773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5000" rIns="1008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7" name="Google Shape;1194;p41"/>
            <p:cNvSpPr/>
            <p:nvPr/>
          </p:nvSpPr>
          <p:spPr>
            <a:xfrm>
              <a:off x="6011280" y="2188800"/>
              <a:ext cx="67320" cy="213120"/>
            </a:xfrm>
            <a:custGeom>
              <a:avLst/>
              <a:gdLst>
                <a:gd name="textAreaLeft" fmla="*/ 0 w 67320"/>
                <a:gd name="textAreaRight" fmla="*/ 67680 w 67320"/>
                <a:gd name="textAreaTop" fmla="*/ 0 h 213120"/>
                <a:gd name="textAreaBottom" fmla="*/ 213480 h 213120"/>
              </a:gdLst>
              <a:ahLst/>
              <a:cxnLst/>
              <a:rect l="textAreaLeft" t="textAreaTop" r="textAreaRight" b="textAreaBottom"/>
              <a:pathLst>
                <a:path w="2080" h="6554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108" name="Google Shape;1195;p41"/>
          <p:cNvSpPr/>
          <p:nvPr/>
        </p:nvSpPr>
        <p:spPr>
          <a:xfrm>
            <a:off x="3780360" y="4821840"/>
            <a:ext cx="407520" cy="405000"/>
          </a:xfrm>
          <a:custGeom>
            <a:avLst/>
            <a:gdLst>
              <a:gd name="textAreaLeft" fmla="*/ 0 w 407520"/>
              <a:gd name="textAreaRight" fmla="*/ 407880 w 407520"/>
              <a:gd name="textAreaTop" fmla="*/ 0 h 405000"/>
              <a:gd name="textAreaBottom" fmla="*/ 405360 h 405000"/>
            </a:gdLst>
            <a:ahLst/>
            <a:cxnLst/>
            <a:rect l="textAreaLeft" t="textAreaTop" r="textAreaRight" b="textAreaBottom"/>
            <a:pathLst>
              <a:path w="12792" h="12713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22851</TotalTime>
  <Words>173</Words>
  <Application>Microsoft Office PowerPoint</Application>
  <PresentationFormat>自訂</PresentationFormat>
  <Paragraphs>64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1" baseType="lpstr">
      <vt:lpstr>DejaVu Sans</vt:lpstr>
      <vt:lpstr>Fira Sans</vt:lpstr>
      <vt:lpstr>微軟正黑體</vt:lpstr>
      <vt:lpstr>Arial</vt:lpstr>
      <vt:lpstr>Symbol</vt:lpstr>
      <vt:lpstr>Times New Roman</vt:lpstr>
      <vt:lpstr>Wingdings</vt:lpstr>
      <vt:lpstr>Office 佈景主題</vt:lpstr>
      <vt:lpstr>CICD DEV 流程圖</vt:lpstr>
      <vt:lpstr>PowerPoint 簡報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subject/>
  <dc:creator>user</dc:creator>
  <dc:description/>
  <cp:lastModifiedBy>吳宗樺</cp:lastModifiedBy>
  <cp:revision>504</cp:revision>
  <cp:lastPrinted>2021-10-04T02:16:34Z</cp:lastPrinted>
  <dcterms:created xsi:type="dcterms:W3CDTF">2020-09-24T07:39:29Z</dcterms:created>
  <dcterms:modified xsi:type="dcterms:W3CDTF">2024-06-04T08:47:37Z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自訂</vt:lpwstr>
  </property>
  <property fmtid="{D5CDD505-2E9C-101B-9397-08002B2CF9AE}" pid="4" name="Slides">
    <vt:i4>3</vt:i4>
  </property>
</Properties>
</file>