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110" d="100"/>
          <a:sy n="11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F9EAF-59E5-F041-BDB9-1622FB1C16C3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56272-679D-7546-8E71-E182B82184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859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(1-L(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w_i,w_j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))\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w_i,w_j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)+ L(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w_i,w_j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)\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(1-P(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w_i,w_j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56272-679D-7546-8E71-E182B8218408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06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105CD-8AE5-6C44-A0FE-A1298CA6D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850FED-0408-7B46-A176-A63B67C4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88123-1779-254C-816F-0AE29E4B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5ED387-0984-E54B-9789-563A8DA8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D0336C-D1D5-744E-BCFF-CE1E4028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014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AE294-85B0-2249-A6F3-39B3F0B5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514BAE-01A1-334F-8A33-BDB38AA72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7A353C-4853-DC4B-AF44-43421F02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33898-B5E0-8A40-B9C0-2D953644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3E61F2-5CFA-6A4C-952A-1D40F292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207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02134-960D-4C46-A358-07E97F69E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0DA489-D163-4A47-8F27-5B9BB93E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464FA2-039B-BD4A-AA03-DAF6EC5D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1FEA98-E94F-C04A-A4AA-50D644E0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00A2C2-8E4E-3B42-8213-69FAC41B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938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86E8D-30D6-BE4B-A479-71611E9D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AF2EA-6384-BB49-B2E5-8996D584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D8B67-26A2-394D-A813-066CC544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13DE6F-CD89-3D48-BBB9-46656FD8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A8494-3049-3B44-B9B8-DDE377A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757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E23B5-3918-DD42-A512-367C1977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44E07D-115D-974D-A87D-692ADF84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00736C-96E0-8A48-BAAC-1A0E1164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0D5B12-69DB-2E4E-AD4F-E7BBFDBA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AF8E04-015D-BA41-9628-88D1575C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544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80FC-F81C-D54F-A09D-7AA784D4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952-ABCA-8A45-BB97-2C3944645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006BB3-E770-3140-8FE4-987BB2363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3D59CD-7FD3-BA41-A135-18225FD2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631932-BC51-C744-B4EE-D58FE4B9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F1A82B-3D6C-3340-953F-B661F255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512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BE122-9B83-B247-A59A-86F72046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95E461-4C6C-9C4A-A8A0-7B534245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25FB58-BB7A-8541-9A1F-001741E77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FAF0F2-512F-5D43-9943-D37B521A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D887B8-060D-AB48-A165-E08F0BF05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67FD2C9-AF67-E043-B9C1-509C9380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1DA43C-558A-3B47-8F6B-6E26568D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FFC500-E9FC-9640-B675-08141DC9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000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EFEFE-7ABA-D74C-89C8-F9521228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792AE3-D3C9-7141-90B5-037CEB12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EC3136-CF00-4B44-BB1E-EADAA9E8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592F77-3A49-354D-8FC2-E7A99B9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682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3C8869-B6D6-A94D-AD0A-32078821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2410FB-ECA3-EE48-A98C-569898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0D0B0C-385B-D149-82D5-3E9AD6DC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613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909E5-D116-1E43-AE8F-0DF45B3A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4889B-87C2-F94C-88EC-B5A4FF056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B3D19F-A88F-DC4C-B113-57FE5D0F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F41A89-ECC0-4B4A-9D8C-78B3F407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C6F03E-438F-8246-81C6-5CF82F99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F54A9E-F4BC-F541-B431-612B59EB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09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CD009-CB70-C347-80C4-9E15D476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5EBF3B-120C-6D49-9F4D-3FC0131D3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5F949A-1DFB-664D-8E11-39D3F6EB3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CDEE54-E10F-D548-B65D-259C956E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61F484-9C3D-E442-B636-CA8F6BA4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4B804A-D43A-F444-AB97-3CE97778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298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3B67AF-1197-3C49-A908-FE57CB14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90C83-5542-7B42-89AB-D0CF6759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4AD8EA-1D6E-1E46-8CFA-B493A7B75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80AE-84E7-054F-A870-F90BAA252A38}" type="datetimeFigureOut">
              <a:rPr kumimoji="1" lang="zh-TW" altLang="en-US" smtClean="0"/>
              <a:t>2019/5/1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EB3872-4A92-884E-BE50-1BAE8A6F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3112BC-2F02-5244-922B-C28394E5B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5012-57E3-6C4D-8063-49D885D979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033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170CF-F5BE-F64C-8AC2-EB2FE85B4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b="1" dirty="0"/>
              <a:t>Word Embedding Tutorial</a:t>
            </a:r>
            <a:endParaRPr kumimoji="1"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F1805-5E53-DB49-94F7-231DEACDC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8944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National Chung </a:t>
            </a:r>
            <a:r>
              <a:rPr kumimoji="1" lang="en-US" altLang="zh-TW" dirty="0" err="1"/>
              <a:t>Hsing</a:t>
            </a:r>
            <a:r>
              <a:rPr kumimoji="1" lang="en-US" altLang="zh-TW" dirty="0"/>
              <a:t> University</a:t>
            </a:r>
          </a:p>
          <a:p>
            <a:r>
              <a:rPr kumimoji="1" lang="en-US" altLang="zh-TW" dirty="0" err="1"/>
              <a:t>yfan@nchu.edu.tw</a:t>
            </a:r>
            <a:endParaRPr kumimoji="1" lang="en-US" altLang="zh-TW" dirty="0"/>
          </a:p>
          <a:p>
            <a:r>
              <a:rPr kumimoji="1" lang="en-US" altLang="zh-TW" dirty="0"/>
              <a:t>Yao-Chung Fan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61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8725C-2327-6441-92FB-78DA832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Main Problem (1/2)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1679C9-A87D-F54C-ABF7-E0F1BDAF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 embeddings are dense vectors of real numbers, one per word in your vocabulary. </a:t>
            </a:r>
          </a:p>
          <a:p>
            <a:r>
              <a:rPr kumimoji="1" lang="en-US" altLang="zh-TW" dirty="0"/>
              <a:t>A basic representation is one-hot-encoding form </a:t>
            </a:r>
          </a:p>
          <a:p>
            <a:pPr lvl="1"/>
            <a:r>
              <a:rPr lang="en-US" altLang="zh-TW" dirty="0"/>
              <a:t>That is, we represent the word </a:t>
            </a:r>
            <a:r>
              <a:rPr lang="en-US" altLang="zh-TW" dirty="0">
                <a:solidFill>
                  <a:srgbClr val="FF0000"/>
                </a:solidFill>
              </a:rPr>
              <a:t>w</a:t>
            </a:r>
            <a:r>
              <a:rPr lang="en-US" altLang="zh-TW" dirty="0"/>
              <a:t> by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where the 1 is in a location unique to </a:t>
            </a:r>
            <a:r>
              <a:rPr lang="en-US" altLang="zh-TW" dirty="0">
                <a:solidFill>
                  <a:srgbClr val="FF0000"/>
                </a:solidFill>
              </a:rPr>
              <a:t>w</a:t>
            </a:r>
            <a:r>
              <a:rPr lang="en-US" altLang="zh-TW" dirty="0"/>
              <a:t>. Any other word will have a 1 in some other location, and a 0 everywhere else.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D0E662-3262-8D4D-BFF5-0B840412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60" y="3644435"/>
            <a:ext cx="28067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8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CCED7AA-9036-A140-9CA3-3576B6EE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Main Problem (2/3)</a:t>
            </a:r>
            <a:endParaRPr kumimoji="1"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A761B4-FB8A-264B-8241-C7AA4A264ED8}"/>
              </a:ext>
            </a:extLst>
          </p:cNvPr>
          <p:cNvSpPr txBox="1"/>
          <p:nvPr/>
        </p:nvSpPr>
        <p:spPr>
          <a:xfrm>
            <a:off x="1086315" y="3432344"/>
            <a:ext cx="7894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Let’s think one-hot-form of ”mathematician” and “physicist” ?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8DFF16-2349-6E48-BABB-1808C3CCA7A6}"/>
              </a:ext>
            </a:extLst>
          </p:cNvPr>
          <p:cNvSpPr txBox="1"/>
          <p:nvPr/>
        </p:nvSpPr>
        <p:spPr>
          <a:xfrm>
            <a:off x="1459341" y="4270919"/>
            <a:ext cx="42088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TW" sz="2400" dirty="0"/>
              <a:t>Physicist = [0, 0, 0, 0, 0, 1]</a:t>
            </a:r>
          </a:p>
          <a:p>
            <a:pPr algn="r"/>
            <a:r>
              <a:rPr kumimoji="1" lang="en-US" altLang="zh-TW" sz="2400" dirty="0"/>
              <a:t>mathematician = [0, 0, 0, 0, 1, 0]</a:t>
            </a:r>
          </a:p>
          <a:p>
            <a:pPr algn="r"/>
            <a:r>
              <a:rPr kumimoji="1" lang="en-US" altLang="zh-TW" sz="2400" dirty="0"/>
              <a:t>ran=[0, 0, 0, 1, 0, 0]</a:t>
            </a:r>
          </a:p>
          <a:p>
            <a:pPr algn="r"/>
            <a:r>
              <a:rPr kumimoji="1" lang="en-US" altLang="zh-TW" sz="2400" dirty="0"/>
              <a:t>store=[0, 0, 1, 0, 0, 0]</a:t>
            </a:r>
          </a:p>
          <a:p>
            <a:pPr algn="r"/>
            <a:r>
              <a:rPr kumimoji="1" lang="en-US" altLang="zh-TW" sz="2400" dirty="0"/>
              <a:t>solve=[0, 1, 0, 0, 0, 0]</a:t>
            </a:r>
          </a:p>
          <a:p>
            <a:pPr algn="r"/>
            <a:r>
              <a:rPr kumimoji="1" lang="en-US" altLang="zh-TW" sz="2400" dirty="0"/>
              <a:t>problem=[1, 0, 0, 0, 0, 0]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3DD238-D7A3-994C-8217-A3D4D16EC676}"/>
              </a:ext>
            </a:extLst>
          </p:cNvPr>
          <p:cNvSpPr txBox="1"/>
          <p:nvPr/>
        </p:nvSpPr>
        <p:spPr>
          <a:xfrm>
            <a:off x="6096000" y="4429760"/>
            <a:ext cx="3744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solidFill>
                  <a:srgbClr val="FF0000"/>
                </a:solidFill>
              </a:rPr>
              <a:t>Semantic Similarity ?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9A259A-092D-1D41-BD72-97622E67E76F}"/>
              </a:ext>
            </a:extLst>
          </p:cNvPr>
          <p:cNvSpPr/>
          <p:nvPr/>
        </p:nvSpPr>
        <p:spPr>
          <a:xfrm>
            <a:off x="838200" y="1654098"/>
            <a:ext cx="87532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b="0" i="0" u="sng" dirty="0">
                <a:solidFill>
                  <a:srgbClr val="FF0000"/>
                </a:solidFill>
                <a:effectLst/>
                <a:latin typeface="FreightSans"/>
              </a:rPr>
              <a:t>The mathematician ran to the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b="0" i="0" u="sng" dirty="0">
                <a:solidFill>
                  <a:srgbClr val="FF0000"/>
                </a:solidFill>
                <a:effectLst/>
                <a:latin typeface="FreightSans"/>
              </a:rPr>
              <a:t>The physicist ran to the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b="0" i="0" u="sng" dirty="0">
                <a:solidFill>
                  <a:srgbClr val="FF0000"/>
                </a:solidFill>
                <a:effectLst/>
                <a:latin typeface="FreightSans"/>
              </a:rPr>
              <a:t>The mathematician solved the open problem.</a:t>
            </a:r>
          </a:p>
        </p:txBody>
      </p:sp>
    </p:spTree>
    <p:extLst>
      <p:ext uri="{BB962C8B-B14F-4D97-AF65-F5344CB8AC3E}">
        <p14:creationId xmlns:p14="http://schemas.microsoft.com/office/powerpoint/2010/main" val="357472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8725C-2327-6441-92FB-78DA832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Main Problem (3/3)</a:t>
            </a:r>
            <a:endParaRPr kumimoji="1" lang="zh-TW" altLang="en-US" b="1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64AA9E-6700-4643-8AA3-896480E8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0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How can we solve this problem? That is, how could we actually encode semantic similarity in words? Maybe we think up some semantic attributes. </a:t>
            </a:r>
          </a:p>
          <a:p>
            <a:r>
              <a:rPr lang="en-US" altLang="zh-TW" sz="2400" dirty="0"/>
              <a:t>For example, we see that both mathematicians and physicists can run, so maybe we give these words a high score for the “is able to run” semantic attribute</a:t>
            </a:r>
          </a:p>
          <a:p>
            <a:r>
              <a:rPr lang="en-US" altLang="zh-TW" sz="2400" dirty="0"/>
              <a:t>If each attribute is a dimension, then we might give each word a vector, like this: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E61167-A04C-4549-A220-234441F6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1" y="4001294"/>
            <a:ext cx="4718834" cy="18091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0DC015-93A6-9E4E-92DB-69154E72C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71" y="4515512"/>
            <a:ext cx="6459003" cy="78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29746-29CE-324D-93CC-CBF6CA74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Main Idea(1/3)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77984-6E15-E643-BFFA-EB19028B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175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How about learn a word embedding from data ?</a:t>
            </a:r>
          </a:p>
          <a:p>
            <a:r>
              <a:rPr kumimoji="1" lang="en-US" altLang="zh-TW" dirty="0"/>
              <a:t>The fundamental idea is to cast the learning problem by a binary classification problem. 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CF0CF7-4944-7F4A-AFBA-1DB44FBF1F97}"/>
              </a:ext>
            </a:extLst>
          </p:cNvPr>
          <p:cNvSpPr/>
          <p:nvPr/>
        </p:nvSpPr>
        <p:spPr>
          <a:xfrm>
            <a:off x="4750444" y="369310"/>
            <a:ext cx="8753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b="0" i="0" u="sng" dirty="0">
                <a:solidFill>
                  <a:srgbClr val="FF0000"/>
                </a:solidFill>
                <a:effectLst/>
                <a:latin typeface="FreightSans"/>
              </a:rPr>
              <a:t>The mathematician ran to the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b="0" i="0" u="sng" dirty="0">
                <a:solidFill>
                  <a:srgbClr val="FF0000"/>
                </a:solidFill>
                <a:effectLst/>
                <a:latin typeface="FreightSans"/>
              </a:rPr>
              <a:t>The physicist open the store.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8B4C7-6F7D-534B-B660-2D56818B9031}"/>
              </a:ext>
            </a:extLst>
          </p:cNvPr>
          <p:cNvSpPr/>
          <p:nvPr/>
        </p:nvSpPr>
        <p:spPr>
          <a:xfrm>
            <a:off x="1219306" y="3435193"/>
            <a:ext cx="25930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L(mathematician, ran) = 1</a:t>
            </a:r>
          </a:p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L(ran, store) = 1</a:t>
            </a:r>
          </a:p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L(physicist, open) = 1</a:t>
            </a:r>
          </a:p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L(open, store) = 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2B2905-191D-044B-8839-69AD5B35F026}"/>
              </a:ext>
            </a:extLst>
          </p:cNvPr>
          <p:cNvSpPr/>
          <p:nvPr/>
        </p:nvSpPr>
        <p:spPr>
          <a:xfrm>
            <a:off x="1050862" y="4745060"/>
            <a:ext cx="27614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L(mathematician, store) = 0</a:t>
            </a:r>
          </a:p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L(mathematician, open) = 0</a:t>
            </a:r>
          </a:p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L(physicist, ran) = 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A79C7B-8C19-B449-9290-92719D751383}"/>
              </a:ext>
            </a:extLst>
          </p:cNvPr>
          <p:cNvSpPr txBox="1"/>
          <p:nvPr/>
        </p:nvSpPr>
        <p:spPr>
          <a:xfrm>
            <a:off x="5032623" y="4166888"/>
            <a:ext cx="2359172" cy="107721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/>
              <a:t>Classification</a:t>
            </a:r>
          </a:p>
          <a:p>
            <a:pPr algn="ctr"/>
            <a:r>
              <a:rPr kumimoji="1" lang="en-US" altLang="zh-TW" sz="3200" dirty="0"/>
              <a:t>Model</a:t>
            </a:r>
            <a:endParaRPr kumimoji="1" lang="zh-TW" altLang="en-US" sz="3200" dirty="0"/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B5189642-3BBE-DC4B-8EB5-1262C3F3BDCD}"/>
              </a:ext>
            </a:extLst>
          </p:cNvPr>
          <p:cNvSpPr/>
          <p:nvPr/>
        </p:nvSpPr>
        <p:spPr>
          <a:xfrm>
            <a:off x="4136985" y="4323006"/>
            <a:ext cx="631785" cy="625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12D77-37F1-2F4D-A2DC-026385019D75}"/>
              </a:ext>
            </a:extLst>
          </p:cNvPr>
          <p:cNvSpPr/>
          <p:nvPr/>
        </p:nvSpPr>
        <p:spPr>
          <a:xfrm>
            <a:off x="8388211" y="3325655"/>
            <a:ext cx="26138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P(mathematician, ran) = 1</a:t>
            </a:r>
          </a:p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P(ran, store) = 1</a:t>
            </a:r>
          </a:p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P(physicist, open) = 1</a:t>
            </a:r>
          </a:p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P(open, store) = 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7EF690-997D-3641-BB33-76EFBCE2A08A}"/>
              </a:ext>
            </a:extLst>
          </p:cNvPr>
          <p:cNvSpPr/>
          <p:nvPr/>
        </p:nvSpPr>
        <p:spPr>
          <a:xfrm>
            <a:off x="8219767" y="4635522"/>
            <a:ext cx="27823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P(mathematician, store) = 0</a:t>
            </a:r>
          </a:p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P(mathematician, open) = 0</a:t>
            </a:r>
          </a:p>
          <a:p>
            <a:pPr algn="r"/>
            <a:r>
              <a:rPr lang="en-US" altLang="zh-TW" dirty="0">
                <a:solidFill>
                  <a:srgbClr val="FF0000"/>
                </a:solidFill>
                <a:latin typeface="FreightSans"/>
              </a:rPr>
              <a:t>P(physicist, ran) = 0</a:t>
            </a: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33868240-8A78-6549-BFBD-AF3910876222}"/>
              </a:ext>
            </a:extLst>
          </p:cNvPr>
          <p:cNvSpPr/>
          <p:nvPr/>
        </p:nvSpPr>
        <p:spPr>
          <a:xfrm>
            <a:off x="7558437" y="4323006"/>
            <a:ext cx="631785" cy="625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740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A938F3A-5C17-5348-B0F0-095EB628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Main Idea(2/3)</a:t>
            </a:r>
            <a:endParaRPr kumimoji="1"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1D6DDD-C12C-0343-8CFF-EC828224536C}"/>
              </a:ext>
            </a:extLst>
          </p:cNvPr>
          <p:cNvSpPr/>
          <p:nvPr/>
        </p:nvSpPr>
        <p:spPr>
          <a:xfrm>
            <a:off x="1123222" y="2262107"/>
            <a:ext cx="4541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FF0000"/>
                </a:solidFill>
                <a:latin typeface="FreightSans"/>
              </a:rPr>
              <a:t>L(mathematician, ran) = 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ABFE91-27BE-0F4F-850F-FFA35FDAACDC}"/>
              </a:ext>
            </a:extLst>
          </p:cNvPr>
          <p:cNvSpPr/>
          <p:nvPr/>
        </p:nvSpPr>
        <p:spPr>
          <a:xfrm>
            <a:off x="1060894" y="3759496"/>
            <a:ext cx="4585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FF0000"/>
                </a:solidFill>
                <a:latin typeface="FreightSans"/>
              </a:rPr>
              <a:t>P(mathematician, ran) = 1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E6CB3D-D317-564E-B8FB-BF9B951292DE}"/>
              </a:ext>
            </a:extLst>
          </p:cNvPr>
          <p:cNvSpPr txBox="1"/>
          <p:nvPr/>
        </p:nvSpPr>
        <p:spPr>
          <a:xfrm>
            <a:off x="5850320" y="3636385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/>
              <a:t>?</a:t>
            </a:r>
            <a:endParaRPr kumimoji="1" lang="zh-TW" altLang="en-US" sz="4800" dirty="0"/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0344A555-02FC-EF4C-95D5-D28269DF7223}"/>
              </a:ext>
            </a:extLst>
          </p:cNvPr>
          <p:cNvSpPr/>
          <p:nvPr/>
        </p:nvSpPr>
        <p:spPr>
          <a:xfrm rot="5400000">
            <a:off x="2248582" y="2992472"/>
            <a:ext cx="653568" cy="6597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A1BAF07-F8B0-374E-A972-3FD25B17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30" y="5106943"/>
            <a:ext cx="1770191" cy="98593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CC656BD-6E14-A14A-A26E-0AA59CC0D01D}"/>
              </a:ext>
            </a:extLst>
          </p:cNvPr>
          <p:cNvSpPr/>
          <p:nvPr/>
        </p:nvSpPr>
        <p:spPr>
          <a:xfrm>
            <a:off x="1792250" y="5256885"/>
            <a:ext cx="3202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FreightSans"/>
              </a:rPr>
              <a:t>P(</a:t>
            </a:r>
            <a:r>
              <a:rPr lang="en-US" altLang="zh-TW" sz="2800" b="1" dirty="0" err="1">
                <a:solidFill>
                  <a:srgbClr val="FF0000"/>
                </a:solidFill>
                <a:latin typeface="FreightSans"/>
              </a:rPr>
              <a:t>v</a:t>
            </a:r>
            <a:r>
              <a:rPr lang="en-US" altLang="zh-TW" sz="2800" b="1" baseline="-25000" dirty="0" err="1">
                <a:solidFill>
                  <a:srgbClr val="FF0000"/>
                </a:solidFill>
                <a:latin typeface="FreightSans"/>
              </a:rPr>
              <a:t>mathematician</a:t>
            </a:r>
            <a:r>
              <a:rPr lang="en-US" altLang="zh-TW" sz="2800" b="1" dirty="0">
                <a:solidFill>
                  <a:srgbClr val="FF0000"/>
                </a:solidFill>
                <a:latin typeface="FreightSans"/>
              </a:rPr>
              <a:t>, </a:t>
            </a:r>
            <a:r>
              <a:rPr lang="en-US" altLang="zh-TW" sz="2800" b="1" dirty="0" err="1">
                <a:solidFill>
                  <a:srgbClr val="FF0000"/>
                </a:solidFill>
                <a:latin typeface="FreightSans"/>
              </a:rPr>
              <a:t>v</a:t>
            </a:r>
            <a:r>
              <a:rPr lang="en-US" altLang="zh-TW" sz="2800" b="1" baseline="-25000" dirty="0" err="1">
                <a:solidFill>
                  <a:srgbClr val="FF0000"/>
                </a:solidFill>
                <a:latin typeface="FreightSans"/>
              </a:rPr>
              <a:t>ran</a:t>
            </a:r>
            <a:r>
              <a:rPr lang="en-US" altLang="zh-TW" sz="2800" b="1" dirty="0">
                <a:solidFill>
                  <a:srgbClr val="FF0000"/>
                </a:solidFill>
                <a:latin typeface="FreightSans"/>
              </a:rPr>
              <a:t>) =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5ED03D-A511-D34D-B5E1-B7B41A54FF1C}"/>
              </a:ext>
            </a:extLst>
          </p:cNvPr>
          <p:cNvSpPr txBox="1"/>
          <p:nvPr/>
        </p:nvSpPr>
        <p:spPr>
          <a:xfrm>
            <a:off x="7376956" y="5351285"/>
            <a:ext cx="16754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e.g</a:t>
            </a:r>
            <a:r>
              <a:rPr kumimoji="1" lang="en-US" altLang="zh-TW" dirty="0"/>
              <a:t>, </a:t>
            </a:r>
          </a:p>
          <a:p>
            <a:pPr algn="r"/>
            <a:r>
              <a:rPr kumimoji="1" lang="en-US" altLang="zh-TW" dirty="0" err="1"/>
              <a:t>V</a:t>
            </a:r>
            <a:r>
              <a:rPr kumimoji="1" lang="en-US" altLang="zh-TW" baseline="-25000" dirty="0" err="1"/>
              <a:t>m</a:t>
            </a:r>
            <a:r>
              <a:rPr kumimoji="1" lang="en-US" altLang="zh-TW" dirty="0"/>
              <a:t>=[0, 1, 1]</a:t>
            </a:r>
          </a:p>
          <a:p>
            <a:pPr algn="r"/>
            <a:r>
              <a:rPr kumimoji="1" lang="en-US" altLang="zh-TW" dirty="0" err="1"/>
              <a:t>V</a:t>
            </a:r>
            <a:r>
              <a:rPr kumimoji="1" lang="en-US" altLang="zh-TW" baseline="-25000" dirty="0" err="1"/>
              <a:t>r</a:t>
            </a:r>
            <a:r>
              <a:rPr kumimoji="1" lang="en-US" altLang="zh-TW" dirty="0"/>
              <a:t>=[0, 0, 1]</a:t>
            </a:r>
            <a:endParaRPr kumimoji="1" lang="zh-TW" altLang="en-US" baseline="-25000" dirty="0"/>
          </a:p>
          <a:p>
            <a:endParaRPr kumimoji="1" lang="zh-TW" altLang="en-US" baseline="-25000" dirty="0"/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5EEBC249-A753-5E43-ACBA-902108E598FA}"/>
              </a:ext>
            </a:extLst>
          </p:cNvPr>
          <p:cNvSpPr/>
          <p:nvPr/>
        </p:nvSpPr>
        <p:spPr>
          <a:xfrm rot="5400000">
            <a:off x="2248582" y="4450281"/>
            <a:ext cx="653568" cy="6597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538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E0E0A-7738-F642-9537-7B2B6A2F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Find encodings/representations/vectors </a:t>
            </a:r>
          </a:p>
          <a:p>
            <a:pPr lvl="1"/>
            <a:r>
              <a:rPr kumimoji="1" lang="en-US" altLang="zh-TW" sz="1800" dirty="0" err="1"/>
              <a:t>v</a:t>
            </a:r>
            <a:r>
              <a:rPr kumimoji="1" lang="en-US" altLang="zh-TW" sz="1800" baseline="-25000" dirty="0" err="1"/>
              <a:t>Mathematician</a:t>
            </a:r>
            <a:endParaRPr kumimoji="1" lang="en-US" altLang="zh-TW" sz="1800" baseline="-25000" dirty="0"/>
          </a:p>
          <a:p>
            <a:pPr lvl="1"/>
            <a:r>
              <a:rPr kumimoji="1" lang="en-US" altLang="zh-TW" sz="1800" dirty="0" err="1"/>
              <a:t>v</a:t>
            </a:r>
            <a:r>
              <a:rPr kumimoji="1" lang="en-US" altLang="zh-TW" sz="1800" baseline="-25000" dirty="0" err="1"/>
              <a:t>Physicist</a:t>
            </a:r>
            <a:endParaRPr kumimoji="1" lang="zh-TW" altLang="en-US" sz="1800" baseline="-25000" dirty="0"/>
          </a:p>
          <a:p>
            <a:pPr lvl="1"/>
            <a:r>
              <a:rPr kumimoji="1" lang="en-US" altLang="zh-TW" sz="1800" dirty="0" err="1"/>
              <a:t>v</a:t>
            </a:r>
            <a:r>
              <a:rPr kumimoji="1" lang="en-US" altLang="zh-TW" sz="1800" baseline="-25000" dirty="0" err="1"/>
              <a:t>Store</a:t>
            </a:r>
            <a:endParaRPr kumimoji="1" lang="zh-TW" altLang="en-US" sz="1800" baseline="-25000" dirty="0"/>
          </a:p>
          <a:p>
            <a:pPr lvl="1"/>
            <a:r>
              <a:rPr kumimoji="1" lang="en-US" altLang="zh-TW" sz="1800" dirty="0" err="1"/>
              <a:t>v</a:t>
            </a:r>
            <a:r>
              <a:rPr kumimoji="1" lang="en-US" altLang="zh-TW" sz="1800" baseline="-25000" dirty="0" err="1"/>
              <a:t>Open</a:t>
            </a:r>
            <a:endParaRPr kumimoji="1" lang="zh-TW" altLang="en-US" sz="1800" baseline="-25000" dirty="0"/>
          </a:p>
          <a:p>
            <a:pPr lvl="1"/>
            <a:r>
              <a:rPr kumimoji="1" lang="en-US" altLang="zh-TW" sz="1800" dirty="0" err="1"/>
              <a:t>v</a:t>
            </a:r>
            <a:r>
              <a:rPr kumimoji="1" lang="en-US" altLang="zh-TW" sz="1800" baseline="-25000" dirty="0" err="1"/>
              <a:t>Ran</a:t>
            </a:r>
            <a:endParaRPr kumimoji="1" lang="zh-TW" altLang="en-US" sz="1800" baseline="-25000" dirty="0"/>
          </a:p>
          <a:p>
            <a:r>
              <a:rPr kumimoji="1" lang="en-US" altLang="zh-TW" sz="2000" dirty="0"/>
              <a:t>subject to</a:t>
            </a:r>
            <a:endParaRPr kumimoji="1" lang="zh-TW" altLang="en-US" sz="2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A938F3A-5C17-5348-B0F0-095EB628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Main Idea(3/3)</a:t>
            </a:r>
            <a:endParaRPr kumimoji="1"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C95C81-5F3C-D746-83B0-8FD3E8AF1FEB}"/>
              </a:ext>
            </a:extLst>
          </p:cNvPr>
          <p:cNvSpPr/>
          <p:nvPr/>
        </p:nvSpPr>
        <p:spPr>
          <a:xfrm>
            <a:off x="1040424" y="4164396"/>
            <a:ext cx="25930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L(mathematician, ran) = 1</a:t>
            </a:r>
          </a:p>
          <a:p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L(ran, store) = 1</a:t>
            </a:r>
          </a:p>
          <a:p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L(physicist, open) = 1</a:t>
            </a:r>
          </a:p>
          <a:p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L(open, store) = 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9FEA-1765-8A4C-BBE4-C1E82B28E54F}"/>
              </a:ext>
            </a:extLst>
          </p:cNvPr>
          <p:cNvSpPr/>
          <p:nvPr/>
        </p:nvSpPr>
        <p:spPr>
          <a:xfrm>
            <a:off x="1034030" y="5335364"/>
            <a:ext cx="28670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L(mathematician, store) = 0</a:t>
            </a:r>
          </a:p>
          <a:p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L(mathematician, open) = 0</a:t>
            </a:r>
          </a:p>
          <a:p>
            <a:r>
              <a:rPr lang="en-US" altLang="zh-TW" dirty="0">
                <a:solidFill>
                  <a:srgbClr val="FF0000"/>
                </a:solidFill>
                <a:latin typeface="FreightSans"/>
              </a:rPr>
              <a:t>L(physicist, ran) = 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C0CAC0-0909-A648-8B67-5543C7DE069F}"/>
              </a:ext>
            </a:extLst>
          </p:cNvPr>
          <p:cNvSpPr txBox="1"/>
          <p:nvPr/>
        </p:nvSpPr>
        <p:spPr>
          <a:xfrm>
            <a:off x="4386805" y="3073417"/>
            <a:ext cx="4548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/>
              <a:t>Minimize the following error: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7AF3F91-1AB1-EB43-B07A-9BBA1D6C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351" y="4001294"/>
            <a:ext cx="4095481" cy="146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8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E72C9-035D-D745-B81E-C1E8FC12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Word2vec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2B63ACC-ADD5-1E45-AA8F-C75272A2B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507" y="1816411"/>
            <a:ext cx="7442867" cy="43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591</Words>
  <Application>Microsoft Macintosh PowerPoint</Application>
  <PresentationFormat>寬螢幕</PresentationFormat>
  <Paragraphs>77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FreightSans</vt:lpstr>
      <vt:lpstr>Arial</vt:lpstr>
      <vt:lpstr>Calibri</vt:lpstr>
      <vt:lpstr>Calibri Light</vt:lpstr>
      <vt:lpstr>Office 佈景主題</vt:lpstr>
      <vt:lpstr>Word Embedding Tutorial</vt:lpstr>
      <vt:lpstr>Main Problem (1/2)</vt:lpstr>
      <vt:lpstr>Main Problem (2/3)</vt:lpstr>
      <vt:lpstr>Main Problem (3/3)</vt:lpstr>
      <vt:lpstr>Main Idea(1/3)</vt:lpstr>
      <vt:lpstr>Main Idea(2/3)</vt:lpstr>
      <vt:lpstr>Main Idea(3/3)</vt:lpstr>
      <vt:lpstr>Word2vec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 Concept Tutorial</dc:title>
  <dc:creator>tomoto923@gmail.com</dc:creator>
  <cp:lastModifiedBy>tomoto923@gmail.com</cp:lastModifiedBy>
  <cp:revision>10</cp:revision>
  <dcterms:created xsi:type="dcterms:W3CDTF">2019-05-01T03:25:40Z</dcterms:created>
  <dcterms:modified xsi:type="dcterms:W3CDTF">2019-05-01T06:01:27Z</dcterms:modified>
</cp:coreProperties>
</file>