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
      <p:font typeface="PT Sans Narrow"/>
      <p:regular r:id="rId58"/>
      <p:bold r:id="rId59"/>
    </p:embeddedFont>
    <p:embeddedFont>
      <p:font typeface="Lato"/>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5.xml"/><Relationship Id="rId64" Type="http://schemas.openxmlformats.org/officeDocument/2006/relationships/font" Target="fonts/OpenSans-regular.fntdata"/><Relationship Id="rId63" Type="http://schemas.openxmlformats.org/officeDocument/2006/relationships/font" Target="fonts/Lato-boldItalic.fntdata"/><Relationship Id="rId22" Type="http://schemas.openxmlformats.org/officeDocument/2006/relationships/slide" Target="slides/slide17.xml"/><Relationship Id="rId66" Type="http://schemas.openxmlformats.org/officeDocument/2006/relationships/font" Target="fonts/OpenSans-italic.fntdata"/><Relationship Id="rId21" Type="http://schemas.openxmlformats.org/officeDocument/2006/relationships/slide" Target="slides/slide16.xml"/><Relationship Id="rId65"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OpenSans-boldItalic.fntdata"/><Relationship Id="rId60" Type="http://schemas.openxmlformats.org/officeDocument/2006/relationships/font" Target="fonts/La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PTSansNarrow-bold.fntdata"/><Relationship Id="rId14" Type="http://schemas.openxmlformats.org/officeDocument/2006/relationships/slide" Target="slides/slide9.xml"/><Relationship Id="rId58" Type="http://schemas.openxmlformats.org/officeDocument/2006/relationships/font" Target="fonts/PTSansNarrow-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c5fac4441aa95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6c5fac4441aa95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c5fac4441aa95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6c5fac4441aa95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c5fac4441aa95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c5fac4441aa95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6c5fac4441aa95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6c5fac4441aa95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c5fac4441aa95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c5fac4441aa95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c5fac4441aa95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c5fac4441aa95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c5fac4441aa955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c5fac4441aa955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c5fac4441aa955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c5fac4441aa95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c5fac4441aa95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c5fac4441aa95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c5fac4441aa955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c5fac4441aa955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4440f2b50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4440f2b50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c5fac4441aa955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6c5fac4441aa95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70bfc31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70bfc31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c5fac4441aa955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c5fac4441aa955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c5fac4441aa955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c5fac4441aa955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c5fac4441aa955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c5fac4441aa955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6f62e657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6f62e657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6f62e65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6f62e65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6f62e65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6f62e65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6f62e657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6f62e657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6f62e65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6f62e65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d04ac8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d04ac8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6f62e65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6f62e65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6f62e657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6f62e657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6f62e657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6f62e657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6f62e657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6f62e657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6f62e65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6f62e65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6f62e657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6f62e657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6f62e657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6f62e657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6f62e657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6f62e657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6f62e657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6f62e657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6f62e657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6f62e657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c5fac4441aa95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c5fac4441aa95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6f62e657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6f62e657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6f62e657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6f62e657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6f62e657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6f62e657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6f62e657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6f62e657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6f62e657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6f62e657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3ef991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3ef991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3ef9915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3ef9915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3ef9915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3ef9915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6f62e657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6f62e657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6c5fac4441aa95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6c5fac4441aa95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70bfc31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70bfc31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c5fac4441aa955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c5fac4441aa955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c5fac4441aa95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c5fac4441aa95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c5fac4441aa95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c5fac4441aa95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i.am.ai/roadmap/#not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www.ibm.com/cloud/learn/machine-learning" TargetMode="External"/><Relationship Id="rId4" Type="http://schemas.openxmlformats.org/officeDocument/2006/relationships/hyperlink" Target="https://www.ibm.com/cloud/learn/what-is-artificial-intellige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hyperlink" Target="https://www.javatpoint.com/supervised-machine-learn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hyperlink" Target="https://github.com/innocoder-official/AI-LEARNING-MATERIALS" TargetMode="External"/><Relationship Id="rId4" Type="http://schemas.openxmlformats.org/officeDocument/2006/relationships/hyperlink" Target="https://www.youtube.com/user/krishnaik06" TargetMode="External"/><Relationship Id="rId5" Type="http://schemas.openxmlformats.org/officeDocument/2006/relationships/hyperlink" Target="https://www.youtube.com/c/TotalDataScience" TargetMode="External"/><Relationship Id="rId6" Type="http://schemas.openxmlformats.org/officeDocument/2006/relationships/hyperlink" Target="https://www.youtube.com/user/pantechsolution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en.wikipedia.org/wiki/Control_theor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646950" y="1399800"/>
            <a:ext cx="7850100" cy="282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460">
                <a:solidFill>
                  <a:srgbClr val="0000FF"/>
                </a:solidFill>
              </a:rPr>
              <a:t>MACHINE LEARNING</a:t>
            </a:r>
            <a:endParaRPr sz="6460">
              <a:solidFill>
                <a:srgbClr val="0000FF"/>
              </a:solidFill>
            </a:endParaRPr>
          </a:p>
          <a:p>
            <a:pPr indent="0" lvl="0" marL="0" rtl="0" algn="ctr">
              <a:spcBef>
                <a:spcPts val="0"/>
              </a:spcBef>
              <a:spcAft>
                <a:spcPts val="0"/>
              </a:spcAft>
              <a:buSzPts val="990"/>
              <a:buNone/>
            </a:pPr>
            <a:r>
              <a:rPr lang="en" sz="6460">
                <a:solidFill>
                  <a:srgbClr val="0000FF"/>
                </a:solidFill>
              </a:rPr>
              <a:t>USING PYTHON</a:t>
            </a:r>
            <a:endParaRPr sz="6460">
              <a:solidFill>
                <a:srgbClr val="0000FF"/>
              </a:solidFill>
            </a:endParaRPr>
          </a:p>
          <a:p>
            <a:pPr indent="0" lvl="0" marL="0" rtl="0" algn="ctr">
              <a:spcBef>
                <a:spcPts val="0"/>
              </a:spcBef>
              <a:spcAft>
                <a:spcPts val="0"/>
              </a:spcAft>
              <a:buSzPts val="990"/>
              <a:buNone/>
            </a:pPr>
            <a:r>
              <a:t/>
            </a:r>
            <a:endParaRPr sz="7060">
              <a:solidFill>
                <a:srgbClr val="0000FF"/>
              </a:solidFill>
            </a:endParaRPr>
          </a:p>
        </p:txBody>
      </p:sp>
      <p:sp>
        <p:nvSpPr>
          <p:cNvPr id="67" name="Google Shape;67;p13"/>
          <p:cNvSpPr txBox="1"/>
          <p:nvPr>
            <p:ph idx="1" type="subTitle"/>
          </p:nvPr>
        </p:nvSpPr>
        <p:spPr>
          <a:xfrm>
            <a:off x="2368050" y="3060376"/>
            <a:ext cx="4407900" cy="5823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b="1" lang="en" sz="2880"/>
              <a:t>INNOCENT CHARLES </a:t>
            </a:r>
            <a:endParaRPr b="1" sz="2880"/>
          </a:p>
          <a:p>
            <a:pPr indent="0" lvl="0" marL="0" rtl="0" algn="ctr">
              <a:spcBef>
                <a:spcPts val="0"/>
              </a:spcBef>
              <a:spcAft>
                <a:spcPts val="0"/>
              </a:spcAft>
              <a:buNone/>
            </a:pPr>
            <a:r>
              <a:rPr lang="en"/>
              <a:t>MLOps Engineer</a:t>
            </a:r>
            <a:endParaRPr/>
          </a:p>
        </p:txBody>
      </p:sp>
      <p:pic>
        <p:nvPicPr>
          <p:cNvPr id="68" name="Google Shape;68;p13"/>
          <p:cNvPicPr preferRelativeResize="0"/>
          <p:nvPr/>
        </p:nvPicPr>
        <p:blipFill>
          <a:blip r:embed="rId3">
            <a:alphaModFix/>
          </a:blip>
          <a:stretch>
            <a:fillRect/>
          </a:stretch>
        </p:blipFill>
        <p:spPr>
          <a:xfrm>
            <a:off x="6877925" y="4052525"/>
            <a:ext cx="2048425" cy="1285350"/>
          </a:xfrm>
          <a:prstGeom prst="rect">
            <a:avLst/>
          </a:prstGeom>
          <a:noFill/>
          <a:ln>
            <a:noFill/>
          </a:ln>
        </p:spPr>
      </p:pic>
      <p:sp>
        <p:nvSpPr>
          <p:cNvPr id="69" name="Google Shape;69;p13"/>
          <p:cNvSpPr txBox="1"/>
          <p:nvPr/>
        </p:nvSpPr>
        <p:spPr>
          <a:xfrm>
            <a:off x="2797375" y="4495100"/>
            <a:ext cx="38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greatest secret is attitude and passion.</a:t>
            </a:r>
            <a:endParaRPr/>
          </a:p>
        </p:txBody>
      </p:sp>
      <p:pic>
        <p:nvPicPr>
          <p:cNvPr id="70" name="Google Shape;70;p13"/>
          <p:cNvPicPr preferRelativeResize="0"/>
          <p:nvPr/>
        </p:nvPicPr>
        <p:blipFill>
          <a:blip r:embed="rId4">
            <a:alphaModFix/>
          </a:blip>
          <a:stretch>
            <a:fillRect/>
          </a:stretch>
        </p:blipFill>
        <p:spPr>
          <a:xfrm>
            <a:off x="5032175" y="1001825"/>
            <a:ext cx="4321149" cy="226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MACHINE LEARNING </a:t>
            </a:r>
            <a:endParaRPr sz="1700"/>
          </a:p>
        </p:txBody>
      </p:sp>
      <p:sp>
        <p:nvSpPr>
          <p:cNvPr id="126" name="Google Shape;126;p22"/>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Generally , </a:t>
            </a:r>
            <a:r>
              <a:rPr lang="en" sz="1738">
                <a:solidFill>
                  <a:srgbClr val="000000"/>
                </a:solidFill>
                <a:highlight>
                  <a:srgbClr val="FFFFFF"/>
                </a:highlight>
                <a:latin typeface="Times New Roman"/>
                <a:ea typeface="Times New Roman"/>
                <a:cs typeface="Times New Roman"/>
                <a:sym typeface="Times New Roman"/>
              </a:rPr>
              <a:t>Machine Learning</a:t>
            </a:r>
            <a:r>
              <a:rPr b="0" lang="en" sz="1738">
                <a:solidFill>
                  <a:srgbClr val="000000"/>
                </a:solidFill>
                <a:highlight>
                  <a:srgbClr val="FFFFFF"/>
                </a:highlight>
                <a:latin typeface="Times New Roman"/>
                <a:ea typeface="Times New Roman"/>
                <a:cs typeface="Times New Roman"/>
                <a:sym typeface="Times New Roman"/>
              </a:rPr>
              <a:t> can be defined as a </a:t>
            </a:r>
            <a:r>
              <a:rPr b="0" lang="en" sz="1700">
                <a:solidFill>
                  <a:srgbClr val="000000"/>
                </a:solidFill>
                <a:highlight>
                  <a:srgbClr val="FFFFFF"/>
                </a:highlight>
                <a:latin typeface="Times New Roman"/>
                <a:ea typeface="Times New Roman"/>
                <a:cs typeface="Times New Roman"/>
                <a:sym typeface="Times New Roman"/>
              </a:rPr>
              <a:t>subset of </a:t>
            </a:r>
            <a:r>
              <a:rPr lang="en" sz="1700">
                <a:solidFill>
                  <a:srgbClr val="000000"/>
                </a:solidFill>
                <a:highlight>
                  <a:srgbClr val="FFFFFF"/>
                </a:highlight>
                <a:latin typeface="Times New Roman"/>
                <a:ea typeface="Times New Roman"/>
                <a:cs typeface="Times New Roman"/>
                <a:sym typeface="Times New Roman"/>
              </a:rPr>
              <a:t>artificial intelligence</a:t>
            </a:r>
            <a:r>
              <a:rPr b="0" lang="en" sz="1700">
                <a:solidFill>
                  <a:srgbClr val="000000"/>
                </a:solidFill>
                <a:highlight>
                  <a:srgbClr val="FFFFFF"/>
                </a:highlight>
                <a:latin typeface="Times New Roman"/>
                <a:ea typeface="Times New Roman"/>
                <a:cs typeface="Times New Roman"/>
                <a:sym typeface="Times New Roman"/>
              </a:rPr>
              <a:t> that is mainly concerned with the development of algorithms which allow a computer to learn from the data and past experiences on their own to identify the pattern and making prediction </a:t>
            </a:r>
            <a:r>
              <a:rPr lang="en" sz="1700">
                <a:solidFill>
                  <a:srgbClr val="000000"/>
                </a:solidFill>
                <a:highlight>
                  <a:srgbClr val="FFFFFF"/>
                </a:highlight>
                <a:latin typeface="Times New Roman"/>
                <a:ea typeface="Times New Roman"/>
                <a:cs typeface="Times New Roman"/>
                <a:sym typeface="Times New Roman"/>
              </a:rPr>
              <a:t>without being programmed explicit.</a:t>
            </a:r>
            <a:endParaRPr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700">
                <a:solidFill>
                  <a:srgbClr val="000000"/>
                </a:solidFill>
                <a:highlight>
                  <a:srgbClr val="FFFFFF"/>
                </a:highlight>
                <a:latin typeface="Times New Roman"/>
                <a:ea typeface="Times New Roman"/>
                <a:cs typeface="Times New Roman"/>
                <a:sym typeface="Times New Roman"/>
              </a:rPr>
              <a:t>Example :</a:t>
            </a:r>
            <a:endParaRPr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00">
                <a:highlight>
                  <a:srgbClr val="FFFFFF"/>
                </a:highlight>
                <a:latin typeface="Times New Roman"/>
                <a:ea typeface="Times New Roman"/>
                <a:cs typeface="Times New Roman"/>
                <a:sym typeface="Times New Roman"/>
              </a:rPr>
              <a:t>”You need to predict how much user “A” will like a movie that she  hasn’t seen based on her ratings of movies that she has seen.”</a:t>
            </a:r>
            <a:endParaRPr b="0" sz="1700">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00">
                <a:solidFill>
                  <a:srgbClr val="000000"/>
                </a:solidFill>
                <a:highlight>
                  <a:srgbClr val="FFFFFF"/>
                </a:highlight>
                <a:latin typeface="Times New Roman"/>
                <a:ea typeface="Times New Roman"/>
                <a:cs typeface="Times New Roman"/>
                <a:sym typeface="Times New Roman"/>
              </a:rPr>
              <a:t>Basically;There are two ways to solve these kind of problem;</a:t>
            </a:r>
            <a:endParaRPr b="0" sz="1700">
              <a:solidFill>
                <a:srgbClr val="000000"/>
              </a:solidFill>
              <a:highlight>
                <a:srgbClr val="FFFFFF"/>
              </a:highlight>
              <a:latin typeface="Times New Roman"/>
              <a:ea typeface="Times New Roman"/>
              <a:cs typeface="Times New Roman"/>
              <a:sym typeface="Times New Roman"/>
            </a:endParaRPr>
          </a:p>
          <a:p>
            <a:pPr indent="-339019" lvl="0" marL="457200" rtl="0" algn="l">
              <a:lnSpc>
                <a:spcPct val="115000"/>
              </a:lnSpc>
              <a:spcBef>
                <a:spcPts val="1600"/>
              </a:spcBef>
              <a:spcAft>
                <a:spcPts val="0"/>
              </a:spcAft>
              <a:buClr>
                <a:srgbClr val="000000"/>
              </a:buClr>
              <a:buSzPts val="1739"/>
              <a:buFont typeface="Times New Roman"/>
              <a:buAutoNum type="alphaUcPeriod"/>
            </a:pPr>
            <a:r>
              <a:rPr b="0" lang="en" sz="1738">
                <a:solidFill>
                  <a:srgbClr val="000000"/>
                </a:solidFill>
                <a:highlight>
                  <a:srgbClr val="FFFFFF"/>
                </a:highlight>
                <a:latin typeface="Times New Roman"/>
                <a:ea typeface="Times New Roman"/>
                <a:cs typeface="Times New Roman"/>
                <a:sym typeface="Times New Roman"/>
              </a:rPr>
              <a:t>Traditional Programming Methods</a:t>
            </a:r>
            <a:endParaRPr b="0" sz="1738">
              <a:solidFill>
                <a:srgbClr val="000000"/>
              </a:solidFill>
              <a:highlight>
                <a:srgbClr val="FFFFFF"/>
              </a:highlight>
              <a:latin typeface="Times New Roman"/>
              <a:ea typeface="Times New Roman"/>
              <a:cs typeface="Times New Roman"/>
              <a:sym typeface="Times New Roman"/>
            </a:endParaRPr>
          </a:p>
          <a:p>
            <a:pPr indent="-339019" lvl="0" marL="457200" rtl="0" algn="l">
              <a:lnSpc>
                <a:spcPct val="115000"/>
              </a:lnSpc>
              <a:spcBef>
                <a:spcPts val="0"/>
              </a:spcBef>
              <a:spcAft>
                <a:spcPts val="0"/>
              </a:spcAft>
              <a:buClr>
                <a:srgbClr val="000000"/>
              </a:buClr>
              <a:buSzPts val="1739"/>
              <a:buFont typeface="Times New Roman"/>
              <a:buAutoNum type="alphaUcPeriod"/>
            </a:pPr>
            <a:r>
              <a:rPr b="0" lang="en" sz="1738">
                <a:solidFill>
                  <a:srgbClr val="000000"/>
                </a:solidFill>
                <a:highlight>
                  <a:srgbClr val="FFFFFF"/>
                </a:highlight>
                <a:latin typeface="Times New Roman"/>
                <a:ea typeface="Times New Roman"/>
                <a:cs typeface="Times New Roman"/>
                <a:sym typeface="Times New Roman"/>
              </a:rPr>
              <a:t>Machine Learning Methods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9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MACHINE LEARNING </a:t>
            </a:r>
            <a:endParaRPr sz="1700"/>
          </a:p>
        </p:txBody>
      </p:sp>
      <p:sp>
        <p:nvSpPr>
          <p:cNvPr id="132" name="Google Shape;132;p23"/>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A.Traditional Programming Methods:</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738">
                <a:solidFill>
                  <a:srgbClr val="000000"/>
                </a:solidFill>
                <a:highlight>
                  <a:srgbClr val="FFFFFF"/>
                </a:highlight>
                <a:latin typeface="Times New Roman"/>
                <a:ea typeface="Times New Roman"/>
                <a:cs typeface="Times New Roman"/>
                <a:sym typeface="Times New Roman"/>
              </a:rPr>
              <a:t>-Complex </a:t>
            </a:r>
            <a:endParaRPr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738">
                <a:solidFill>
                  <a:srgbClr val="000000"/>
                </a:solidFill>
                <a:highlight>
                  <a:srgbClr val="FFFFFF"/>
                </a:highlight>
                <a:latin typeface="Times New Roman"/>
                <a:ea typeface="Times New Roman"/>
                <a:cs typeface="Times New Roman"/>
                <a:sym typeface="Times New Roman"/>
              </a:rPr>
              <a:t>-Hard to Maintain </a:t>
            </a:r>
            <a:endParaRPr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938">
              <a:solidFill>
                <a:srgbClr val="000000"/>
              </a:solidFill>
              <a:highlight>
                <a:srgbClr val="FFFFFF"/>
              </a:highlight>
              <a:latin typeface="Times New Roman"/>
              <a:ea typeface="Times New Roman"/>
              <a:cs typeface="Times New Roman"/>
              <a:sym typeface="Times New Roman"/>
            </a:endParaRPr>
          </a:p>
        </p:txBody>
      </p:sp>
      <p:pic>
        <p:nvPicPr>
          <p:cNvPr id="133" name="Google Shape;133;p23"/>
          <p:cNvPicPr preferRelativeResize="0"/>
          <p:nvPr/>
        </p:nvPicPr>
        <p:blipFill>
          <a:blip r:embed="rId3">
            <a:alphaModFix/>
          </a:blip>
          <a:stretch>
            <a:fillRect/>
          </a:stretch>
        </p:blipFill>
        <p:spPr>
          <a:xfrm>
            <a:off x="515406" y="2143025"/>
            <a:ext cx="4463691" cy="256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MACHINE LEARNING </a:t>
            </a:r>
            <a:endParaRPr sz="1700"/>
          </a:p>
        </p:txBody>
      </p:sp>
      <p:sp>
        <p:nvSpPr>
          <p:cNvPr id="139" name="Google Shape;139;p24"/>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A.Machine Learning Methods:</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738">
                <a:solidFill>
                  <a:srgbClr val="000000"/>
                </a:solidFill>
                <a:highlight>
                  <a:srgbClr val="FFFFFF"/>
                </a:highlight>
                <a:latin typeface="Times New Roman"/>
                <a:ea typeface="Times New Roman"/>
                <a:cs typeface="Times New Roman"/>
                <a:sym typeface="Times New Roman"/>
              </a:rPr>
              <a:t>-Automatic pattern learning       - Ease to maintain       -Adoption  to changes </a:t>
            </a:r>
            <a:endParaRPr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738">
                <a:solidFill>
                  <a:srgbClr val="000000"/>
                </a:solidFill>
                <a:highlight>
                  <a:srgbClr val="FFFFFF"/>
                </a:highlight>
                <a:latin typeface="Times New Roman"/>
                <a:ea typeface="Times New Roman"/>
                <a:cs typeface="Times New Roman"/>
                <a:sym typeface="Times New Roman"/>
              </a:rPr>
              <a:t>-More accurate</a:t>
            </a:r>
            <a:endParaRPr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938">
              <a:solidFill>
                <a:srgbClr val="000000"/>
              </a:solidFill>
              <a:highlight>
                <a:srgbClr val="FFFFFF"/>
              </a:highlight>
              <a:latin typeface="Times New Roman"/>
              <a:ea typeface="Times New Roman"/>
              <a:cs typeface="Times New Roman"/>
              <a:sym typeface="Times New Roman"/>
            </a:endParaRPr>
          </a:p>
        </p:txBody>
      </p:sp>
      <p:pic>
        <p:nvPicPr>
          <p:cNvPr id="140" name="Google Shape;140;p24"/>
          <p:cNvPicPr preferRelativeResize="0"/>
          <p:nvPr/>
        </p:nvPicPr>
        <p:blipFill>
          <a:blip r:embed="rId3">
            <a:alphaModFix/>
          </a:blip>
          <a:stretch>
            <a:fillRect/>
          </a:stretch>
        </p:blipFill>
        <p:spPr>
          <a:xfrm>
            <a:off x="368625" y="2132725"/>
            <a:ext cx="4516300" cy="274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TYPES OF THE MACHINE LEARNING</a:t>
            </a:r>
            <a:endParaRPr sz="1700"/>
          </a:p>
        </p:txBody>
      </p:sp>
      <p:sp>
        <p:nvSpPr>
          <p:cNvPr id="146" name="Google Shape;146;p25"/>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Generally : There are about Four type of the Machine Learning </a:t>
            </a:r>
            <a:endParaRPr b="0" sz="1738">
              <a:solidFill>
                <a:srgbClr val="000000"/>
              </a:solidFill>
              <a:highlight>
                <a:srgbClr val="FFFFFF"/>
              </a:highlight>
              <a:latin typeface="Times New Roman"/>
              <a:ea typeface="Times New Roman"/>
              <a:cs typeface="Times New Roman"/>
              <a:sym typeface="Times New Roman"/>
            </a:endParaRPr>
          </a:p>
          <a:p>
            <a:pPr indent="-339019" lvl="0" marL="457200" rtl="0" algn="l">
              <a:lnSpc>
                <a:spcPct val="115000"/>
              </a:lnSpc>
              <a:spcBef>
                <a:spcPts val="1600"/>
              </a:spcBef>
              <a:spcAft>
                <a:spcPts val="0"/>
              </a:spcAft>
              <a:buClr>
                <a:srgbClr val="000000"/>
              </a:buClr>
              <a:buSzPts val="1739"/>
              <a:buFont typeface="Times New Roman"/>
              <a:buAutoNum type="arabicPeriod"/>
            </a:pPr>
            <a:r>
              <a:rPr lang="en" sz="1738">
                <a:solidFill>
                  <a:srgbClr val="000000"/>
                </a:solidFill>
                <a:highlight>
                  <a:srgbClr val="FFFFFF"/>
                </a:highlight>
                <a:latin typeface="Times New Roman"/>
                <a:ea typeface="Times New Roman"/>
                <a:cs typeface="Times New Roman"/>
                <a:sym typeface="Times New Roman"/>
              </a:rPr>
              <a:t>Supervised  Learning </a:t>
            </a:r>
            <a:endParaRPr sz="1738">
              <a:solidFill>
                <a:srgbClr val="000000"/>
              </a:solidFill>
              <a:highlight>
                <a:srgbClr val="FFFFFF"/>
              </a:highlight>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sz="1738">
              <a:solidFill>
                <a:srgbClr val="000000"/>
              </a:solidFill>
              <a:highlight>
                <a:srgbClr val="FFFFFF"/>
              </a:highlight>
              <a:latin typeface="Times New Roman"/>
              <a:ea typeface="Times New Roman"/>
              <a:cs typeface="Times New Roman"/>
              <a:sym typeface="Times New Roman"/>
            </a:endParaRPr>
          </a:p>
          <a:p>
            <a:pPr indent="-339019" lvl="0" marL="457200" rtl="0" algn="l">
              <a:lnSpc>
                <a:spcPct val="115000"/>
              </a:lnSpc>
              <a:spcBef>
                <a:spcPts val="1600"/>
              </a:spcBef>
              <a:spcAft>
                <a:spcPts val="0"/>
              </a:spcAft>
              <a:buClr>
                <a:srgbClr val="000000"/>
              </a:buClr>
              <a:buSzPts val="1739"/>
              <a:buFont typeface="Times New Roman"/>
              <a:buAutoNum type="arabicPeriod"/>
            </a:pPr>
            <a:r>
              <a:rPr lang="en" sz="1738">
                <a:solidFill>
                  <a:srgbClr val="000000"/>
                </a:solidFill>
                <a:highlight>
                  <a:srgbClr val="FFFFFF"/>
                </a:highlight>
                <a:latin typeface="Times New Roman"/>
                <a:ea typeface="Times New Roman"/>
                <a:cs typeface="Times New Roman"/>
                <a:sym typeface="Times New Roman"/>
              </a:rPr>
              <a:t>Unsupervised Learning </a:t>
            </a:r>
            <a:endParaRPr sz="1738">
              <a:solidFill>
                <a:srgbClr val="000000"/>
              </a:solidFill>
              <a:highlight>
                <a:srgbClr val="FFFFFF"/>
              </a:highlight>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sz="1738">
              <a:solidFill>
                <a:srgbClr val="000000"/>
              </a:solidFill>
              <a:highlight>
                <a:srgbClr val="FFFFFF"/>
              </a:highlight>
              <a:latin typeface="Times New Roman"/>
              <a:ea typeface="Times New Roman"/>
              <a:cs typeface="Times New Roman"/>
              <a:sym typeface="Times New Roman"/>
            </a:endParaRPr>
          </a:p>
          <a:p>
            <a:pPr indent="-339019" lvl="0" marL="457200" rtl="0" algn="l">
              <a:lnSpc>
                <a:spcPct val="115000"/>
              </a:lnSpc>
              <a:spcBef>
                <a:spcPts val="1600"/>
              </a:spcBef>
              <a:spcAft>
                <a:spcPts val="0"/>
              </a:spcAft>
              <a:buClr>
                <a:srgbClr val="000000"/>
              </a:buClr>
              <a:buSzPts val="1739"/>
              <a:buFont typeface="Times New Roman"/>
              <a:buAutoNum type="arabicPeriod"/>
            </a:pPr>
            <a:r>
              <a:rPr lang="en" sz="1738">
                <a:solidFill>
                  <a:srgbClr val="000000"/>
                </a:solidFill>
                <a:highlight>
                  <a:srgbClr val="FFFFFF"/>
                </a:highlight>
                <a:latin typeface="Times New Roman"/>
                <a:ea typeface="Times New Roman"/>
                <a:cs typeface="Times New Roman"/>
                <a:sym typeface="Times New Roman"/>
              </a:rPr>
              <a:t>Semi-supervised Learning </a:t>
            </a:r>
            <a:endParaRPr sz="1738">
              <a:solidFill>
                <a:srgbClr val="000000"/>
              </a:solidFill>
              <a:highlight>
                <a:srgbClr val="FFFFFF"/>
              </a:highlight>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sz="1738">
              <a:solidFill>
                <a:srgbClr val="000000"/>
              </a:solidFill>
              <a:highlight>
                <a:srgbClr val="FFFFFF"/>
              </a:highlight>
              <a:latin typeface="Times New Roman"/>
              <a:ea typeface="Times New Roman"/>
              <a:cs typeface="Times New Roman"/>
              <a:sym typeface="Times New Roman"/>
            </a:endParaRPr>
          </a:p>
          <a:p>
            <a:pPr indent="-339019" lvl="0" marL="457200" rtl="0" algn="l">
              <a:lnSpc>
                <a:spcPct val="115000"/>
              </a:lnSpc>
              <a:spcBef>
                <a:spcPts val="1600"/>
              </a:spcBef>
              <a:spcAft>
                <a:spcPts val="0"/>
              </a:spcAft>
              <a:buClr>
                <a:srgbClr val="000000"/>
              </a:buClr>
              <a:buSzPts val="1739"/>
              <a:buFont typeface="Times New Roman"/>
              <a:buAutoNum type="arabicPeriod"/>
            </a:pPr>
            <a:r>
              <a:rPr lang="en" sz="1738">
                <a:solidFill>
                  <a:srgbClr val="000000"/>
                </a:solidFill>
                <a:highlight>
                  <a:srgbClr val="FFFFFF"/>
                </a:highlight>
                <a:latin typeface="Times New Roman"/>
                <a:ea typeface="Times New Roman"/>
                <a:cs typeface="Times New Roman"/>
                <a:sym typeface="Times New Roman"/>
              </a:rPr>
              <a:t>Reinforcement Learning </a:t>
            </a:r>
            <a:endParaRPr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SUPERVISED LEARNING </a:t>
            </a:r>
            <a:endParaRPr sz="1700"/>
          </a:p>
        </p:txBody>
      </p:sp>
      <p:sp>
        <p:nvSpPr>
          <p:cNvPr id="152" name="Google Shape;152;p26"/>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38">
                <a:solidFill>
                  <a:srgbClr val="000000"/>
                </a:solidFill>
                <a:highlight>
                  <a:srgbClr val="FFFFFF"/>
                </a:highlight>
                <a:latin typeface="Times New Roman"/>
                <a:ea typeface="Times New Roman"/>
                <a:cs typeface="Times New Roman"/>
                <a:sym typeface="Times New Roman"/>
              </a:rPr>
              <a:t>Training data includes the desired solutions called </a:t>
            </a:r>
            <a:r>
              <a:rPr lang="en" sz="1738">
                <a:solidFill>
                  <a:srgbClr val="FF0000"/>
                </a:solidFill>
                <a:highlight>
                  <a:srgbClr val="FFFFFF"/>
                </a:highlight>
                <a:latin typeface="Times New Roman"/>
                <a:ea typeface="Times New Roman"/>
                <a:cs typeface="Times New Roman"/>
                <a:sym typeface="Times New Roman"/>
              </a:rPr>
              <a:t>labels</a:t>
            </a:r>
            <a:r>
              <a:rPr lang="en" sz="1738">
                <a:solidFill>
                  <a:srgbClr val="000000"/>
                </a:solidFill>
                <a:highlight>
                  <a:srgbClr val="FFFFFF"/>
                </a:highlight>
                <a:latin typeface="Times New Roman"/>
                <a:ea typeface="Times New Roman"/>
                <a:cs typeface="Times New Roman"/>
                <a:sym typeface="Times New Roman"/>
              </a:rPr>
              <a:t>.</a:t>
            </a:r>
            <a:endParaRPr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738">
                <a:solidFill>
                  <a:srgbClr val="000000"/>
                </a:solidFill>
                <a:highlight>
                  <a:srgbClr val="FFFFFF"/>
                </a:highlight>
                <a:latin typeface="Times New Roman"/>
                <a:ea typeface="Times New Roman"/>
                <a:cs typeface="Times New Roman"/>
                <a:sym typeface="Times New Roman"/>
              </a:rPr>
              <a:t>SOME SUPERVISED LEARNING ALGORITHMS :</a:t>
            </a:r>
            <a:endParaRPr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-Linear and logistic regression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-Support Vector Machines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-Decision trees</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-Random forest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-Naive Bayes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-K-nearest Neighbours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b="0" lang="en" sz="1738">
                <a:solidFill>
                  <a:srgbClr val="000000"/>
                </a:solidFill>
                <a:highlight>
                  <a:srgbClr val="FFFFFF"/>
                </a:highlight>
                <a:latin typeface="Times New Roman"/>
                <a:ea typeface="Times New Roman"/>
                <a:cs typeface="Times New Roman"/>
                <a:sym typeface="Times New Roman"/>
              </a:rPr>
              <a:t>-Neural Networks</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UN</a:t>
            </a:r>
            <a:r>
              <a:rPr lang="en" sz="2900"/>
              <a:t>SUPERVISED LEARNING </a:t>
            </a:r>
            <a:endParaRPr sz="1700"/>
          </a:p>
        </p:txBody>
      </p:sp>
      <p:sp>
        <p:nvSpPr>
          <p:cNvPr id="158" name="Google Shape;158;p27"/>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38">
                <a:solidFill>
                  <a:srgbClr val="000000"/>
                </a:solidFill>
                <a:highlight>
                  <a:srgbClr val="FFFFFF"/>
                </a:highlight>
                <a:latin typeface="Times New Roman"/>
                <a:ea typeface="Times New Roman"/>
                <a:cs typeface="Times New Roman"/>
                <a:sym typeface="Times New Roman"/>
              </a:rPr>
              <a:t>Training data </a:t>
            </a:r>
            <a:r>
              <a:rPr lang="en" sz="1738">
                <a:solidFill>
                  <a:srgbClr val="FF0000"/>
                </a:solidFill>
                <a:highlight>
                  <a:srgbClr val="FFFFFF"/>
                </a:highlight>
                <a:latin typeface="Times New Roman"/>
                <a:ea typeface="Times New Roman"/>
                <a:cs typeface="Times New Roman"/>
                <a:sym typeface="Times New Roman"/>
              </a:rPr>
              <a:t>DOES NOT</a:t>
            </a:r>
            <a:r>
              <a:rPr lang="en" sz="1738">
                <a:solidFill>
                  <a:srgbClr val="000000"/>
                </a:solidFill>
                <a:highlight>
                  <a:srgbClr val="FFFFFF"/>
                </a:highlight>
                <a:latin typeface="Times New Roman"/>
                <a:ea typeface="Times New Roman"/>
                <a:cs typeface="Times New Roman"/>
                <a:sym typeface="Times New Roman"/>
              </a:rPr>
              <a:t>  includes the desired solutions called  </a:t>
            </a:r>
            <a:r>
              <a:rPr lang="en" sz="1738">
                <a:solidFill>
                  <a:srgbClr val="FF0000"/>
                </a:solidFill>
                <a:highlight>
                  <a:srgbClr val="FFFFFF"/>
                </a:highlight>
                <a:latin typeface="Times New Roman"/>
                <a:ea typeface="Times New Roman"/>
                <a:cs typeface="Times New Roman"/>
                <a:sym typeface="Times New Roman"/>
              </a:rPr>
              <a:t>labels</a:t>
            </a:r>
            <a:r>
              <a:rPr lang="en" sz="1738">
                <a:solidFill>
                  <a:srgbClr val="000000"/>
                </a:solidFill>
                <a:highlight>
                  <a:srgbClr val="FFFFFF"/>
                </a:highlight>
                <a:latin typeface="Times New Roman"/>
                <a:ea typeface="Times New Roman"/>
                <a:cs typeface="Times New Roman"/>
                <a:sym typeface="Times New Roman"/>
              </a:rPr>
              <a:t>. Hence a machine has to find some structure in the dataset.They only extracts pattern from the provided data during  learning.</a:t>
            </a:r>
            <a:endParaRPr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738">
                <a:solidFill>
                  <a:srgbClr val="000000"/>
                </a:solidFill>
                <a:highlight>
                  <a:srgbClr val="FFFFFF"/>
                </a:highlight>
                <a:latin typeface="Times New Roman"/>
                <a:ea typeface="Times New Roman"/>
                <a:cs typeface="Times New Roman"/>
                <a:sym typeface="Times New Roman"/>
              </a:rPr>
              <a:t>SOME UNSUPERVISED LEARNING ALGORITHMS :</a:t>
            </a:r>
            <a:endParaRPr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-k-means and hierarchical algorithms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-Principal component Analysis and factor </a:t>
            </a:r>
            <a:r>
              <a:rPr b="0" lang="en" sz="1738">
                <a:solidFill>
                  <a:srgbClr val="000000"/>
                </a:solidFill>
                <a:highlight>
                  <a:srgbClr val="FFFFFF"/>
                </a:highlight>
                <a:latin typeface="Times New Roman"/>
                <a:ea typeface="Times New Roman"/>
                <a:cs typeface="Times New Roman"/>
                <a:sym typeface="Times New Roman"/>
              </a:rPr>
              <a:t>analysis , independent component Analysis , linear discriminant analysis </a:t>
            </a:r>
            <a:endParaRPr b="0" sz="1650">
              <a:solidFill>
                <a:srgbClr val="292929"/>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-Apriori Algorithm</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-Neural Networks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REINFORCEMENT </a:t>
            </a:r>
            <a:r>
              <a:rPr lang="en" sz="2900"/>
              <a:t>LEARNING </a:t>
            </a:r>
            <a:endParaRPr sz="1700"/>
          </a:p>
        </p:txBody>
      </p:sp>
      <p:sp>
        <p:nvSpPr>
          <p:cNvPr id="164" name="Google Shape;164;p28"/>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38">
                <a:solidFill>
                  <a:srgbClr val="000000"/>
                </a:solidFill>
                <a:highlight>
                  <a:srgbClr val="FFFFFF"/>
                </a:highlight>
                <a:latin typeface="Times New Roman"/>
                <a:ea typeface="Times New Roman"/>
                <a:cs typeface="Times New Roman"/>
                <a:sym typeface="Times New Roman"/>
              </a:rPr>
              <a:t>Machine learning type that an agent is able to </a:t>
            </a:r>
            <a:r>
              <a:rPr lang="en" sz="1738">
                <a:solidFill>
                  <a:srgbClr val="000000"/>
                </a:solidFill>
                <a:highlight>
                  <a:srgbClr val="FFFFFF"/>
                </a:highlight>
                <a:latin typeface="Times New Roman"/>
                <a:ea typeface="Times New Roman"/>
                <a:cs typeface="Times New Roman"/>
                <a:sym typeface="Times New Roman"/>
              </a:rPr>
              <a:t>perceive and interpret its environment ,take actions ,learn through trial and error to make the right decision</a:t>
            </a:r>
            <a:r>
              <a:rPr b="0" lang="en" sz="1738">
                <a:solidFill>
                  <a:srgbClr val="000000"/>
                </a:solidFill>
                <a:highlight>
                  <a:srgbClr val="FFFFFF"/>
                </a:highlight>
                <a:latin typeface="Times New Roman"/>
                <a:ea typeface="Times New Roman"/>
                <a:cs typeface="Times New Roman"/>
                <a:sym typeface="Times New Roman"/>
              </a:rPr>
              <a:t>. Example games , Autonomous self driving car .</a:t>
            </a:r>
            <a:r>
              <a:rPr lang="en" sz="1738">
                <a:solidFill>
                  <a:srgbClr val="000000"/>
                </a:solidFill>
                <a:highlight>
                  <a:srgbClr val="FFFFFF"/>
                </a:highlight>
                <a:latin typeface="Times New Roman"/>
                <a:ea typeface="Times New Roman"/>
                <a:cs typeface="Times New Roman"/>
                <a:sym typeface="Times New Roman"/>
              </a:rPr>
              <a:t> The agent continues doing these three things (take action,change state/remain in the same state,get feedback)</a:t>
            </a:r>
            <a:endParaRPr b="0" sz="1200">
              <a:solidFill>
                <a:srgbClr val="202124"/>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pic>
        <p:nvPicPr>
          <p:cNvPr id="165" name="Google Shape;165;p28"/>
          <p:cNvPicPr preferRelativeResize="0"/>
          <p:nvPr/>
        </p:nvPicPr>
        <p:blipFill>
          <a:blip r:embed="rId3">
            <a:alphaModFix/>
          </a:blip>
          <a:stretch>
            <a:fillRect/>
          </a:stretch>
        </p:blipFill>
        <p:spPr>
          <a:xfrm>
            <a:off x="455575" y="1976700"/>
            <a:ext cx="5619725" cy="2889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ML WORKFLOW</a:t>
            </a:r>
            <a:endParaRPr sz="1700"/>
          </a:p>
        </p:txBody>
      </p:sp>
      <p:sp>
        <p:nvSpPr>
          <p:cNvPr id="171" name="Google Shape;171;p29"/>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200">
              <a:solidFill>
                <a:srgbClr val="202124"/>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pic>
        <p:nvPicPr>
          <p:cNvPr id="172" name="Google Shape;172;p29"/>
          <p:cNvPicPr preferRelativeResize="0"/>
          <p:nvPr/>
        </p:nvPicPr>
        <p:blipFill>
          <a:blip r:embed="rId3">
            <a:alphaModFix/>
          </a:blip>
          <a:stretch>
            <a:fillRect/>
          </a:stretch>
        </p:blipFill>
        <p:spPr>
          <a:xfrm>
            <a:off x="2805525" y="1167850"/>
            <a:ext cx="3480975" cy="3898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ML TOOLS MOSTLY USED  IN ML</a:t>
            </a:r>
            <a:endParaRPr sz="1700"/>
          </a:p>
        </p:txBody>
      </p:sp>
      <p:sp>
        <p:nvSpPr>
          <p:cNvPr id="178" name="Google Shape;178;p30"/>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200">
              <a:solidFill>
                <a:srgbClr val="202124"/>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pic>
        <p:nvPicPr>
          <p:cNvPr id="179" name="Google Shape;179;p30"/>
          <p:cNvPicPr preferRelativeResize="0"/>
          <p:nvPr/>
        </p:nvPicPr>
        <p:blipFill>
          <a:blip r:embed="rId3">
            <a:alphaModFix/>
          </a:blip>
          <a:stretch>
            <a:fillRect/>
          </a:stretch>
        </p:blipFill>
        <p:spPr>
          <a:xfrm>
            <a:off x="2595575" y="1192700"/>
            <a:ext cx="4701700" cy="2379175"/>
          </a:xfrm>
          <a:prstGeom prst="rect">
            <a:avLst/>
          </a:prstGeom>
          <a:noFill/>
          <a:ln>
            <a:noFill/>
          </a:ln>
        </p:spPr>
      </p:pic>
      <p:pic>
        <p:nvPicPr>
          <p:cNvPr id="180" name="Google Shape;180;p30"/>
          <p:cNvPicPr preferRelativeResize="0"/>
          <p:nvPr/>
        </p:nvPicPr>
        <p:blipFill>
          <a:blip r:embed="rId4">
            <a:alphaModFix/>
          </a:blip>
          <a:stretch>
            <a:fillRect/>
          </a:stretch>
        </p:blipFill>
        <p:spPr>
          <a:xfrm>
            <a:off x="2782950" y="3801950"/>
            <a:ext cx="4075050" cy="115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idx="4294967295" type="title"/>
          </p:nvPr>
        </p:nvSpPr>
        <p:spPr>
          <a:xfrm>
            <a:off x="368625" y="107775"/>
            <a:ext cx="68994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APPLICATION OF ARTIFICIAL INTELLIGENCE</a:t>
            </a:r>
            <a:endParaRPr sz="1700"/>
          </a:p>
        </p:txBody>
      </p:sp>
      <p:sp>
        <p:nvSpPr>
          <p:cNvPr id="186" name="Google Shape;186;p31"/>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200">
              <a:solidFill>
                <a:srgbClr val="202124"/>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pic>
        <p:nvPicPr>
          <p:cNvPr id="187" name="Google Shape;187;p31"/>
          <p:cNvPicPr preferRelativeResize="0"/>
          <p:nvPr/>
        </p:nvPicPr>
        <p:blipFill>
          <a:blip r:embed="rId3">
            <a:alphaModFix/>
          </a:blip>
          <a:stretch>
            <a:fillRect/>
          </a:stretch>
        </p:blipFill>
        <p:spPr>
          <a:xfrm>
            <a:off x="752475" y="869650"/>
            <a:ext cx="7639050" cy="400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CONTENTS TO BE COVERED</a:t>
            </a:r>
            <a:endParaRPr sz="1700"/>
          </a:p>
        </p:txBody>
      </p:sp>
      <p:sp>
        <p:nvSpPr>
          <p:cNvPr id="76" name="Google Shape;76;p14"/>
          <p:cNvSpPr txBox="1"/>
          <p:nvPr>
            <p:ph idx="4294967295" type="title"/>
          </p:nvPr>
        </p:nvSpPr>
        <p:spPr>
          <a:xfrm>
            <a:off x="435750" y="734325"/>
            <a:ext cx="8272500" cy="4409100"/>
          </a:xfrm>
          <a:prstGeom prst="rect">
            <a:avLst/>
          </a:prstGeom>
        </p:spPr>
        <p:txBody>
          <a:bodyPr anchorCtr="0" anchor="t" bIns="91425" lIns="91425" spcFirstLastPara="1" rIns="91425" wrap="square" tIns="91425">
            <a:normAutofit/>
          </a:bodyPr>
          <a:lstStyle/>
          <a:p>
            <a:pPr indent="-349955" lvl="0" marL="457200" rtl="0" algn="l">
              <a:lnSpc>
                <a:spcPct val="115000"/>
              </a:lnSpc>
              <a:spcBef>
                <a:spcPts val="0"/>
              </a:spcBef>
              <a:spcAft>
                <a:spcPts val="0"/>
              </a:spcAft>
              <a:buClr>
                <a:srgbClr val="000000"/>
              </a:buClr>
              <a:buSzPts val="1911"/>
              <a:buFont typeface="Lato"/>
              <a:buChar char="❖"/>
            </a:pPr>
            <a:r>
              <a:rPr b="0" lang="en" sz="1911">
                <a:solidFill>
                  <a:srgbClr val="000000"/>
                </a:solidFill>
                <a:latin typeface="Lato"/>
                <a:ea typeface="Lato"/>
                <a:cs typeface="Lato"/>
                <a:sym typeface="Lato"/>
              </a:rPr>
              <a:t>Introduction</a:t>
            </a:r>
            <a:endParaRPr b="0" sz="1911">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b="0" lang="en" sz="1800">
                <a:solidFill>
                  <a:srgbClr val="000000"/>
                </a:solidFill>
                <a:latin typeface="Lato"/>
                <a:ea typeface="Lato"/>
                <a:cs typeface="Lato"/>
                <a:sym typeface="Lato"/>
              </a:rPr>
              <a:t>Machine Learning</a:t>
            </a:r>
            <a:endParaRPr b="0" sz="1800">
              <a:solidFill>
                <a:srgbClr val="000000"/>
              </a:solidFill>
              <a:latin typeface="Lato"/>
              <a:ea typeface="Lato"/>
              <a:cs typeface="Lato"/>
              <a:sym typeface="Lato"/>
            </a:endParaRPr>
          </a:p>
          <a:p>
            <a:pPr indent="-349250" lvl="0" marL="457200" rtl="0" algn="l">
              <a:lnSpc>
                <a:spcPct val="115000"/>
              </a:lnSpc>
              <a:spcBef>
                <a:spcPts val="0"/>
              </a:spcBef>
              <a:spcAft>
                <a:spcPts val="0"/>
              </a:spcAft>
              <a:buClr>
                <a:srgbClr val="000000"/>
              </a:buClr>
              <a:buSzPts val="1900"/>
              <a:buFont typeface="Lato"/>
              <a:buChar char="❖"/>
            </a:pPr>
            <a:r>
              <a:rPr b="0" lang="en" sz="1900">
                <a:solidFill>
                  <a:srgbClr val="000000"/>
                </a:solidFill>
                <a:latin typeface="Lato"/>
                <a:ea typeface="Lato"/>
                <a:cs typeface="Lato"/>
                <a:sym typeface="Lato"/>
              </a:rPr>
              <a:t>Types of Machine Learning</a:t>
            </a:r>
            <a:endParaRPr b="0" sz="1900">
              <a:solidFill>
                <a:srgbClr val="000000"/>
              </a:solidFill>
              <a:latin typeface="Lato"/>
              <a:ea typeface="Lato"/>
              <a:cs typeface="Lato"/>
              <a:sym typeface="Lato"/>
            </a:endParaRPr>
          </a:p>
          <a:p>
            <a:pPr indent="-349250" lvl="0" marL="457200" rtl="0" algn="l">
              <a:lnSpc>
                <a:spcPct val="115000"/>
              </a:lnSpc>
              <a:spcBef>
                <a:spcPts val="0"/>
              </a:spcBef>
              <a:spcAft>
                <a:spcPts val="0"/>
              </a:spcAft>
              <a:buClr>
                <a:srgbClr val="000000"/>
              </a:buClr>
              <a:buSzPts val="1900"/>
              <a:buFont typeface="Lato"/>
              <a:buChar char="❖"/>
            </a:pPr>
            <a:r>
              <a:rPr b="0" lang="en" sz="1900">
                <a:solidFill>
                  <a:srgbClr val="000000"/>
                </a:solidFill>
                <a:latin typeface="Lato"/>
                <a:ea typeface="Lato"/>
                <a:cs typeface="Lato"/>
                <a:sym typeface="Lato"/>
              </a:rPr>
              <a:t>ML workflows</a:t>
            </a:r>
            <a:endParaRPr b="0" sz="1900">
              <a:solidFill>
                <a:srgbClr val="000000"/>
              </a:solidFill>
              <a:latin typeface="Lato"/>
              <a:ea typeface="Lato"/>
              <a:cs typeface="Lato"/>
              <a:sym typeface="Lato"/>
            </a:endParaRPr>
          </a:p>
          <a:p>
            <a:pPr indent="-349250" lvl="0" marL="457200" rtl="0" algn="l">
              <a:lnSpc>
                <a:spcPct val="115000"/>
              </a:lnSpc>
              <a:spcBef>
                <a:spcPts val="0"/>
              </a:spcBef>
              <a:spcAft>
                <a:spcPts val="0"/>
              </a:spcAft>
              <a:buClr>
                <a:srgbClr val="000000"/>
              </a:buClr>
              <a:buSzPts val="1900"/>
              <a:buFont typeface="Lato"/>
              <a:buChar char="❖"/>
            </a:pPr>
            <a:r>
              <a:rPr b="0" lang="en" sz="1900">
                <a:solidFill>
                  <a:srgbClr val="000000"/>
                </a:solidFill>
                <a:latin typeface="Lato"/>
                <a:ea typeface="Lato"/>
                <a:cs typeface="Lato"/>
                <a:sym typeface="Lato"/>
              </a:rPr>
              <a:t>ML tools Mostly Used in ML</a:t>
            </a:r>
            <a:endParaRPr b="0" sz="1900">
              <a:solidFill>
                <a:srgbClr val="000000"/>
              </a:solidFill>
              <a:latin typeface="Lato"/>
              <a:ea typeface="Lato"/>
              <a:cs typeface="Lato"/>
              <a:sym typeface="Lato"/>
            </a:endParaRPr>
          </a:p>
          <a:p>
            <a:pPr indent="-349250" lvl="0" marL="457200" rtl="0" algn="l">
              <a:lnSpc>
                <a:spcPct val="115000"/>
              </a:lnSpc>
              <a:spcBef>
                <a:spcPts val="0"/>
              </a:spcBef>
              <a:spcAft>
                <a:spcPts val="0"/>
              </a:spcAft>
              <a:buClr>
                <a:srgbClr val="000000"/>
              </a:buClr>
              <a:buSzPts val="1900"/>
              <a:buFont typeface="Lato"/>
              <a:buChar char="❖"/>
            </a:pPr>
            <a:r>
              <a:rPr b="0" lang="en" sz="1900">
                <a:solidFill>
                  <a:srgbClr val="000000"/>
                </a:solidFill>
                <a:latin typeface="Lato"/>
                <a:ea typeface="Lato"/>
                <a:cs typeface="Lato"/>
                <a:sym typeface="Lato"/>
              </a:rPr>
              <a:t>Application of AI </a:t>
            </a:r>
            <a:endParaRPr b="0" sz="1900">
              <a:solidFill>
                <a:srgbClr val="000000"/>
              </a:solidFill>
              <a:latin typeface="Lato"/>
              <a:ea typeface="Lato"/>
              <a:cs typeface="Lato"/>
              <a:sym typeface="Lato"/>
            </a:endParaRPr>
          </a:p>
          <a:p>
            <a:pPr indent="-349250" lvl="0" marL="457200" rtl="0" algn="l">
              <a:lnSpc>
                <a:spcPct val="115000"/>
              </a:lnSpc>
              <a:spcBef>
                <a:spcPts val="0"/>
              </a:spcBef>
              <a:spcAft>
                <a:spcPts val="0"/>
              </a:spcAft>
              <a:buClr>
                <a:srgbClr val="000000"/>
              </a:buClr>
              <a:buSzPts val="1900"/>
              <a:buFont typeface="Lato"/>
              <a:buChar char="❖"/>
            </a:pPr>
            <a:r>
              <a:rPr b="0" lang="en" sz="1900">
                <a:solidFill>
                  <a:srgbClr val="000000"/>
                </a:solidFill>
                <a:latin typeface="Lato"/>
                <a:ea typeface="Lato"/>
                <a:cs typeface="Lato"/>
                <a:sym typeface="Lato"/>
              </a:rPr>
              <a:t>Supervised Machine Learning </a:t>
            </a:r>
            <a:endParaRPr b="0" sz="1900">
              <a:solidFill>
                <a:srgbClr val="000000"/>
              </a:solidFill>
              <a:latin typeface="Lato"/>
              <a:ea typeface="Lato"/>
              <a:cs typeface="Lato"/>
              <a:sym typeface="Lato"/>
            </a:endParaRPr>
          </a:p>
          <a:p>
            <a:pPr indent="-349250" lvl="0" marL="457200" rtl="0" algn="l">
              <a:lnSpc>
                <a:spcPct val="115000"/>
              </a:lnSpc>
              <a:spcBef>
                <a:spcPts val="0"/>
              </a:spcBef>
              <a:spcAft>
                <a:spcPts val="0"/>
              </a:spcAft>
              <a:buClr>
                <a:srgbClr val="000000"/>
              </a:buClr>
              <a:buSzPts val="1900"/>
              <a:buFont typeface="Lato"/>
              <a:buChar char="❖"/>
            </a:pPr>
            <a:r>
              <a:rPr b="0" lang="en" sz="1900">
                <a:solidFill>
                  <a:srgbClr val="000000"/>
                </a:solidFill>
                <a:latin typeface="Lato"/>
                <a:ea typeface="Lato"/>
                <a:cs typeface="Lato"/>
                <a:sym typeface="Lato"/>
              </a:rPr>
              <a:t>Regression </a:t>
            </a:r>
            <a:endParaRPr b="0" sz="1900">
              <a:solidFill>
                <a:srgbClr val="000000"/>
              </a:solidFill>
              <a:latin typeface="Lato"/>
              <a:ea typeface="Lato"/>
              <a:cs typeface="Lato"/>
              <a:sym typeface="Lato"/>
            </a:endParaRPr>
          </a:p>
          <a:p>
            <a:pPr indent="-349250" lvl="0" marL="457200" rtl="0" algn="l">
              <a:lnSpc>
                <a:spcPct val="115000"/>
              </a:lnSpc>
              <a:spcBef>
                <a:spcPts val="0"/>
              </a:spcBef>
              <a:spcAft>
                <a:spcPts val="0"/>
              </a:spcAft>
              <a:buClr>
                <a:srgbClr val="000000"/>
              </a:buClr>
              <a:buSzPts val="1900"/>
              <a:buFont typeface="Lato"/>
              <a:buChar char="❖"/>
            </a:pPr>
            <a:r>
              <a:rPr b="0" lang="en" sz="1900">
                <a:solidFill>
                  <a:srgbClr val="000000"/>
                </a:solidFill>
                <a:latin typeface="Lato"/>
                <a:ea typeface="Lato"/>
                <a:cs typeface="Lato"/>
                <a:sym typeface="Lato"/>
              </a:rPr>
              <a:t>Finding the Best Fit Line </a:t>
            </a:r>
            <a:endParaRPr b="0" sz="1900">
              <a:solidFill>
                <a:srgbClr val="000000"/>
              </a:solidFill>
              <a:latin typeface="Lato"/>
              <a:ea typeface="Lato"/>
              <a:cs typeface="Lato"/>
              <a:sym typeface="Lato"/>
            </a:endParaRPr>
          </a:p>
          <a:p>
            <a:pPr indent="-349250" lvl="0" marL="457200" rtl="0" algn="l">
              <a:lnSpc>
                <a:spcPct val="115000"/>
              </a:lnSpc>
              <a:spcBef>
                <a:spcPts val="0"/>
              </a:spcBef>
              <a:spcAft>
                <a:spcPts val="0"/>
              </a:spcAft>
              <a:buClr>
                <a:srgbClr val="000000"/>
              </a:buClr>
              <a:buSzPts val="1900"/>
              <a:buFont typeface="Lato"/>
              <a:buChar char="❖"/>
            </a:pPr>
            <a:r>
              <a:rPr b="0" lang="en" sz="1900">
                <a:solidFill>
                  <a:srgbClr val="000000"/>
                </a:solidFill>
                <a:latin typeface="Lato"/>
                <a:ea typeface="Lato"/>
                <a:cs typeface="Lato"/>
                <a:sym typeface="Lato"/>
              </a:rPr>
              <a:t>Hands on Data (practical implementation)</a:t>
            </a:r>
            <a:endParaRPr b="0" sz="1900">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2252250" y="640875"/>
            <a:ext cx="4639499" cy="41260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2546313" y="76200"/>
            <a:ext cx="4051380" cy="4991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idx="4294967295" type="title"/>
          </p:nvPr>
        </p:nvSpPr>
        <p:spPr>
          <a:xfrm>
            <a:off x="368625" y="107775"/>
            <a:ext cx="68994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ROADMAP FOR AI </a:t>
            </a:r>
            <a:endParaRPr sz="1700"/>
          </a:p>
        </p:txBody>
      </p:sp>
      <p:sp>
        <p:nvSpPr>
          <p:cNvPr id="203" name="Google Shape;203;p34"/>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a:p>
            <a:pPr indent="0" lvl="0" marL="0" rtl="0" algn="ctr">
              <a:lnSpc>
                <a:spcPct val="115000"/>
              </a:lnSpc>
              <a:spcBef>
                <a:spcPts val="1600"/>
              </a:spcBef>
              <a:spcAft>
                <a:spcPts val="0"/>
              </a:spcAft>
              <a:buNone/>
            </a:pPr>
            <a:r>
              <a:rPr b="0" lang="en" sz="2500" u="sng">
                <a:solidFill>
                  <a:schemeClr val="hlink"/>
                </a:solidFill>
                <a:highlight>
                  <a:srgbClr val="FFFFFF"/>
                </a:highlight>
                <a:latin typeface="Arial"/>
                <a:ea typeface="Arial"/>
                <a:cs typeface="Arial"/>
                <a:sym typeface="Arial"/>
                <a:hlinkClick r:id="rId3"/>
              </a:rPr>
              <a:t>A COMPLETE ROADMAP FOR AI Expert 2021-2022</a:t>
            </a:r>
            <a:endParaRPr b="0" sz="2500">
              <a:solidFill>
                <a:srgbClr val="202124"/>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t/>
            </a:r>
            <a:endParaRPr b="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b="0" lang="en">
                <a:solidFill>
                  <a:srgbClr val="202124"/>
                </a:solidFill>
                <a:highlight>
                  <a:srgbClr val="FFFFFF"/>
                </a:highlight>
                <a:latin typeface="Arial"/>
                <a:ea typeface="Arial"/>
                <a:cs typeface="Arial"/>
                <a:sym typeface="Arial"/>
              </a:rPr>
              <a:t>  </a:t>
            </a:r>
            <a:endParaRPr sz="3700">
              <a:solidFill>
                <a:srgbClr val="0000FF"/>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3700">
                <a:solidFill>
                  <a:srgbClr val="0000FF"/>
                </a:solidFill>
                <a:highlight>
                  <a:srgbClr val="FFFFFF"/>
                </a:highlight>
                <a:latin typeface="Open Sans"/>
                <a:ea typeface="Open Sans"/>
                <a:cs typeface="Open Sans"/>
                <a:sym typeface="Open Sans"/>
              </a:rPr>
              <a:t>  SUPERVISED MACHINE LEARNING</a:t>
            </a:r>
            <a:endParaRPr sz="3700">
              <a:solidFill>
                <a:srgbClr val="0000FF"/>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SUPERVISED MACHINE LEARNING</a:t>
            </a:r>
            <a:endParaRPr sz="1700"/>
          </a:p>
        </p:txBody>
      </p:sp>
      <p:sp>
        <p:nvSpPr>
          <p:cNvPr id="214" name="Google Shape;214;p36"/>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977">
                <a:solidFill>
                  <a:srgbClr val="212121"/>
                </a:solidFill>
                <a:highlight>
                  <a:srgbClr val="FFFFFF"/>
                </a:highlight>
                <a:latin typeface="Times New Roman"/>
                <a:ea typeface="Times New Roman"/>
                <a:cs typeface="Times New Roman"/>
                <a:sym typeface="Times New Roman"/>
              </a:rPr>
              <a:t>is a subcategory of </a:t>
            </a:r>
            <a:r>
              <a:rPr lang="en" sz="1977">
                <a:solidFill>
                  <a:srgbClr val="21212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machine learning</a:t>
            </a:r>
            <a:r>
              <a:rPr lang="en" sz="1977">
                <a:solidFill>
                  <a:srgbClr val="212121"/>
                </a:solidFill>
                <a:highlight>
                  <a:srgbClr val="FFFFFF"/>
                </a:highlight>
                <a:latin typeface="Times New Roman"/>
                <a:ea typeface="Times New Roman"/>
                <a:cs typeface="Times New Roman"/>
                <a:sym typeface="Times New Roman"/>
              </a:rPr>
              <a:t> </a:t>
            </a:r>
            <a:r>
              <a:rPr b="0" lang="en" sz="1977">
                <a:solidFill>
                  <a:srgbClr val="212121"/>
                </a:solidFill>
                <a:highlight>
                  <a:srgbClr val="FFFFFF"/>
                </a:highlight>
                <a:latin typeface="Times New Roman"/>
                <a:ea typeface="Times New Roman"/>
                <a:cs typeface="Times New Roman"/>
                <a:sym typeface="Times New Roman"/>
              </a:rPr>
              <a:t>and </a:t>
            </a:r>
            <a:r>
              <a:rPr lang="en" sz="1977">
                <a:solidFill>
                  <a:srgbClr val="21212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artificial intelligence</a:t>
            </a:r>
            <a:r>
              <a:rPr b="0" lang="en" sz="1977">
                <a:solidFill>
                  <a:srgbClr val="212121"/>
                </a:solidFill>
                <a:highlight>
                  <a:srgbClr val="FFFFFF"/>
                </a:highlight>
                <a:latin typeface="Times New Roman"/>
                <a:ea typeface="Times New Roman"/>
                <a:cs typeface="Times New Roman"/>
                <a:sym typeface="Times New Roman"/>
              </a:rPr>
              <a:t>. It is defined by its use of labeled datasets to train algorithms that to classify data or predict outcomes accurately. As input data is fed into the model, it adjusts its weights until the model has been fitted appropriately, which occurs as part of the cross validation process. </a:t>
            </a:r>
            <a:endParaRPr b="0" sz="1977">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977">
                <a:solidFill>
                  <a:srgbClr val="212121"/>
                </a:solidFill>
                <a:highlight>
                  <a:srgbClr val="FFFFFF"/>
                </a:highlight>
                <a:latin typeface="Times New Roman"/>
                <a:ea typeface="Times New Roman"/>
                <a:cs typeface="Times New Roman"/>
                <a:sym typeface="Times New Roman"/>
              </a:rPr>
              <a:t>In supervised learning, the training data provided to the machines work as the supervisor that teaches the machines to predict the output correctly. It applies the same concept as a student learns in the supervision of the teacher.</a:t>
            </a:r>
            <a:endParaRPr b="0" sz="1977">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977">
                <a:solidFill>
                  <a:srgbClr val="212121"/>
                </a:solidFill>
                <a:highlight>
                  <a:srgbClr val="FFFFFF"/>
                </a:highlight>
                <a:latin typeface="Times New Roman"/>
                <a:ea typeface="Times New Roman"/>
                <a:cs typeface="Times New Roman"/>
                <a:sym typeface="Times New Roman"/>
              </a:rPr>
              <a:t>Supervised learning is a process of providing input data as well as correct output data to the machine learning model. The aim of a supervised learning algorithm is to </a:t>
            </a:r>
            <a:r>
              <a:rPr lang="en" sz="1977">
                <a:solidFill>
                  <a:srgbClr val="212121"/>
                </a:solidFill>
                <a:highlight>
                  <a:srgbClr val="FFFFFF"/>
                </a:highlight>
                <a:latin typeface="Times New Roman"/>
                <a:ea typeface="Times New Roman"/>
                <a:cs typeface="Times New Roman"/>
                <a:sym typeface="Times New Roman"/>
              </a:rPr>
              <a:t>find a mapping function to map the input variable(x) with the output variable(y)</a:t>
            </a:r>
            <a:r>
              <a:rPr b="0" lang="en" sz="1977">
                <a:solidFill>
                  <a:srgbClr val="212121"/>
                </a:solidFill>
                <a:highlight>
                  <a:srgbClr val="FFFFFF"/>
                </a:highlight>
                <a:latin typeface="Times New Roman"/>
                <a:ea typeface="Times New Roman"/>
                <a:cs typeface="Times New Roman"/>
                <a:sym typeface="Times New Roman"/>
              </a:rPr>
              <a:t>.</a:t>
            </a:r>
            <a:endParaRPr b="0" sz="1977">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977">
                <a:solidFill>
                  <a:srgbClr val="212121"/>
                </a:solidFill>
                <a:highlight>
                  <a:srgbClr val="FFFFFF"/>
                </a:highlight>
                <a:latin typeface="Times New Roman"/>
                <a:ea typeface="Times New Roman"/>
                <a:cs typeface="Times New Roman"/>
                <a:sym typeface="Times New Roman"/>
              </a:rPr>
              <a:t>Supervised learning helps organizations solve for a variety of real-world problems at scale such as </a:t>
            </a:r>
            <a:r>
              <a:rPr lang="en" sz="1977">
                <a:solidFill>
                  <a:srgbClr val="212121"/>
                </a:solidFill>
                <a:highlight>
                  <a:srgbClr val="FFFFFF"/>
                </a:highlight>
                <a:latin typeface="Times New Roman"/>
                <a:ea typeface="Times New Roman"/>
                <a:cs typeface="Times New Roman"/>
                <a:sym typeface="Times New Roman"/>
              </a:rPr>
              <a:t>Risk Assessment, Image classification, Fraud Detection, spam filtering</a:t>
            </a:r>
            <a:r>
              <a:rPr b="0" lang="en" sz="1977">
                <a:solidFill>
                  <a:srgbClr val="212121"/>
                </a:solidFill>
                <a:highlight>
                  <a:srgbClr val="FFFFFF"/>
                </a:highlight>
                <a:latin typeface="Times New Roman"/>
                <a:ea typeface="Times New Roman"/>
                <a:cs typeface="Times New Roman"/>
                <a:sym typeface="Times New Roman"/>
              </a:rPr>
              <a:t>, etc.</a:t>
            </a:r>
            <a:endParaRPr b="0" sz="1977">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HOW SUPERVISED LEARNING WORK ?</a:t>
            </a:r>
            <a:endParaRPr sz="1700"/>
          </a:p>
        </p:txBody>
      </p:sp>
      <p:sp>
        <p:nvSpPr>
          <p:cNvPr id="220" name="Google Shape;220;p37"/>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700">
                <a:solidFill>
                  <a:srgbClr val="000000"/>
                </a:solidFill>
                <a:highlight>
                  <a:srgbClr val="FFFFFF"/>
                </a:highlight>
                <a:latin typeface="Times New Roman"/>
                <a:ea typeface="Times New Roman"/>
                <a:cs typeface="Times New Roman"/>
                <a:sym typeface="Times New Roman"/>
              </a:rPr>
              <a:t>Supervised learning uses a training set to teach models to yield the </a:t>
            </a:r>
            <a:r>
              <a:rPr lang="en" sz="1700">
                <a:solidFill>
                  <a:srgbClr val="000000"/>
                </a:solidFill>
                <a:highlight>
                  <a:srgbClr val="FFFFFF"/>
                </a:highlight>
                <a:latin typeface="Times New Roman"/>
                <a:ea typeface="Times New Roman"/>
                <a:cs typeface="Times New Roman"/>
                <a:sym typeface="Times New Roman"/>
              </a:rPr>
              <a:t>desired output</a:t>
            </a:r>
            <a:r>
              <a:rPr b="0" lang="en" sz="1700">
                <a:solidFill>
                  <a:srgbClr val="000000"/>
                </a:solidFill>
                <a:highlight>
                  <a:srgbClr val="FFFFFF"/>
                </a:highlight>
                <a:latin typeface="Times New Roman"/>
                <a:ea typeface="Times New Roman"/>
                <a:cs typeface="Times New Roman"/>
                <a:sym typeface="Times New Roman"/>
              </a:rPr>
              <a:t>. This training dataset includes </a:t>
            </a:r>
            <a:r>
              <a:rPr lang="en" sz="1700">
                <a:solidFill>
                  <a:srgbClr val="000000"/>
                </a:solidFill>
                <a:highlight>
                  <a:srgbClr val="FFFFFF"/>
                </a:highlight>
                <a:latin typeface="Times New Roman"/>
                <a:ea typeface="Times New Roman"/>
                <a:cs typeface="Times New Roman"/>
                <a:sym typeface="Times New Roman"/>
              </a:rPr>
              <a:t>inputs </a:t>
            </a:r>
            <a:r>
              <a:rPr b="0" lang="en" sz="1700">
                <a:solidFill>
                  <a:srgbClr val="000000"/>
                </a:solidFill>
                <a:highlight>
                  <a:srgbClr val="FFFFFF"/>
                </a:highlight>
                <a:latin typeface="Times New Roman"/>
                <a:ea typeface="Times New Roman"/>
                <a:cs typeface="Times New Roman"/>
                <a:sym typeface="Times New Roman"/>
              </a:rPr>
              <a:t>and </a:t>
            </a:r>
            <a:r>
              <a:rPr lang="en" sz="1700">
                <a:solidFill>
                  <a:srgbClr val="000000"/>
                </a:solidFill>
                <a:highlight>
                  <a:srgbClr val="FFFFFF"/>
                </a:highlight>
                <a:latin typeface="Times New Roman"/>
                <a:ea typeface="Times New Roman"/>
                <a:cs typeface="Times New Roman"/>
                <a:sym typeface="Times New Roman"/>
              </a:rPr>
              <a:t>correct outputs,</a:t>
            </a:r>
            <a:r>
              <a:rPr b="0" lang="en" sz="1700">
                <a:solidFill>
                  <a:srgbClr val="000000"/>
                </a:solidFill>
                <a:highlight>
                  <a:srgbClr val="FFFFFF"/>
                </a:highlight>
                <a:latin typeface="Times New Roman"/>
                <a:ea typeface="Times New Roman"/>
                <a:cs typeface="Times New Roman"/>
                <a:sym typeface="Times New Roman"/>
              </a:rPr>
              <a:t> which allow the model to learn over time. The algorithm measures its accuracy through the loss function, adjusting until the error has been sufficiently minimized.</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pic>
        <p:nvPicPr>
          <p:cNvPr id="221" name="Google Shape;221;p37"/>
          <p:cNvPicPr preferRelativeResize="0"/>
          <p:nvPr/>
        </p:nvPicPr>
        <p:blipFill>
          <a:blip r:embed="rId3">
            <a:alphaModFix/>
          </a:blip>
          <a:stretch>
            <a:fillRect/>
          </a:stretch>
        </p:blipFill>
        <p:spPr>
          <a:xfrm>
            <a:off x="1714500" y="1928825"/>
            <a:ext cx="6087101" cy="3043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TYPE OF THE SUPERVISED LEARNING</a:t>
            </a:r>
            <a:endParaRPr sz="1700"/>
          </a:p>
        </p:txBody>
      </p:sp>
      <p:sp>
        <p:nvSpPr>
          <p:cNvPr id="227" name="Google Shape;227;p38"/>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700">
                <a:solidFill>
                  <a:srgbClr val="000000"/>
                </a:solidFill>
                <a:highlight>
                  <a:srgbClr val="FFFFFF"/>
                </a:highlight>
                <a:latin typeface="Times New Roman"/>
                <a:ea typeface="Times New Roman"/>
                <a:cs typeface="Times New Roman"/>
                <a:sym typeface="Times New Roman"/>
              </a:rPr>
              <a:t>Basically ; Supervised Machine Learning is classified into Two groups:</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pic>
        <p:nvPicPr>
          <p:cNvPr id="228" name="Google Shape;228;p38"/>
          <p:cNvPicPr preferRelativeResize="0"/>
          <p:nvPr/>
        </p:nvPicPr>
        <p:blipFill>
          <a:blip r:embed="rId3">
            <a:alphaModFix/>
          </a:blip>
          <a:stretch>
            <a:fillRect/>
          </a:stretch>
        </p:blipFill>
        <p:spPr>
          <a:xfrm>
            <a:off x="2117100" y="1813100"/>
            <a:ext cx="4909800" cy="245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TYPE OF THE SUPERVISED LEARNING</a:t>
            </a:r>
            <a:endParaRPr sz="1700"/>
          </a:p>
        </p:txBody>
      </p:sp>
      <p:sp>
        <p:nvSpPr>
          <p:cNvPr id="234" name="Google Shape;234;p39"/>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fontScale="90000"/>
          </a:bodyPr>
          <a:lstStyle/>
          <a:p>
            <a:pPr indent="-335280" lvl="0" marL="457200" rtl="0" algn="l">
              <a:lnSpc>
                <a:spcPct val="115000"/>
              </a:lnSpc>
              <a:spcBef>
                <a:spcPts val="1800"/>
              </a:spcBef>
              <a:spcAft>
                <a:spcPts val="0"/>
              </a:spcAft>
              <a:buClr>
                <a:srgbClr val="000000"/>
              </a:buClr>
              <a:buSzPct val="100000"/>
              <a:buFont typeface="Times New Roman"/>
              <a:buChar char="●"/>
            </a:pPr>
            <a:r>
              <a:rPr lang="en" sz="1866">
                <a:solidFill>
                  <a:srgbClr val="000000"/>
                </a:solidFill>
                <a:highlight>
                  <a:srgbClr val="FFFFFF"/>
                </a:highlight>
                <a:latin typeface="Times New Roman"/>
                <a:ea typeface="Times New Roman"/>
                <a:cs typeface="Times New Roman"/>
                <a:sym typeface="Times New Roman"/>
              </a:rPr>
              <a:t>Classification </a:t>
            </a:r>
            <a:r>
              <a:rPr b="0" lang="en" sz="1866">
                <a:solidFill>
                  <a:srgbClr val="000000"/>
                </a:solidFill>
                <a:highlight>
                  <a:srgbClr val="FFFFFF"/>
                </a:highlight>
                <a:latin typeface="Times New Roman"/>
                <a:ea typeface="Times New Roman"/>
                <a:cs typeface="Times New Roman"/>
                <a:sym typeface="Times New Roman"/>
              </a:rPr>
              <a:t>uses an algorithm to accurately assign test data into specific categories. It recognizes specific entities within the dataset and attempts to draw some conclusions on how those entities should be labeled or defined.It based on the </a:t>
            </a:r>
            <a:r>
              <a:rPr b="0" lang="en" sz="1866">
                <a:solidFill>
                  <a:srgbClr val="000000"/>
                </a:solidFill>
                <a:highlight>
                  <a:srgbClr val="FFFFFF"/>
                </a:highlight>
                <a:latin typeface="Times New Roman"/>
                <a:ea typeface="Times New Roman"/>
                <a:cs typeface="Times New Roman"/>
                <a:sym typeface="Times New Roman"/>
              </a:rPr>
              <a:t>discrete</a:t>
            </a:r>
            <a:r>
              <a:rPr b="0" lang="en" sz="1866">
                <a:solidFill>
                  <a:srgbClr val="000000"/>
                </a:solidFill>
                <a:highlight>
                  <a:srgbClr val="FFFFFF"/>
                </a:highlight>
                <a:latin typeface="Times New Roman"/>
                <a:ea typeface="Times New Roman"/>
                <a:cs typeface="Times New Roman"/>
                <a:sym typeface="Times New Roman"/>
              </a:rPr>
              <a:t> datasets.Example to classify yes or No , fraud or not Fraud . </a:t>
            </a:r>
            <a:r>
              <a:rPr lang="en" sz="1866">
                <a:solidFill>
                  <a:srgbClr val="000000"/>
                </a:solidFill>
                <a:highlight>
                  <a:srgbClr val="FFFFFF"/>
                </a:highlight>
                <a:latin typeface="Times New Roman"/>
                <a:ea typeface="Times New Roman"/>
                <a:cs typeface="Times New Roman"/>
                <a:sym typeface="Times New Roman"/>
              </a:rPr>
              <a:t> Common classification algorithms are linear classifiers Example logistic classifiers,  support vector machines (SVM), decision trees, k-nearest neighbor, and random forest, naive bayes .</a:t>
            </a:r>
            <a:endParaRPr sz="1866">
              <a:solidFill>
                <a:srgbClr val="000000"/>
              </a:solidFill>
              <a:highlight>
                <a:srgbClr val="FFFFFF"/>
              </a:highlight>
              <a:latin typeface="Times New Roman"/>
              <a:ea typeface="Times New Roman"/>
              <a:cs typeface="Times New Roman"/>
              <a:sym typeface="Times New Roman"/>
            </a:endParaRPr>
          </a:p>
          <a:p>
            <a:pPr indent="0" lvl="0" marL="457200" rtl="0" algn="l">
              <a:lnSpc>
                <a:spcPct val="115000"/>
              </a:lnSpc>
              <a:spcBef>
                <a:spcPts val="1800"/>
              </a:spcBef>
              <a:spcAft>
                <a:spcPts val="0"/>
              </a:spcAft>
              <a:buNone/>
            </a:pPr>
            <a:r>
              <a:t/>
            </a:r>
            <a:endParaRPr b="0" sz="1866">
              <a:solidFill>
                <a:srgbClr val="000000"/>
              </a:solidFill>
              <a:highlight>
                <a:srgbClr val="FFFFFF"/>
              </a:highlight>
              <a:latin typeface="Times New Roman"/>
              <a:ea typeface="Times New Roman"/>
              <a:cs typeface="Times New Roman"/>
              <a:sym typeface="Times New Roman"/>
            </a:endParaRPr>
          </a:p>
          <a:p>
            <a:pPr indent="-335280" lvl="0" marL="457200" rtl="0" algn="l">
              <a:lnSpc>
                <a:spcPct val="115000"/>
              </a:lnSpc>
              <a:spcBef>
                <a:spcPts val="1800"/>
              </a:spcBef>
              <a:spcAft>
                <a:spcPts val="0"/>
              </a:spcAft>
              <a:buClr>
                <a:srgbClr val="000000"/>
              </a:buClr>
              <a:buSzPct val="100000"/>
              <a:buFont typeface="Times New Roman"/>
              <a:buChar char="●"/>
            </a:pPr>
            <a:r>
              <a:rPr lang="en" sz="1866">
                <a:solidFill>
                  <a:srgbClr val="000000"/>
                </a:solidFill>
                <a:highlight>
                  <a:srgbClr val="FFFFFF"/>
                </a:highlight>
                <a:latin typeface="Times New Roman"/>
                <a:ea typeface="Times New Roman"/>
                <a:cs typeface="Times New Roman"/>
                <a:sym typeface="Times New Roman"/>
              </a:rPr>
              <a:t>Regression </a:t>
            </a:r>
            <a:r>
              <a:rPr b="0" lang="en" sz="1866">
                <a:solidFill>
                  <a:srgbClr val="000000"/>
                </a:solidFill>
                <a:highlight>
                  <a:srgbClr val="FFFFFF"/>
                </a:highlight>
                <a:latin typeface="Times New Roman"/>
                <a:ea typeface="Times New Roman"/>
                <a:cs typeface="Times New Roman"/>
                <a:sym typeface="Times New Roman"/>
              </a:rPr>
              <a:t>is used to understand the relationship between dependent and independent variables. It is commonly used to make projections and </a:t>
            </a:r>
            <a:r>
              <a:rPr b="0" lang="en" sz="1200">
                <a:solidFill>
                  <a:srgbClr val="333333"/>
                </a:solidFill>
                <a:highlight>
                  <a:srgbClr val="FFFFFF"/>
                </a:highlight>
                <a:latin typeface="Roboto"/>
                <a:ea typeface="Roboto"/>
                <a:cs typeface="Roboto"/>
                <a:sym typeface="Roboto"/>
              </a:rPr>
              <a:t>t</a:t>
            </a:r>
            <a:r>
              <a:rPr b="0" lang="en" sz="1866">
                <a:solidFill>
                  <a:srgbClr val="000000"/>
                </a:solidFill>
                <a:highlight>
                  <a:srgbClr val="FFFFFF"/>
                </a:highlight>
                <a:latin typeface="Times New Roman"/>
                <a:ea typeface="Times New Roman"/>
                <a:cs typeface="Times New Roman"/>
                <a:sym typeface="Times New Roman"/>
              </a:rPr>
              <a:t>he prediction of continuous variables, such as Weather forecasting, Market Trends, sales revenue for a given business. Popular algorithms under this are </a:t>
            </a:r>
            <a:r>
              <a:rPr lang="en" sz="1866">
                <a:solidFill>
                  <a:srgbClr val="000000"/>
                </a:solidFill>
                <a:highlight>
                  <a:srgbClr val="FFFFFF"/>
                </a:highlight>
                <a:latin typeface="Times New Roman"/>
                <a:ea typeface="Times New Roman"/>
                <a:cs typeface="Times New Roman"/>
                <a:sym typeface="Times New Roman"/>
              </a:rPr>
              <a:t>linear regression,random forest,support vector regression,decision trees,neural networks,lasso  and ridge regression</a:t>
            </a:r>
            <a:endParaRPr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REGRESSION </a:t>
            </a:r>
            <a:endParaRPr sz="1700"/>
          </a:p>
        </p:txBody>
      </p:sp>
      <p:sp>
        <p:nvSpPr>
          <p:cNvPr id="240" name="Google Shape;240;p40"/>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sz="1866">
                <a:solidFill>
                  <a:srgbClr val="000000"/>
                </a:solidFill>
                <a:highlight>
                  <a:srgbClr val="FFFFFF"/>
                </a:highlight>
                <a:latin typeface="Times New Roman"/>
                <a:ea typeface="Times New Roman"/>
                <a:cs typeface="Times New Roman"/>
                <a:sym typeface="Times New Roman"/>
              </a:rPr>
              <a:t>Regression analysis</a:t>
            </a:r>
            <a:r>
              <a:rPr b="0" lang="en" sz="1866">
                <a:solidFill>
                  <a:srgbClr val="000000"/>
                </a:solidFill>
                <a:highlight>
                  <a:srgbClr val="FFFFFF"/>
                </a:highlight>
                <a:latin typeface="Times New Roman"/>
                <a:ea typeface="Times New Roman"/>
                <a:cs typeface="Times New Roman"/>
                <a:sym typeface="Times New Roman"/>
              </a:rPr>
              <a:t> is a statistical method to model the relationship between a dependent (target) and independent (predictor) variables with one or more independent variables. More specifically, Regression analysis helps us to understand how the value of the dependent variable is changing corresponding to an independent variable when other independent variables are held fixed. It predicts continuous/real values such as </a:t>
            </a:r>
            <a:r>
              <a:rPr lang="en" sz="1866">
                <a:solidFill>
                  <a:srgbClr val="000000"/>
                </a:solidFill>
                <a:highlight>
                  <a:srgbClr val="FFFFFF"/>
                </a:highlight>
                <a:latin typeface="Times New Roman"/>
                <a:ea typeface="Times New Roman"/>
                <a:cs typeface="Times New Roman"/>
                <a:sym typeface="Times New Roman"/>
              </a:rPr>
              <a:t>temperature, age, salary, price,</a:t>
            </a:r>
            <a:r>
              <a:rPr b="0" lang="en" sz="1866">
                <a:solidFill>
                  <a:srgbClr val="000000"/>
                </a:solidFill>
                <a:highlight>
                  <a:srgbClr val="FFFFFF"/>
                </a:highlight>
                <a:latin typeface="Times New Roman"/>
                <a:ea typeface="Times New Roman"/>
                <a:cs typeface="Times New Roman"/>
                <a:sym typeface="Times New Roman"/>
              </a:rPr>
              <a:t> etc.We can understand the concept of regression analysis using the below example:</a:t>
            </a:r>
            <a:endParaRPr b="0"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 sz="1866">
                <a:solidFill>
                  <a:srgbClr val="000000"/>
                </a:solidFill>
                <a:highlight>
                  <a:srgbClr val="FFFFFF"/>
                </a:highlight>
                <a:latin typeface="Times New Roman"/>
                <a:ea typeface="Times New Roman"/>
                <a:cs typeface="Times New Roman"/>
                <a:sym typeface="Times New Roman"/>
              </a:rPr>
              <a:t>Example:</a:t>
            </a:r>
            <a:r>
              <a:rPr b="0" lang="en" sz="1866">
                <a:solidFill>
                  <a:srgbClr val="000000"/>
                </a:solidFill>
                <a:highlight>
                  <a:srgbClr val="FFFFFF"/>
                </a:highlight>
                <a:latin typeface="Times New Roman"/>
                <a:ea typeface="Times New Roman"/>
                <a:cs typeface="Times New Roman"/>
                <a:sym typeface="Times New Roman"/>
              </a:rPr>
              <a:t> Suppose there is a marketing company A, who does various advertisement every year and get sales on that. The below list shows the advertisement made by the company in the last 5 years and the corresponding sales:</a:t>
            </a:r>
            <a:endParaRPr b="0"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REGRESSION </a:t>
            </a:r>
            <a:endParaRPr sz="1700"/>
          </a:p>
        </p:txBody>
      </p:sp>
      <p:sp>
        <p:nvSpPr>
          <p:cNvPr id="246" name="Google Shape;246;p41"/>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t/>
            </a:r>
            <a:endParaRPr b="0"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pic>
        <p:nvPicPr>
          <p:cNvPr id="247" name="Google Shape;247;p41"/>
          <p:cNvPicPr preferRelativeResize="0"/>
          <p:nvPr/>
        </p:nvPicPr>
        <p:blipFill>
          <a:blip r:embed="rId3">
            <a:alphaModFix/>
          </a:blip>
          <a:stretch>
            <a:fillRect/>
          </a:stretch>
        </p:blipFill>
        <p:spPr>
          <a:xfrm>
            <a:off x="2659825" y="627938"/>
            <a:ext cx="4483925" cy="448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INTRODUCTION</a:t>
            </a:r>
            <a:endParaRPr sz="1700"/>
          </a:p>
        </p:txBody>
      </p:sp>
      <p:sp>
        <p:nvSpPr>
          <p:cNvPr id="82" name="Google Shape;82;p15"/>
          <p:cNvSpPr txBox="1"/>
          <p:nvPr>
            <p:ph idx="4294967295" type="title"/>
          </p:nvPr>
        </p:nvSpPr>
        <p:spPr>
          <a:xfrm>
            <a:off x="368625" y="617225"/>
            <a:ext cx="8645400" cy="452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911">
                <a:solidFill>
                  <a:srgbClr val="000000"/>
                </a:solidFill>
                <a:latin typeface="Lato"/>
                <a:ea typeface="Lato"/>
                <a:cs typeface="Lato"/>
                <a:sym typeface="Lato"/>
              </a:rPr>
              <a:t>What is the difference between ML , AI , DL , DE  and DS  ? </a:t>
            </a:r>
            <a:endParaRPr sz="1911">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b="0" lang="en" sz="1700">
                <a:solidFill>
                  <a:srgbClr val="000000"/>
                </a:solidFill>
                <a:highlight>
                  <a:srgbClr val="FFFFFF"/>
                </a:highlight>
                <a:latin typeface="Times New Roman"/>
                <a:ea typeface="Times New Roman"/>
                <a:cs typeface="Times New Roman"/>
                <a:sym typeface="Times New Roman"/>
              </a:rPr>
              <a:t>Raise your hand if you’ve been caught in the confusion of differentiating artificial intelligence (AI) vs machine learning (ML) vs deep learning (DL) vs Data Science(DS) vs Data Engineering (DE)…</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00">
                <a:solidFill>
                  <a:srgbClr val="292929"/>
                </a:solidFill>
                <a:highlight>
                  <a:srgbClr val="FFFFFF"/>
                </a:highlight>
                <a:latin typeface="Georgia"/>
                <a:ea typeface="Georgia"/>
                <a:cs typeface="Georgia"/>
                <a:sym typeface="Georgia"/>
              </a:rPr>
              <a:t>Bring down your hand, buddy, we can’t see it!</a:t>
            </a:r>
            <a:endParaRPr b="0" sz="1700">
              <a:solidFill>
                <a:srgbClr val="292929"/>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b="0" sz="1700">
              <a:solidFill>
                <a:srgbClr val="292929"/>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b="0"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t/>
            </a:r>
            <a:endParaRPr b="0" sz="1900">
              <a:solidFill>
                <a:srgbClr val="000000"/>
              </a:solidFill>
              <a:latin typeface="Lato"/>
              <a:ea typeface="Lato"/>
              <a:cs typeface="Lato"/>
              <a:sym typeface="Lato"/>
            </a:endParaRPr>
          </a:p>
        </p:txBody>
      </p:sp>
      <p:pic>
        <p:nvPicPr>
          <p:cNvPr id="83" name="Google Shape;83;p15"/>
          <p:cNvPicPr preferRelativeResize="0"/>
          <p:nvPr/>
        </p:nvPicPr>
        <p:blipFill>
          <a:blip r:embed="rId3">
            <a:alphaModFix/>
          </a:blip>
          <a:stretch>
            <a:fillRect/>
          </a:stretch>
        </p:blipFill>
        <p:spPr>
          <a:xfrm>
            <a:off x="3155988" y="2686288"/>
            <a:ext cx="2409825" cy="2295525"/>
          </a:xfrm>
          <a:prstGeom prst="rect">
            <a:avLst/>
          </a:prstGeom>
          <a:noFill/>
          <a:ln>
            <a:noFill/>
          </a:ln>
        </p:spPr>
      </p:pic>
      <p:sp>
        <p:nvSpPr>
          <p:cNvPr id="84" name="Google Shape;84;p15"/>
          <p:cNvSpPr txBox="1"/>
          <p:nvPr>
            <p:ph idx="4294967295" type="title"/>
          </p:nvPr>
        </p:nvSpPr>
        <p:spPr>
          <a:xfrm>
            <a:off x="4703325" y="3851400"/>
            <a:ext cx="1839600" cy="1043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00">
                <a:solidFill>
                  <a:srgbClr val="212121"/>
                </a:solidFill>
                <a:highlight>
                  <a:srgbClr val="FFFFFF"/>
                </a:highlight>
                <a:latin typeface="Georgia"/>
                <a:ea typeface="Georgia"/>
                <a:cs typeface="Georgia"/>
                <a:sym typeface="Georgia"/>
              </a:rPr>
              <a:t>Data Engineering</a:t>
            </a:r>
            <a:endParaRPr b="0" sz="1700">
              <a:solidFill>
                <a:srgbClr val="212121"/>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b="0" sz="1700">
              <a:solidFill>
                <a:srgbClr val="292929"/>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b="0"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t/>
            </a:r>
            <a:endParaRPr b="0" sz="1900">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REGRESSION </a:t>
            </a:r>
            <a:endParaRPr sz="1700"/>
          </a:p>
        </p:txBody>
      </p:sp>
      <p:sp>
        <p:nvSpPr>
          <p:cNvPr id="253" name="Google Shape;253;p42"/>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200"/>
              </a:spcBef>
              <a:spcAft>
                <a:spcPts val="0"/>
              </a:spcAft>
              <a:buNone/>
            </a:pPr>
            <a:r>
              <a:rPr b="0" lang="en" sz="1866">
                <a:solidFill>
                  <a:srgbClr val="000000"/>
                </a:solidFill>
                <a:highlight>
                  <a:srgbClr val="FFFFFF"/>
                </a:highlight>
                <a:latin typeface="Times New Roman"/>
                <a:ea typeface="Times New Roman"/>
                <a:cs typeface="Times New Roman"/>
                <a:sym typeface="Times New Roman"/>
              </a:rPr>
              <a:t>Now, the company wants to do the advertisement of $200 in the year 2019 </a:t>
            </a:r>
            <a:r>
              <a:rPr lang="en" sz="1866">
                <a:solidFill>
                  <a:srgbClr val="000000"/>
                </a:solidFill>
                <a:highlight>
                  <a:srgbClr val="FFFFFF"/>
                </a:highlight>
                <a:latin typeface="Times New Roman"/>
                <a:ea typeface="Times New Roman"/>
                <a:cs typeface="Times New Roman"/>
                <a:sym typeface="Times New Roman"/>
              </a:rPr>
              <a:t>and wants to know the prediction about the sales for this year</a:t>
            </a:r>
            <a:r>
              <a:rPr b="0" lang="en" sz="1866">
                <a:solidFill>
                  <a:srgbClr val="000000"/>
                </a:solidFill>
                <a:highlight>
                  <a:srgbClr val="FFFFFF"/>
                </a:highlight>
                <a:latin typeface="Times New Roman"/>
                <a:ea typeface="Times New Roman"/>
                <a:cs typeface="Times New Roman"/>
                <a:sym typeface="Times New Roman"/>
              </a:rPr>
              <a:t>. So to solve such type of prediction problems in machine learning, we need r</a:t>
            </a:r>
            <a:r>
              <a:rPr lang="en" sz="1866">
                <a:solidFill>
                  <a:srgbClr val="000000"/>
                </a:solidFill>
                <a:highlight>
                  <a:srgbClr val="FFFFFF"/>
                </a:highlight>
                <a:latin typeface="Times New Roman"/>
                <a:ea typeface="Times New Roman"/>
                <a:cs typeface="Times New Roman"/>
                <a:sym typeface="Times New Roman"/>
              </a:rPr>
              <a:t>egression analysis</a:t>
            </a:r>
            <a:r>
              <a:rPr b="0" lang="en" sz="1866">
                <a:solidFill>
                  <a:srgbClr val="000000"/>
                </a:solidFill>
                <a:highlight>
                  <a:srgbClr val="FFFFFF"/>
                </a:highlight>
                <a:latin typeface="Times New Roman"/>
                <a:ea typeface="Times New Roman"/>
                <a:cs typeface="Times New Roman"/>
                <a:sym typeface="Times New Roman"/>
              </a:rPr>
              <a:t>.</a:t>
            </a:r>
            <a:endParaRPr b="0" sz="1866">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 sz="1866">
                <a:solidFill>
                  <a:srgbClr val="000000"/>
                </a:solidFill>
                <a:highlight>
                  <a:srgbClr val="FFFFFF"/>
                </a:highlight>
                <a:latin typeface="Times New Roman"/>
                <a:ea typeface="Times New Roman"/>
                <a:cs typeface="Times New Roman"/>
                <a:sym typeface="Times New Roman"/>
              </a:rPr>
              <a:t>Regression is a </a:t>
            </a:r>
            <a:r>
              <a:rPr b="0" lang="en" sz="1866">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supervised learning technique</a:t>
            </a:r>
            <a:endParaRPr b="0"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0" lang="en" sz="1766">
                <a:solidFill>
                  <a:srgbClr val="000000"/>
                </a:solidFill>
                <a:latin typeface="Times New Roman"/>
                <a:ea typeface="Times New Roman"/>
                <a:cs typeface="Times New Roman"/>
                <a:sym typeface="Times New Roman"/>
              </a:rPr>
              <a:t>which helps in finding the correlation between variables and enables us to predict the continuous output variable based on the one or more predictor variables. It is mainly used for </a:t>
            </a:r>
            <a:r>
              <a:rPr lang="en" sz="1766">
                <a:solidFill>
                  <a:srgbClr val="000000"/>
                </a:solidFill>
                <a:latin typeface="Times New Roman"/>
                <a:ea typeface="Times New Roman"/>
                <a:cs typeface="Times New Roman"/>
                <a:sym typeface="Times New Roman"/>
              </a:rPr>
              <a:t>prediction, forecasting, time series modeling, and determining the causal-effect relationship between variables</a:t>
            </a:r>
            <a:r>
              <a:rPr b="0" lang="en" sz="1766">
                <a:solidFill>
                  <a:srgbClr val="000000"/>
                </a:solidFill>
                <a:latin typeface="Times New Roman"/>
                <a:ea typeface="Times New Roman"/>
                <a:cs typeface="Times New Roman"/>
                <a:sym typeface="Times New Roman"/>
              </a:rPr>
              <a:t>.</a:t>
            </a:r>
            <a:endParaRPr b="0" sz="1766">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 sz="1866">
                <a:solidFill>
                  <a:srgbClr val="000000"/>
                </a:solidFill>
                <a:highlight>
                  <a:srgbClr val="FFFFFF"/>
                </a:highlight>
                <a:latin typeface="Times New Roman"/>
                <a:ea typeface="Times New Roman"/>
                <a:cs typeface="Times New Roman"/>
                <a:sym typeface="Times New Roman"/>
              </a:rPr>
              <a:t>In Regression, we plot a graph between the variables which best fits the given data points, using this plot, the machine learning model can make predictions about the data. In simple words, </a:t>
            </a:r>
            <a:r>
              <a:rPr lang="en" sz="1866">
                <a:solidFill>
                  <a:srgbClr val="000000"/>
                </a:solidFill>
                <a:highlight>
                  <a:srgbClr val="FFFFFF"/>
                </a:highlight>
                <a:latin typeface="Times New Roman"/>
                <a:ea typeface="Times New Roman"/>
                <a:cs typeface="Times New Roman"/>
                <a:sym typeface="Times New Roman"/>
              </a:rPr>
              <a:t>"Regression shows a line or curve that passes through all the data points on target-predictor graph in such a way that the vertical distance between the data points and the regression line is minimum."</a:t>
            </a:r>
            <a:r>
              <a:rPr b="0" lang="en" sz="1866">
                <a:solidFill>
                  <a:srgbClr val="000000"/>
                </a:solidFill>
                <a:highlight>
                  <a:srgbClr val="FFFFFF"/>
                </a:highlight>
                <a:latin typeface="Times New Roman"/>
                <a:ea typeface="Times New Roman"/>
                <a:cs typeface="Times New Roman"/>
                <a:sym typeface="Times New Roman"/>
              </a:rPr>
              <a:t> The distance between data points and line tells whether a model has captured a strong relationship or not.</a:t>
            </a:r>
            <a:endParaRPr b="0" sz="1866">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b="0" sz="1311">
              <a:solidFill>
                <a:srgbClr val="000000"/>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TERMINOLOGY RELATED TO SUPERVISED LEARNING</a:t>
            </a:r>
            <a:endParaRPr sz="1700"/>
          </a:p>
        </p:txBody>
      </p:sp>
      <p:sp>
        <p:nvSpPr>
          <p:cNvPr id="259" name="Google Shape;259;p43"/>
          <p:cNvSpPr txBox="1"/>
          <p:nvPr>
            <p:ph idx="4294967295" type="title"/>
          </p:nvPr>
        </p:nvSpPr>
        <p:spPr>
          <a:xfrm>
            <a:off x="364500" y="532050"/>
            <a:ext cx="8415000" cy="4547100"/>
          </a:xfrm>
          <a:prstGeom prst="rect">
            <a:avLst/>
          </a:prstGeom>
        </p:spPr>
        <p:txBody>
          <a:bodyPr anchorCtr="0" anchor="t" bIns="91425" lIns="91425" spcFirstLastPara="1" rIns="91425" wrap="square" tIns="91425">
            <a:normAutofit fontScale="90000"/>
          </a:bodyPr>
          <a:lstStyle/>
          <a:p>
            <a:pPr indent="-335280" lvl="0" marL="457200" marR="25400" rtl="0" algn="l">
              <a:lnSpc>
                <a:spcPct val="100000"/>
              </a:lnSpc>
              <a:spcBef>
                <a:spcPts val="0"/>
              </a:spcBef>
              <a:spcAft>
                <a:spcPts val="0"/>
              </a:spcAft>
              <a:buClr>
                <a:srgbClr val="000000"/>
              </a:buClr>
              <a:buSzPct val="100000"/>
              <a:buFont typeface="Times New Roman"/>
              <a:buChar char="●"/>
            </a:pPr>
            <a:r>
              <a:rPr lang="en" sz="1866">
                <a:solidFill>
                  <a:srgbClr val="000000"/>
                </a:solidFill>
                <a:highlight>
                  <a:srgbClr val="FFFFFF"/>
                </a:highlight>
                <a:latin typeface="Times New Roman"/>
                <a:ea typeface="Times New Roman"/>
                <a:cs typeface="Times New Roman"/>
                <a:sym typeface="Times New Roman"/>
              </a:rPr>
              <a:t>Dependent Variable</a:t>
            </a:r>
            <a:r>
              <a:rPr b="0" lang="en" sz="1866">
                <a:solidFill>
                  <a:srgbClr val="000000"/>
                </a:solidFill>
                <a:highlight>
                  <a:srgbClr val="FFFFFF"/>
                </a:highlight>
                <a:latin typeface="Times New Roman"/>
                <a:ea typeface="Times New Roman"/>
                <a:cs typeface="Times New Roman"/>
                <a:sym typeface="Times New Roman"/>
              </a:rPr>
              <a:t>: The main factor in Regression analysis which we want to predict or understand is called the dependent variable. It is also called target variable.</a:t>
            </a:r>
            <a:endParaRPr b="0" sz="1866">
              <a:solidFill>
                <a:srgbClr val="000000"/>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1200"/>
              </a:spcBef>
              <a:spcAft>
                <a:spcPts val="0"/>
              </a:spcAft>
              <a:buClr>
                <a:srgbClr val="000000"/>
              </a:buClr>
              <a:buSzPct val="100000"/>
              <a:buFont typeface="Times New Roman"/>
              <a:buChar char="●"/>
            </a:pPr>
            <a:r>
              <a:rPr lang="en" sz="1866">
                <a:solidFill>
                  <a:srgbClr val="000000"/>
                </a:solidFill>
                <a:highlight>
                  <a:srgbClr val="FFFFFF"/>
                </a:highlight>
                <a:latin typeface="Times New Roman"/>
                <a:ea typeface="Times New Roman"/>
                <a:cs typeface="Times New Roman"/>
                <a:sym typeface="Times New Roman"/>
              </a:rPr>
              <a:t>Independent Variable</a:t>
            </a:r>
            <a:r>
              <a:rPr b="0" lang="en" sz="1866">
                <a:solidFill>
                  <a:srgbClr val="000000"/>
                </a:solidFill>
                <a:highlight>
                  <a:srgbClr val="FFFFFF"/>
                </a:highlight>
                <a:latin typeface="Times New Roman"/>
                <a:ea typeface="Times New Roman"/>
                <a:cs typeface="Times New Roman"/>
                <a:sym typeface="Times New Roman"/>
              </a:rPr>
              <a:t>: The factors which affect the dependent variables or which are used to predict the values of the dependent variables are called independent variable, also called as a predictor.</a:t>
            </a:r>
            <a:endParaRPr b="0" sz="1866">
              <a:solidFill>
                <a:srgbClr val="000000"/>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1200"/>
              </a:spcBef>
              <a:spcAft>
                <a:spcPts val="0"/>
              </a:spcAft>
              <a:buClr>
                <a:srgbClr val="000000"/>
              </a:buClr>
              <a:buSzPct val="100000"/>
              <a:buFont typeface="Times New Roman"/>
              <a:buChar char="●"/>
            </a:pPr>
            <a:r>
              <a:rPr lang="en" sz="1866">
                <a:solidFill>
                  <a:srgbClr val="000000"/>
                </a:solidFill>
                <a:highlight>
                  <a:srgbClr val="FFFFFF"/>
                </a:highlight>
                <a:latin typeface="Times New Roman"/>
                <a:ea typeface="Times New Roman"/>
                <a:cs typeface="Times New Roman"/>
                <a:sym typeface="Times New Roman"/>
              </a:rPr>
              <a:t>Outliers</a:t>
            </a:r>
            <a:r>
              <a:rPr b="0" lang="en" sz="1866">
                <a:solidFill>
                  <a:srgbClr val="000000"/>
                </a:solidFill>
                <a:highlight>
                  <a:srgbClr val="FFFFFF"/>
                </a:highlight>
                <a:latin typeface="Times New Roman"/>
                <a:ea typeface="Times New Roman"/>
                <a:cs typeface="Times New Roman"/>
                <a:sym typeface="Times New Roman"/>
              </a:rPr>
              <a:t>: Outlier is an observation which contains either very low value or very high value in comparison to other observed values. An outlier may hamper the result, so it should be avoided.</a:t>
            </a:r>
            <a:endParaRPr b="0" sz="1866">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00000"/>
              </a:lnSpc>
              <a:spcBef>
                <a:spcPts val="0"/>
              </a:spcBef>
              <a:spcAft>
                <a:spcPts val="0"/>
              </a:spcAft>
              <a:buNone/>
            </a:pPr>
            <a:r>
              <a:t/>
            </a:r>
            <a:endParaRPr b="0" sz="1866">
              <a:solidFill>
                <a:srgbClr val="000000"/>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0"/>
              </a:spcBef>
              <a:spcAft>
                <a:spcPts val="0"/>
              </a:spcAft>
              <a:buClr>
                <a:srgbClr val="000000"/>
              </a:buClr>
              <a:buSzPct val="100000"/>
              <a:buFont typeface="Times New Roman"/>
              <a:buChar char="●"/>
            </a:pPr>
            <a:r>
              <a:rPr lang="en" sz="1866">
                <a:solidFill>
                  <a:srgbClr val="000000"/>
                </a:solidFill>
                <a:highlight>
                  <a:srgbClr val="FFFFFF"/>
                </a:highlight>
                <a:latin typeface="Times New Roman"/>
                <a:ea typeface="Times New Roman"/>
                <a:cs typeface="Times New Roman"/>
                <a:sym typeface="Times New Roman"/>
              </a:rPr>
              <a:t>Multicollinearity</a:t>
            </a:r>
            <a:r>
              <a:rPr b="0" lang="en" sz="1866">
                <a:solidFill>
                  <a:srgbClr val="000000"/>
                </a:solidFill>
                <a:highlight>
                  <a:srgbClr val="FFFFFF"/>
                </a:highlight>
                <a:latin typeface="Times New Roman"/>
                <a:ea typeface="Times New Roman"/>
                <a:cs typeface="Times New Roman"/>
                <a:sym typeface="Times New Roman"/>
              </a:rPr>
              <a:t>: If the independent variables are highly correlated with each other than other variables, then such condition is called Multicollinearity. It should not be present in the dataset, because it creates problem while ranking the most affecting variable.</a:t>
            </a:r>
            <a:endParaRPr b="0" sz="1866">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00000"/>
              </a:lnSpc>
              <a:spcBef>
                <a:spcPts val="0"/>
              </a:spcBef>
              <a:spcAft>
                <a:spcPts val="0"/>
              </a:spcAft>
              <a:buNone/>
            </a:pPr>
            <a:r>
              <a:t/>
            </a:r>
            <a:endParaRPr b="0" sz="1866">
              <a:solidFill>
                <a:srgbClr val="000000"/>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0"/>
              </a:spcBef>
              <a:spcAft>
                <a:spcPts val="0"/>
              </a:spcAft>
              <a:buClr>
                <a:srgbClr val="000000"/>
              </a:buClr>
              <a:buSzPct val="100000"/>
              <a:buFont typeface="Times New Roman"/>
              <a:buChar char="●"/>
            </a:pPr>
            <a:r>
              <a:rPr lang="en" sz="1866">
                <a:solidFill>
                  <a:srgbClr val="000000"/>
                </a:solidFill>
                <a:highlight>
                  <a:srgbClr val="FFFFFF"/>
                </a:highlight>
                <a:latin typeface="Times New Roman"/>
                <a:ea typeface="Times New Roman"/>
                <a:cs typeface="Times New Roman"/>
                <a:sym typeface="Times New Roman"/>
              </a:rPr>
              <a:t>Underfitting and Overfitting</a:t>
            </a:r>
            <a:r>
              <a:rPr b="0" lang="en" sz="1866">
                <a:solidFill>
                  <a:srgbClr val="000000"/>
                </a:solidFill>
                <a:highlight>
                  <a:srgbClr val="FFFFFF"/>
                </a:highlight>
                <a:latin typeface="Times New Roman"/>
                <a:ea typeface="Times New Roman"/>
                <a:cs typeface="Times New Roman"/>
                <a:sym typeface="Times New Roman"/>
              </a:rPr>
              <a:t>: If our algorithm works well with the training dataset but not well with test dataset, then such problem is called </a:t>
            </a:r>
            <a:r>
              <a:rPr lang="en" sz="1866">
                <a:solidFill>
                  <a:srgbClr val="000000"/>
                </a:solidFill>
                <a:highlight>
                  <a:srgbClr val="FFFFFF"/>
                </a:highlight>
                <a:latin typeface="Times New Roman"/>
                <a:ea typeface="Times New Roman"/>
                <a:cs typeface="Times New Roman"/>
                <a:sym typeface="Times New Roman"/>
              </a:rPr>
              <a:t>Overfitting</a:t>
            </a:r>
            <a:r>
              <a:rPr b="0" lang="en" sz="1866">
                <a:solidFill>
                  <a:srgbClr val="000000"/>
                </a:solidFill>
                <a:highlight>
                  <a:srgbClr val="FFFFFF"/>
                </a:highlight>
                <a:latin typeface="Times New Roman"/>
                <a:ea typeface="Times New Roman"/>
                <a:cs typeface="Times New Roman"/>
                <a:sym typeface="Times New Roman"/>
              </a:rPr>
              <a:t>. And if our algorithm does not perform well even with training dataset, then such problem is </a:t>
            </a:r>
            <a:r>
              <a:rPr lang="en" sz="1866">
                <a:solidFill>
                  <a:srgbClr val="000000"/>
                </a:solidFill>
                <a:highlight>
                  <a:srgbClr val="FFFFFF"/>
                </a:highlight>
                <a:latin typeface="Times New Roman"/>
                <a:ea typeface="Times New Roman"/>
                <a:cs typeface="Times New Roman"/>
                <a:sym typeface="Times New Roman"/>
              </a:rPr>
              <a:t>underfitting.</a:t>
            </a:r>
            <a:endParaRPr sz="1866">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b="0" sz="1311">
              <a:solidFill>
                <a:srgbClr val="333333"/>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t/>
            </a:r>
            <a:endParaRPr b="0" sz="1311">
              <a:solidFill>
                <a:srgbClr val="000000"/>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TYPE OF THE REGRESSION ANALYSIS</a:t>
            </a:r>
            <a:endParaRPr sz="1700"/>
          </a:p>
        </p:txBody>
      </p:sp>
      <p:sp>
        <p:nvSpPr>
          <p:cNvPr id="265" name="Google Shape;265;p44"/>
          <p:cNvSpPr txBox="1"/>
          <p:nvPr>
            <p:ph idx="4294967295" type="title"/>
          </p:nvPr>
        </p:nvSpPr>
        <p:spPr>
          <a:xfrm>
            <a:off x="364500" y="532050"/>
            <a:ext cx="8415000" cy="4547100"/>
          </a:xfrm>
          <a:prstGeom prst="rect">
            <a:avLst/>
          </a:prstGeom>
        </p:spPr>
        <p:txBody>
          <a:bodyPr anchorCtr="0" anchor="t" bIns="91425" lIns="91425" spcFirstLastPara="1" rIns="91425" wrap="square" tIns="91425">
            <a:normAutofit fontScale="90000"/>
          </a:bodyPr>
          <a:lstStyle/>
          <a:p>
            <a:pPr indent="0" lvl="0" marL="457200" marR="25400" rtl="0" algn="l">
              <a:lnSpc>
                <a:spcPct val="100000"/>
              </a:lnSpc>
              <a:spcBef>
                <a:spcPts val="0"/>
              </a:spcBef>
              <a:spcAft>
                <a:spcPts val="0"/>
              </a:spcAft>
              <a:buNone/>
            </a:pPr>
            <a:r>
              <a:t/>
            </a:r>
            <a:endParaRPr sz="1866">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b="0" sz="1311">
              <a:solidFill>
                <a:srgbClr val="333333"/>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t/>
            </a:r>
            <a:endParaRPr b="0" sz="1311">
              <a:solidFill>
                <a:srgbClr val="000000"/>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pic>
        <p:nvPicPr>
          <p:cNvPr id="266" name="Google Shape;266;p44"/>
          <p:cNvPicPr preferRelativeResize="0"/>
          <p:nvPr/>
        </p:nvPicPr>
        <p:blipFill>
          <a:blip r:embed="rId3">
            <a:alphaModFix/>
          </a:blip>
          <a:stretch>
            <a:fillRect/>
          </a:stretch>
        </p:blipFill>
        <p:spPr>
          <a:xfrm>
            <a:off x="2071675" y="672850"/>
            <a:ext cx="5383225" cy="4470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LINEAR REGRESSION</a:t>
            </a:r>
            <a:endParaRPr sz="1700"/>
          </a:p>
        </p:txBody>
      </p:sp>
      <p:sp>
        <p:nvSpPr>
          <p:cNvPr id="272" name="Google Shape;272;p45"/>
          <p:cNvSpPr txBox="1"/>
          <p:nvPr>
            <p:ph idx="4294967295" type="title"/>
          </p:nvPr>
        </p:nvSpPr>
        <p:spPr>
          <a:xfrm>
            <a:off x="364500" y="532050"/>
            <a:ext cx="8415000" cy="4547100"/>
          </a:xfrm>
          <a:prstGeom prst="rect">
            <a:avLst/>
          </a:prstGeom>
        </p:spPr>
        <p:txBody>
          <a:bodyPr anchorCtr="0" anchor="t" bIns="91425" lIns="91425" spcFirstLastPara="1" rIns="91425" wrap="square" tIns="91425">
            <a:normAutofit fontScale="90000"/>
          </a:bodyPr>
          <a:lstStyle/>
          <a:p>
            <a:pPr indent="-335280" lvl="0" marL="457200" marR="25400" rtl="0" algn="l">
              <a:lnSpc>
                <a:spcPct val="100000"/>
              </a:lnSpc>
              <a:spcBef>
                <a:spcPts val="1500"/>
              </a:spcBef>
              <a:spcAft>
                <a:spcPts val="0"/>
              </a:spcAft>
              <a:buClr>
                <a:srgbClr val="212121"/>
              </a:buClr>
              <a:buSzPct val="100000"/>
              <a:buFont typeface="Times New Roman"/>
              <a:buChar char="●"/>
            </a:pPr>
            <a:r>
              <a:rPr lang="en" sz="1866">
                <a:solidFill>
                  <a:srgbClr val="212121"/>
                </a:solidFill>
                <a:highlight>
                  <a:srgbClr val="FFFFFF"/>
                </a:highlight>
                <a:latin typeface="Times New Roman"/>
                <a:ea typeface="Times New Roman"/>
                <a:cs typeface="Times New Roman"/>
                <a:sym typeface="Times New Roman"/>
              </a:rPr>
              <a:t>Linear regression i</a:t>
            </a:r>
            <a:r>
              <a:rPr b="0" lang="en" sz="1866">
                <a:solidFill>
                  <a:srgbClr val="212121"/>
                </a:solidFill>
                <a:highlight>
                  <a:srgbClr val="FFFFFF"/>
                </a:highlight>
                <a:latin typeface="Times New Roman"/>
                <a:ea typeface="Times New Roman"/>
                <a:cs typeface="Times New Roman"/>
                <a:sym typeface="Times New Roman"/>
              </a:rPr>
              <a:t>s a statistical regression method which is used for predictive analysis.</a:t>
            </a:r>
            <a:endParaRPr b="0" sz="1866">
              <a:solidFill>
                <a:srgbClr val="212121"/>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0"/>
              </a:spcBef>
              <a:spcAft>
                <a:spcPts val="0"/>
              </a:spcAft>
              <a:buClr>
                <a:srgbClr val="212121"/>
              </a:buClr>
              <a:buSzPct val="100000"/>
              <a:buFont typeface="Times New Roman"/>
              <a:buChar char="●"/>
            </a:pPr>
            <a:r>
              <a:rPr b="0" lang="en" sz="1866">
                <a:solidFill>
                  <a:srgbClr val="212121"/>
                </a:solidFill>
                <a:highlight>
                  <a:srgbClr val="FFFFFF"/>
                </a:highlight>
                <a:latin typeface="Times New Roman"/>
                <a:ea typeface="Times New Roman"/>
                <a:cs typeface="Times New Roman"/>
                <a:sym typeface="Times New Roman"/>
              </a:rPr>
              <a:t>It is one of the very simple and easy algorithms which works on regression and shows the relationship between the continuous variables.</a:t>
            </a:r>
            <a:endParaRPr b="0" sz="1866">
              <a:solidFill>
                <a:srgbClr val="212121"/>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0"/>
              </a:spcBef>
              <a:spcAft>
                <a:spcPts val="0"/>
              </a:spcAft>
              <a:buClr>
                <a:srgbClr val="212121"/>
              </a:buClr>
              <a:buSzPct val="100000"/>
              <a:buFont typeface="Times New Roman"/>
              <a:buChar char="●"/>
            </a:pPr>
            <a:r>
              <a:rPr b="0" lang="en" sz="1866">
                <a:solidFill>
                  <a:srgbClr val="212121"/>
                </a:solidFill>
                <a:highlight>
                  <a:srgbClr val="FFFFFF"/>
                </a:highlight>
                <a:latin typeface="Times New Roman"/>
                <a:ea typeface="Times New Roman"/>
                <a:cs typeface="Times New Roman"/>
                <a:sym typeface="Times New Roman"/>
              </a:rPr>
              <a:t>It is used for solving the regression problem in machine learning.</a:t>
            </a:r>
            <a:endParaRPr b="0" sz="1866">
              <a:solidFill>
                <a:srgbClr val="212121"/>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0"/>
              </a:spcBef>
              <a:spcAft>
                <a:spcPts val="0"/>
              </a:spcAft>
              <a:buClr>
                <a:srgbClr val="212121"/>
              </a:buClr>
              <a:buSzPct val="100000"/>
              <a:buFont typeface="Times New Roman"/>
              <a:buChar char="●"/>
            </a:pPr>
            <a:r>
              <a:rPr b="0" lang="en" sz="1866">
                <a:solidFill>
                  <a:srgbClr val="212121"/>
                </a:solidFill>
                <a:highlight>
                  <a:srgbClr val="FFFFFF"/>
                </a:highlight>
                <a:latin typeface="Times New Roman"/>
                <a:ea typeface="Times New Roman"/>
                <a:cs typeface="Times New Roman"/>
                <a:sym typeface="Times New Roman"/>
              </a:rPr>
              <a:t>Linear regression shows the linear relationship between the independent variable (X-axis) and the dependent variable (Y-axis), hence called linear regression.</a:t>
            </a:r>
            <a:endParaRPr b="0" sz="1866">
              <a:solidFill>
                <a:srgbClr val="212121"/>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0"/>
              </a:spcBef>
              <a:spcAft>
                <a:spcPts val="0"/>
              </a:spcAft>
              <a:buClr>
                <a:srgbClr val="212121"/>
              </a:buClr>
              <a:buSzPct val="100000"/>
              <a:buFont typeface="Roboto"/>
              <a:buChar char="●"/>
            </a:pPr>
            <a:r>
              <a:rPr b="0" lang="en" sz="1866">
                <a:solidFill>
                  <a:srgbClr val="212121"/>
                </a:solidFill>
                <a:highlight>
                  <a:srgbClr val="FFFFFF"/>
                </a:highlight>
                <a:latin typeface="Times New Roman"/>
                <a:ea typeface="Times New Roman"/>
                <a:cs typeface="Times New Roman"/>
                <a:sym typeface="Times New Roman"/>
              </a:rPr>
              <a:t>If there is only one input variable (x), then such linear regression is called </a:t>
            </a:r>
            <a:r>
              <a:rPr lang="en" sz="1866">
                <a:solidFill>
                  <a:srgbClr val="212121"/>
                </a:solidFill>
                <a:highlight>
                  <a:srgbClr val="FFFFFF"/>
                </a:highlight>
                <a:latin typeface="Times New Roman"/>
                <a:ea typeface="Times New Roman"/>
                <a:cs typeface="Times New Roman"/>
                <a:sym typeface="Times New Roman"/>
              </a:rPr>
              <a:t>simple linear regression</a:t>
            </a:r>
            <a:r>
              <a:rPr b="0" lang="en" sz="1866">
                <a:solidFill>
                  <a:srgbClr val="212121"/>
                </a:solidFill>
                <a:highlight>
                  <a:srgbClr val="FFFFFF"/>
                </a:highlight>
                <a:latin typeface="Times New Roman"/>
                <a:ea typeface="Times New Roman"/>
                <a:cs typeface="Times New Roman"/>
                <a:sym typeface="Times New Roman"/>
              </a:rPr>
              <a:t>. And if there is more than one input variable, then such linear regression is called </a:t>
            </a:r>
            <a:r>
              <a:rPr lang="en" sz="1866">
                <a:solidFill>
                  <a:srgbClr val="212121"/>
                </a:solidFill>
                <a:highlight>
                  <a:srgbClr val="FFFFFF"/>
                </a:highlight>
                <a:latin typeface="Times New Roman"/>
                <a:ea typeface="Times New Roman"/>
                <a:cs typeface="Times New Roman"/>
                <a:sym typeface="Times New Roman"/>
              </a:rPr>
              <a:t>multiple linear regression</a:t>
            </a:r>
            <a:r>
              <a:rPr b="0" lang="en" sz="1866">
                <a:solidFill>
                  <a:srgbClr val="212121"/>
                </a:solidFill>
                <a:highlight>
                  <a:srgbClr val="FFFFFF"/>
                </a:highlight>
                <a:latin typeface="Times New Roman"/>
                <a:ea typeface="Times New Roman"/>
                <a:cs typeface="Times New Roman"/>
                <a:sym typeface="Times New Roman"/>
              </a:rPr>
              <a:t>.</a:t>
            </a:r>
            <a:endParaRPr b="0" sz="1866">
              <a:solidFill>
                <a:srgbClr val="212121"/>
              </a:solidFill>
              <a:highlight>
                <a:srgbClr val="FFFFFF"/>
              </a:highlight>
              <a:latin typeface="Times New Roman"/>
              <a:ea typeface="Times New Roman"/>
              <a:cs typeface="Times New Roman"/>
              <a:sym typeface="Times New Roman"/>
            </a:endParaRPr>
          </a:p>
          <a:p>
            <a:pPr indent="-335280" lvl="0" marL="457200" marR="25400" rtl="0" algn="l">
              <a:lnSpc>
                <a:spcPct val="100000"/>
              </a:lnSpc>
              <a:spcBef>
                <a:spcPts val="0"/>
              </a:spcBef>
              <a:spcAft>
                <a:spcPts val="0"/>
              </a:spcAft>
              <a:buClr>
                <a:srgbClr val="212121"/>
              </a:buClr>
              <a:buSzPct val="100000"/>
              <a:buFont typeface="Roboto"/>
              <a:buChar char="●"/>
            </a:pPr>
            <a:r>
              <a:rPr b="0" lang="en" sz="1866">
                <a:solidFill>
                  <a:srgbClr val="212121"/>
                </a:solidFill>
                <a:highlight>
                  <a:srgbClr val="FFFFFF"/>
                </a:highlight>
                <a:latin typeface="Times New Roman"/>
                <a:ea typeface="Times New Roman"/>
                <a:cs typeface="Times New Roman"/>
                <a:sym typeface="Times New Roman"/>
              </a:rPr>
              <a:t>The relationship between variables in the linear regression model can be explained using the below image. Here we are predicting the salary of an employee on the basis of </a:t>
            </a:r>
            <a:r>
              <a:rPr lang="en" sz="1866">
                <a:solidFill>
                  <a:srgbClr val="212121"/>
                </a:solidFill>
                <a:highlight>
                  <a:srgbClr val="FFFFFF"/>
                </a:highlight>
                <a:latin typeface="Times New Roman"/>
                <a:ea typeface="Times New Roman"/>
                <a:cs typeface="Times New Roman"/>
                <a:sym typeface="Times New Roman"/>
              </a:rPr>
              <a:t>the year of experience</a:t>
            </a:r>
            <a:r>
              <a:rPr b="0" lang="en" sz="1866">
                <a:solidFill>
                  <a:srgbClr val="212121"/>
                </a:solidFill>
                <a:highlight>
                  <a:srgbClr val="FFFFFF"/>
                </a:highlight>
                <a:latin typeface="Times New Roman"/>
                <a:ea typeface="Times New Roman"/>
                <a:cs typeface="Times New Roman"/>
                <a:sym typeface="Times New Roman"/>
              </a:rPr>
              <a:t>.</a:t>
            </a:r>
            <a:endParaRPr b="0" sz="1866">
              <a:solidFill>
                <a:srgbClr val="212121"/>
              </a:solidFill>
              <a:highlight>
                <a:srgbClr val="FFFFFF"/>
              </a:highlight>
              <a:latin typeface="Times New Roman"/>
              <a:ea typeface="Times New Roman"/>
              <a:cs typeface="Times New Roman"/>
              <a:sym typeface="Times New Roman"/>
            </a:endParaRPr>
          </a:p>
          <a:p>
            <a:pPr indent="0" lvl="0" marL="0" marR="25400" rtl="0" algn="l">
              <a:lnSpc>
                <a:spcPct val="100000"/>
              </a:lnSpc>
              <a:spcBef>
                <a:spcPts val="1200"/>
              </a:spcBef>
              <a:spcAft>
                <a:spcPts val="0"/>
              </a:spcAft>
              <a:buNone/>
            </a:pPr>
            <a:r>
              <a:t/>
            </a:r>
            <a:endParaRPr sz="1866">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b="0" sz="1311">
              <a:solidFill>
                <a:srgbClr val="333333"/>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t/>
            </a:r>
            <a:endParaRPr b="0" sz="1311">
              <a:solidFill>
                <a:srgbClr val="000000"/>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866">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200">
              <a:solidFill>
                <a:srgbClr val="52525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7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7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LINEAR REGRESSION</a:t>
            </a:r>
            <a:endParaRPr sz="1700"/>
          </a:p>
        </p:txBody>
      </p:sp>
      <p:sp>
        <p:nvSpPr>
          <p:cNvPr id="278" name="Google Shape;278;p46"/>
          <p:cNvSpPr txBox="1"/>
          <p:nvPr>
            <p:ph idx="4294967295" type="title"/>
          </p:nvPr>
        </p:nvSpPr>
        <p:spPr>
          <a:xfrm>
            <a:off x="364500" y="532050"/>
            <a:ext cx="8415000" cy="4547100"/>
          </a:xfrm>
          <a:prstGeom prst="rect">
            <a:avLst/>
          </a:prstGeom>
        </p:spPr>
        <p:txBody>
          <a:bodyPr anchorCtr="0" anchor="t" bIns="91425" lIns="91425" spcFirstLastPara="1" rIns="91425" wrap="square" tIns="91425">
            <a:normAutofit/>
          </a:bodyPr>
          <a:lstStyle/>
          <a:p>
            <a:pPr indent="-323850" lvl="0" marL="457200" rtl="0" algn="l">
              <a:lnSpc>
                <a:spcPct val="156250"/>
              </a:lnSpc>
              <a:spcBef>
                <a:spcPts val="3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Y= aX+b  </a:t>
            </a:r>
            <a:endParaRPr sz="1500">
              <a:solidFill>
                <a:srgbClr val="000000"/>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None/>
            </a:pPr>
            <a:r>
              <a:rPr lang="en" sz="1500">
                <a:solidFill>
                  <a:srgbClr val="000000"/>
                </a:solidFill>
                <a:latin typeface="Times New Roman"/>
                <a:ea typeface="Times New Roman"/>
                <a:cs typeface="Times New Roman"/>
                <a:sym typeface="Times New Roman"/>
              </a:rPr>
              <a:t>y=dependent</a:t>
            </a:r>
            <a:endParaRPr sz="1500">
              <a:solidFill>
                <a:srgbClr val="000000"/>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None/>
            </a:pPr>
            <a:r>
              <a:rPr lang="en" sz="1500">
                <a:solidFill>
                  <a:srgbClr val="000000"/>
                </a:solidFill>
                <a:latin typeface="Times New Roman"/>
                <a:ea typeface="Times New Roman"/>
                <a:cs typeface="Times New Roman"/>
                <a:sym typeface="Times New Roman"/>
              </a:rPr>
              <a:t>(target)</a:t>
            </a:r>
            <a:endParaRPr sz="1500">
              <a:solidFill>
                <a:srgbClr val="000000"/>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None/>
            </a:pPr>
            <a:r>
              <a:rPr lang="en" sz="1500">
                <a:solidFill>
                  <a:srgbClr val="000000"/>
                </a:solidFill>
                <a:latin typeface="Times New Roman"/>
                <a:ea typeface="Times New Roman"/>
                <a:cs typeface="Times New Roman"/>
                <a:sym typeface="Times New Roman"/>
              </a:rPr>
              <a:t>x=independent</a:t>
            </a:r>
            <a:endParaRPr sz="1500">
              <a:solidFill>
                <a:srgbClr val="000000"/>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None/>
            </a:pPr>
            <a:r>
              <a:rPr lang="en" sz="1500">
                <a:solidFill>
                  <a:srgbClr val="000000"/>
                </a:solidFill>
                <a:latin typeface="Times New Roman"/>
                <a:ea typeface="Times New Roman"/>
                <a:cs typeface="Times New Roman"/>
                <a:sym typeface="Times New Roman"/>
              </a:rPr>
              <a:t>(predictors)</a:t>
            </a:r>
            <a:endParaRPr sz="1500">
              <a:solidFill>
                <a:srgbClr val="000000"/>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None/>
            </a:pPr>
            <a:r>
              <a:rPr lang="en" sz="1500">
                <a:solidFill>
                  <a:srgbClr val="000000"/>
                </a:solidFill>
                <a:latin typeface="Times New Roman"/>
                <a:ea typeface="Times New Roman"/>
                <a:cs typeface="Times New Roman"/>
                <a:sym typeface="Times New Roman"/>
              </a:rPr>
              <a:t>a</a:t>
            </a:r>
            <a:r>
              <a:rPr lang="en" sz="1500">
                <a:solidFill>
                  <a:srgbClr val="000000"/>
                </a:solidFill>
                <a:latin typeface="Times New Roman"/>
                <a:ea typeface="Times New Roman"/>
                <a:cs typeface="Times New Roman"/>
                <a:sym typeface="Times New Roman"/>
              </a:rPr>
              <a:t>,b  are </a:t>
            </a:r>
            <a:endParaRPr sz="1500">
              <a:solidFill>
                <a:srgbClr val="000000"/>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None/>
            </a:pPr>
            <a:r>
              <a:rPr lang="en" sz="1500">
                <a:solidFill>
                  <a:srgbClr val="000000"/>
                </a:solidFill>
                <a:latin typeface="Times New Roman"/>
                <a:ea typeface="Times New Roman"/>
                <a:cs typeface="Times New Roman"/>
                <a:sym typeface="Times New Roman"/>
              </a:rPr>
              <a:t>parameters.</a:t>
            </a:r>
            <a:endParaRPr sz="1500">
              <a:solidFill>
                <a:srgbClr val="000000"/>
              </a:solidFill>
              <a:latin typeface="Times New Roman"/>
              <a:ea typeface="Times New Roman"/>
              <a:cs typeface="Times New Roman"/>
              <a:sym typeface="Times New Roman"/>
            </a:endParaRPr>
          </a:p>
        </p:txBody>
      </p:sp>
      <p:pic>
        <p:nvPicPr>
          <p:cNvPr id="279" name="Google Shape;279;p46"/>
          <p:cNvPicPr preferRelativeResize="0"/>
          <p:nvPr/>
        </p:nvPicPr>
        <p:blipFill>
          <a:blip r:embed="rId3">
            <a:alphaModFix/>
          </a:blip>
          <a:stretch>
            <a:fillRect/>
          </a:stretch>
        </p:blipFill>
        <p:spPr>
          <a:xfrm>
            <a:off x="2160850" y="649463"/>
            <a:ext cx="5390350" cy="4312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POLYNOMIAL REGRESSION</a:t>
            </a:r>
            <a:endParaRPr sz="1700"/>
          </a:p>
        </p:txBody>
      </p:sp>
      <p:sp>
        <p:nvSpPr>
          <p:cNvPr id="285" name="Google Shape;285;p47"/>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fontScale="90000"/>
          </a:bodyPr>
          <a:lstStyle/>
          <a:p>
            <a:pPr indent="-338454" lvl="0" marL="457200" marR="25400" rtl="0" algn="l">
              <a:lnSpc>
                <a:spcPct val="156250"/>
              </a:lnSpc>
              <a:spcBef>
                <a:spcPts val="1500"/>
              </a:spcBef>
              <a:spcAft>
                <a:spcPts val="0"/>
              </a:spcAft>
              <a:buClr>
                <a:srgbClr val="000000"/>
              </a:buClr>
              <a:buSzPct val="100000"/>
              <a:buFont typeface="Roboto"/>
              <a:buChar char="●"/>
            </a:pPr>
            <a:r>
              <a:rPr b="0" lang="en" sz="1922">
                <a:solidFill>
                  <a:srgbClr val="000000"/>
                </a:solidFill>
                <a:highlight>
                  <a:srgbClr val="FFFFFF"/>
                </a:highlight>
                <a:latin typeface="Times New Roman"/>
                <a:ea typeface="Times New Roman"/>
                <a:cs typeface="Times New Roman"/>
                <a:sym typeface="Times New Roman"/>
              </a:rPr>
              <a:t>Polynomial Regression is a type of regression which models the </a:t>
            </a:r>
            <a:r>
              <a:rPr lang="en" sz="1922">
                <a:solidFill>
                  <a:srgbClr val="000000"/>
                </a:solidFill>
                <a:highlight>
                  <a:srgbClr val="FFFFFF"/>
                </a:highlight>
                <a:latin typeface="Times New Roman"/>
                <a:ea typeface="Times New Roman"/>
                <a:cs typeface="Times New Roman"/>
                <a:sym typeface="Times New Roman"/>
              </a:rPr>
              <a:t>non-linear dataset</a:t>
            </a:r>
            <a:r>
              <a:rPr b="0" lang="en" sz="1922">
                <a:solidFill>
                  <a:srgbClr val="000000"/>
                </a:solidFill>
                <a:highlight>
                  <a:srgbClr val="FFFFFF"/>
                </a:highlight>
                <a:latin typeface="Times New Roman"/>
                <a:ea typeface="Times New Roman"/>
                <a:cs typeface="Times New Roman"/>
                <a:sym typeface="Times New Roman"/>
              </a:rPr>
              <a:t> using a linear model.</a:t>
            </a:r>
            <a:endParaRPr b="0" sz="1922">
              <a:solidFill>
                <a:srgbClr val="000000"/>
              </a:solidFill>
              <a:highlight>
                <a:srgbClr val="FFFFFF"/>
              </a:highlight>
              <a:latin typeface="Times New Roman"/>
              <a:ea typeface="Times New Roman"/>
              <a:cs typeface="Times New Roman"/>
              <a:sym typeface="Times New Roman"/>
            </a:endParaRPr>
          </a:p>
          <a:p>
            <a:pPr indent="-338454" lvl="0" marL="457200" marR="25400" rtl="0" algn="l">
              <a:lnSpc>
                <a:spcPct val="156250"/>
              </a:lnSpc>
              <a:spcBef>
                <a:spcPts val="0"/>
              </a:spcBef>
              <a:spcAft>
                <a:spcPts val="0"/>
              </a:spcAft>
              <a:buClr>
                <a:srgbClr val="000000"/>
              </a:buClr>
              <a:buSzPct val="100000"/>
              <a:buFont typeface="Times New Roman"/>
              <a:buChar char="●"/>
            </a:pPr>
            <a:r>
              <a:rPr b="0" lang="en" sz="1922">
                <a:solidFill>
                  <a:srgbClr val="000000"/>
                </a:solidFill>
                <a:highlight>
                  <a:srgbClr val="FFFFFF"/>
                </a:highlight>
                <a:latin typeface="Times New Roman"/>
                <a:ea typeface="Times New Roman"/>
                <a:cs typeface="Times New Roman"/>
                <a:sym typeface="Times New Roman"/>
              </a:rPr>
              <a:t>It is similar to multiple linear regression, but it fits a non-linear curve between the value of x and corresponding conditional values of y.</a:t>
            </a:r>
            <a:endParaRPr b="0" sz="1922">
              <a:solidFill>
                <a:srgbClr val="000000"/>
              </a:solidFill>
              <a:highlight>
                <a:srgbClr val="FFFFFF"/>
              </a:highlight>
              <a:latin typeface="Times New Roman"/>
              <a:ea typeface="Times New Roman"/>
              <a:cs typeface="Times New Roman"/>
              <a:sym typeface="Times New Roman"/>
            </a:endParaRPr>
          </a:p>
          <a:p>
            <a:pPr indent="-338454" lvl="0" marL="457200" marR="25400" rtl="0" algn="l">
              <a:lnSpc>
                <a:spcPct val="156250"/>
              </a:lnSpc>
              <a:spcBef>
                <a:spcPts val="0"/>
              </a:spcBef>
              <a:spcAft>
                <a:spcPts val="0"/>
              </a:spcAft>
              <a:buClr>
                <a:srgbClr val="000000"/>
              </a:buClr>
              <a:buSzPct val="100000"/>
              <a:buFont typeface="Times New Roman"/>
              <a:buChar char="●"/>
            </a:pPr>
            <a:r>
              <a:rPr b="0" lang="en" sz="1922">
                <a:solidFill>
                  <a:srgbClr val="000000"/>
                </a:solidFill>
                <a:highlight>
                  <a:srgbClr val="FFFFFF"/>
                </a:highlight>
                <a:latin typeface="Times New Roman"/>
                <a:ea typeface="Times New Roman"/>
                <a:cs typeface="Times New Roman"/>
                <a:sym typeface="Times New Roman"/>
              </a:rPr>
              <a:t>Suppose there is a dataset which consists of datapoints which are present in a non-linear fashion, so for such case, linear regression will not best fit to those datapoints. To cover such data points, we need Polynomial regression.</a:t>
            </a:r>
            <a:endParaRPr b="0" sz="1922">
              <a:solidFill>
                <a:srgbClr val="000000"/>
              </a:solidFill>
              <a:highlight>
                <a:srgbClr val="FFFFFF"/>
              </a:highlight>
              <a:latin typeface="Times New Roman"/>
              <a:ea typeface="Times New Roman"/>
              <a:cs typeface="Times New Roman"/>
              <a:sym typeface="Times New Roman"/>
            </a:endParaRPr>
          </a:p>
          <a:p>
            <a:pPr indent="-338454" lvl="0" marL="457200" marR="25400" rtl="0" algn="l">
              <a:lnSpc>
                <a:spcPct val="156250"/>
              </a:lnSpc>
              <a:spcBef>
                <a:spcPts val="0"/>
              </a:spcBef>
              <a:spcAft>
                <a:spcPts val="0"/>
              </a:spcAft>
              <a:buClr>
                <a:srgbClr val="000000"/>
              </a:buClr>
              <a:buSzPct val="100000"/>
              <a:buFont typeface="Roboto"/>
              <a:buChar char="●"/>
            </a:pPr>
            <a:r>
              <a:rPr b="0" lang="en" sz="1922">
                <a:solidFill>
                  <a:srgbClr val="000000"/>
                </a:solidFill>
                <a:highlight>
                  <a:srgbClr val="FFFFFF"/>
                </a:highlight>
                <a:latin typeface="Times New Roman"/>
                <a:ea typeface="Times New Roman"/>
                <a:cs typeface="Times New Roman"/>
                <a:sym typeface="Times New Roman"/>
              </a:rPr>
              <a:t>I</a:t>
            </a:r>
            <a:r>
              <a:rPr lang="en" sz="1922">
                <a:solidFill>
                  <a:srgbClr val="000000"/>
                </a:solidFill>
                <a:highlight>
                  <a:srgbClr val="FFFFFF"/>
                </a:highlight>
                <a:latin typeface="Times New Roman"/>
                <a:ea typeface="Times New Roman"/>
                <a:cs typeface="Times New Roman"/>
                <a:sym typeface="Times New Roman"/>
              </a:rPr>
              <a:t>n Polynomial regression, the original features are transformed into polynomial features of given degree and then modeled using a linear model.</a:t>
            </a:r>
            <a:r>
              <a:rPr b="0" lang="en" sz="1922">
                <a:solidFill>
                  <a:srgbClr val="000000"/>
                </a:solidFill>
                <a:highlight>
                  <a:srgbClr val="FFFFFF"/>
                </a:highlight>
                <a:latin typeface="Times New Roman"/>
                <a:ea typeface="Times New Roman"/>
                <a:cs typeface="Times New Roman"/>
                <a:sym typeface="Times New Roman"/>
              </a:rPr>
              <a:t> Which means the data points are best fitted using a polynomial line.</a:t>
            </a:r>
            <a:endParaRPr b="0" sz="1922">
              <a:solidFill>
                <a:srgbClr val="000000"/>
              </a:solidFill>
              <a:highlight>
                <a:srgbClr val="FFFFFF"/>
              </a:highlight>
              <a:latin typeface="Times New Roman"/>
              <a:ea typeface="Times New Roman"/>
              <a:cs typeface="Times New Roman"/>
              <a:sym typeface="Times New Roman"/>
            </a:endParaRPr>
          </a:p>
          <a:p>
            <a:pPr indent="0" lvl="0" marL="0" rtl="0" algn="l">
              <a:lnSpc>
                <a:spcPct val="156250"/>
              </a:lnSpc>
              <a:spcBef>
                <a:spcPts val="1200"/>
              </a:spcBef>
              <a:spcAft>
                <a:spcPts val="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POLYNOMIAL REGRESSION</a:t>
            </a:r>
            <a:endParaRPr sz="1700"/>
          </a:p>
        </p:txBody>
      </p:sp>
      <p:sp>
        <p:nvSpPr>
          <p:cNvPr id="291" name="Google Shape;291;p48"/>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a:bodyPr>
          <a:lstStyle/>
          <a:p>
            <a:pPr indent="0" lvl="0" marL="0" marR="25400" rtl="0" algn="l">
              <a:lnSpc>
                <a:spcPct val="156250"/>
              </a:lnSpc>
              <a:spcBef>
                <a:spcPts val="1500"/>
              </a:spcBef>
              <a:spcAft>
                <a:spcPts val="0"/>
              </a:spcAft>
              <a:buNone/>
            </a:pPr>
            <a:r>
              <a:t/>
            </a:r>
            <a:endParaRPr b="0" sz="1922">
              <a:solidFill>
                <a:srgbClr val="000000"/>
              </a:solidFill>
              <a:highlight>
                <a:srgbClr val="FFFFFF"/>
              </a:highlight>
              <a:latin typeface="Times New Roman"/>
              <a:ea typeface="Times New Roman"/>
              <a:cs typeface="Times New Roman"/>
              <a:sym typeface="Times New Roman"/>
            </a:endParaRPr>
          </a:p>
          <a:p>
            <a:pPr indent="0" lvl="0" marL="0" rtl="0" algn="l">
              <a:lnSpc>
                <a:spcPct val="156250"/>
              </a:lnSpc>
              <a:spcBef>
                <a:spcPts val="120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292" name="Google Shape;292;p48"/>
          <p:cNvPicPr preferRelativeResize="0"/>
          <p:nvPr/>
        </p:nvPicPr>
        <p:blipFill>
          <a:blip r:embed="rId3">
            <a:alphaModFix/>
          </a:blip>
          <a:stretch>
            <a:fillRect/>
          </a:stretch>
        </p:blipFill>
        <p:spPr>
          <a:xfrm>
            <a:off x="1308600" y="994100"/>
            <a:ext cx="5258823" cy="3155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POLYNOMIAL REGRESSION</a:t>
            </a:r>
            <a:endParaRPr sz="1700"/>
          </a:p>
        </p:txBody>
      </p:sp>
      <p:sp>
        <p:nvSpPr>
          <p:cNvPr id="298" name="Google Shape;298;p49"/>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a:bodyPr>
          <a:lstStyle/>
          <a:p>
            <a:pPr indent="-336550" lvl="0" marL="457200" marR="25400" rtl="0" algn="l">
              <a:lnSpc>
                <a:spcPct val="156250"/>
              </a:lnSpc>
              <a:spcBef>
                <a:spcPts val="1500"/>
              </a:spcBef>
              <a:spcAft>
                <a:spcPts val="0"/>
              </a:spcAft>
              <a:buClr>
                <a:srgbClr val="000000"/>
              </a:buClr>
              <a:buSzPts val="1700"/>
              <a:buFont typeface="Times New Roman"/>
              <a:buChar char="●"/>
            </a:pPr>
            <a:r>
              <a:rPr b="0" lang="en" sz="1700">
                <a:solidFill>
                  <a:srgbClr val="000000"/>
                </a:solidFill>
                <a:highlight>
                  <a:srgbClr val="FFFFFF"/>
                </a:highlight>
                <a:latin typeface="Times New Roman"/>
                <a:ea typeface="Times New Roman"/>
                <a:cs typeface="Times New Roman"/>
                <a:sym typeface="Times New Roman"/>
              </a:rPr>
              <a:t>The equation for polynomial regression also derived from linear regression equation that means Linear regression equation Y= b</a:t>
            </a:r>
            <a:r>
              <a:rPr b="0" baseline="-25000" lang="en" sz="1700">
                <a:solidFill>
                  <a:srgbClr val="000000"/>
                </a:solidFill>
                <a:highlight>
                  <a:srgbClr val="FFFFFF"/>
                </a:highlight>
                <a:latin typeface="Times New Roman"/>
                <a:ea typeface="Times New Roman"/>
                <a:cs typeface="Times New Roman"/>
                <a:sym typeface="Times New Roman"/>
              </a:rPr>
              <a:t>0</a:t>
            </a:r>
            <a:r>
              <a:rPr b="0" lang="en" sz="1700">
                <a:solidFill>
                  <a:srgbClr val="000000"/>
                </a:solidFill>
                <a:highlight>
                  <a:srgbClr val="FFFFFF"/>
                </a:highlight>
                <a:latin typeface="Times New Roman"/>
                <a:ea typeface="Times New Roman"/>
                <a:cs typeface="Times New Roman"/>
                <a:sym typeface="Times New Roman"/>
              </a:rPr>
              <a:t>+ b</a:t>
            </a:r>
            <a:r>
              <a:rPr b="0" baseline="-25000" lang="en" sz="1700">
                <a:solidFill>
                  <a:srgbClr val="000000"/>
                </a:solidFill>
                <a:highlight>
                  <a:srgbClr val="FFFFFF"/>
                </a:highlight>
                <a:latin typeface="Times New Roman"/>
                <a:ea typeface="Times New Roman"/>
                <a:cs typeface="Times New Roman"/>
                <a:sym typeface="Times New Roman"/>
              </a:rPr>
              <a:t>1</a:t>
            </a:r>
            <a:r>
              <a:rPr b="0" lang="en" sz="1700">
                <a:solidFill>
                  <a:srgbClr val="000000"/>
                </a:solidFill>
                <a:highlight>
                  <a:srgbClr val="FFFFFF"/>
                </a:highlight>
                <a:latin typeface="Times New Roman"/>
                <a:ea typeface="Times New Roman"/>
                <a:cs typeface="Times New Roman"/>
                <a:sym typeface="Times New Roman"/>
              </a:rPr>
              <a:t>x, is transformed into Polynomial regression equation Y= b</a:t>
            </a:r>
            <a:r>
              <a:rPr b="0" baseline="-25000" lang="en" sz="1700">
                <a:solidFill>
                  <a:srgbClr val="000000"/>
                </a:solidFill>
                <a:highlight>
                  <a:srgbClr val="FFFFFF"/>
                </a:highlight>
                <a:latin typeface="Times New Roman"/>
                <a:ea typeface="Times New Roman"/>
                <a:cs typeface="Times New Roman"/>
                <a:sym typeface="Times New Roman"/>
              </a:rPr>
              <a:t>0</a:t>
            </a:r>
            <a:r>
              <a:rPr b="0" lang="en" sz="1700">
                <a:solidFill>
                  <a:srgbClr val="000000"/>
                </a:solidFill>
                <a:highlight>
                  <a:srgbClr val="FFFFFF"/>
                </a:highlight>
                <a:latin typeface="Times New Roman"/>
                <a:ea typeface="Times New Roman"/>
                <a:cs typeface="Times New Roman"/>
                <a:sym typeface="Times New Roman"/>
              </a:rPr>
              <a:t>+b</a:t>
            </a:r>
            <a:r>
              <a:rPr b="0" baseline="-25000" lang="en" sz="1700">
                <a:solidFill>
                  <a:srgbClr val="000000"/>
                </a:solidFill>
                <a:highlight>
                  <a:srgbClr val="FFFFFF"/>
                </a:highlight>
                <a:latin typeface="Times New Roman"/>
                <a:ea typeface="Times New Roman"/>
                <a:cs typeface="Times New Roman"/>
                <a:sym typeface="Times New Roman"/>
              </a:rPr>
              <a:t>1</a:t>
            </a:r>
            <a:r>
              <a:rPr b="0" lang="en" sz="1700">
                <a:solidFill>
                  <a:srgbClr val="000000"/>
                </a:solidFill>
                <a:highlight>
                  <a:srgbClr val="FFFFFF"/>
                </a:highlight>
                <a:latin typeface="Times New Roman"/>
                <a:ea typeface="Times New Roman"/>
                <a:cs typeface="Times New Roman"/>
                <a:sym typeface="Times New Roman"/>
              </a:rPr>
              <a:t>x+ b</a:t>
            </a:r>
            <a:r>
              <a:rPr b="0" baseline="-25000" lang="en" sz="1700">
                <a:solidFill>
                  <a:srgbClr val="000000"/>
                </a:solidFill>
                <a:highlight>
                  <a:srgbClr val="FFFFFF"/>
                </a:highlight>
                <a:latin typeface="Times New Roman"/>
                <a:ea typeface="Times New Roman"/>
                <a:cs typeface="Times New Roman"/>
                <a:sym typeface="Times New Roman"/>
              </a:rPr>
              <a:t>2</a:t>
            </a:r>
            <a:r>
              <a:rPr b="0" lang="en" sz="1700">
                <a:solidFill>
                  <a:srgbClr val="000000"/>
                </a:solidFill>
                <a:highlight>
                  <a:srgbClr val="FFFFFF"/>
                </a:highlight>
                <a:latin typeface="Times New Roman"/>
                <a:ea typeface="Times New Roman"/>
                <a:cs typeface="Times New Roman"/>
                <a:sym typeface="Times New Roman"/>
              </a:rPr>
              <a:t>x</a:t>
            </a:r>
            <a:r>
              <a:rPr b="0" baseline="30000" lang="en" sz="1700">
                <a:solidFill>
                  <a:srgbClr val="000000"/>
                </a:solidFill>
                <a:highlight>
                  <a:srgbClr val="FFFFFF"/>
                </a:highlight>
                <a:latin typeface="Times New Roman"/>
                <a:ea typeface="Times New Roman"/>
                <a:cs typeface="Times New Roman"/>
                <a:sym typeface="Times New Roman"/>
              </a:rPr>
              <a:t>2</a:t>
            </a:r>
            <a:r>
              <a:rPr b="0" lang="en" sz="1700">
                <a:solidFill>
                  <a:srgbClr val="000000"/>
                </a:solidFill>
                <a:highlight>
                  <a:srgbClr val="FFFFFF"/>
                </a:highlight>
                <a:latin typeface="Times New Roman"/>
                <a:ea typeface="Times New Roman"/>
                <a:cs typeface="Times New Roman"/>
                <a:sym typeface="Times New Roman"/>
              </a:rPr>
              <a:t>+ b</a:t>
            </a:r>
            <a:r>
              <a:rPr b="0" baseline="-25000" lang="en" sz="1700">
                <a:solidFill>
                  <a:srgbClr val="000000"/>
                </a:solidFill>
                <a:highlight>
                  <a:srgbClr val="FFFFFF"/>
                </a:highlight>
                <a:latin typeface="Times New Roman"/>
                <a:ea typeface="Times New Roman"/>
                <a:cs typeface="Times New Roman"/>
                <a:sym typeface="Times New Roman"/>
              </a:rPr>
              <a:t>3</a:t>
            </a:r>
            <a:r>
              <a:rPr b="0" lang="en" sz="1700">
                <a:solidFill>
                  <a:srgbClr val="000000"/>
                </a:solidFill>
                <a:highlight>
                  <a:srgbClr val="FFFFFF"/>
                </a:highlight>
                <a:latin typeface="Times New Roman"/>
                <a:ea typeface="Times New Roman"/>
                <a:cs typeface="Times New Roman"/>
                <a:sym typeface="Times New Roman"/>
              </a:rPr>
              <a:t>x</a:t>
            </a:r>
            <a:r>
              <a:rPr b="0" baseline="30000" lang="en" sz="1700">
                <a:solidFill>
                  <a:srgbClr val="000000"/>
                </a:solidFill>
                <a:highlight>
                  <a:srgbClr val="FFFFFF"/>
                </a:highlight>
                <a:latin typeface="Times New Roman"/>
                <a:ea typeface="Times New Roman"/>
                <a:cs typeface="Times New Roman"/>
                <a:sym typeface="Times New Roman"/>
              </a:rPr>
              <a:t>3</a:t>
            </a:r>
            <a:r>
              <a:rPr b="0" lang="en" sz="1700">
                <a:solidFill>
                  <a:srgbClr val="000000"/>
                </a:solidFill>
                <a:highlight>
                  <a:srgbClr val="FFFFFF"/>
                </a:highlight>
                <a:latin typeface="Times New Roman"/>
                <a:ea typeface="Times New Roman"/>
                <a:cs typeface="Times New Roman"/>
                <a:sym typeface="Times New Roman"/>
              </a:rPr>
              <a:t>+.....+ b</a:t>
            </a:r>
            <a:r>
              <a:rPr b="0" baseline="-25000" lang="en" sz="1700">
                <a:solidFill>
                  <a:srgbClr val="000000"/>
                </a:solidFill>
                <a:highlight>
                  <a:srgbClr val="FFFFFF"/>
                </a:highlight>
                <a:latin typeface="Times New Roman"/>
                <a:ea typeface="Times New Roman"/>
                <a:cs typeface="Times New Roman"/>
                <a:sym typeface="Times New Roman"/>
              </a:rPr>
              <a:t>n</a:t>
            </a:r>
            <a:r>
              <a:rPr b="0" lang="en" sz="1700">
                <a:solidFill>
                  <a:srgbClr val="000000"/>
                </a:solidFill>
                <a:highlight>
                  <a:srgbClr val="FFFFFF"/>
                </a:highlight>
                <a:latin typeface="Times New Roman"/>
                <a:ea typeface="Times New Roman"/>
                <a:cs typeface="Times New Roman"/>
                <a:sym typeface="Times New Roman"/>
              </a:rPr>
              <a:t>x</a:t>
            </a:r>
            <a:r>
              <a:rPr b="0" baseline="30000" lang="en" sz="1700">
                <a:solidFill>
                  <a:srgbClr val="000000"/>
                </a:solidFill>
                <a:highlight>
                  <a:srgbClr val="FFFFFF"/>
                </a:highlight>
                <a:latin typeface="Times New Roman"/>
                <a:ea typeface="Times New Roman"/>
                <a:cs typeface="Times New Roman"/>
                <a:sym typeface="Times New Roman"/>
              </a:rPr>
              <a:t>n</a:t>
            </a:r>
            <a:r>
              <a:rPr b="0" lang="en" sz="1700">
                <a:solidFill>
                  <a:srgbClr val="000000"/>
                </a:solidFill>
                <a:highlight>
                  <a:srgbClr val="FFFFFF"/>
                </a:highlight>
                <a:latin typeface="Times New Roman"/>
                <a:ea typeface="Times New Roman"/>
                <a:cs typeface="Times New Roman"/>
                <a:sym typeface="Times New Roman"/>
              </a:rPr>
              <a:t>.</a:t>
            </a:r>
            <a:endParaRPr b="0" sz="1700">
              <a:solidFill>
                <a:srgbClr val="000000"/>
              </a:solidFill>
              <a:highlight>
                <a:srgbClr val="FFFFFF"/>
              </a:highlight>
              <a:latin typeface="Times New Roman"/>
              <a:ea typeface="Times New Roman"/>
              <a:cs typeface="Times New Roman"/>
              <a:sym typeface="Times New Roman"/>
            </a:endParaRPr>
          </a:p>
          <a:p>
            <a:pPr indent="-336550" lvl="0" marL="457200" marR="25400" rtl="0" algn="l">
              <a:lnSpc>
                <a:spcPct val="156250"/>
              </a:lnSpc>
              <a:spcBef>
                <a:spcPts val="0"/>
              </a:spcBef>
              <a:spcAft>
                <a:spcPts val="0"/>
              </a:spcAft>
              <a:buClr>
                <a:srgbClr val="000000"/>
              </a:buClr>
              <a:buSzPts val="1700"/>
              <a:buFont typeface="Roboto"/>
              <a:buChar char="●"/>
            </a:pPr>
            <a:r>
              <a:rPr b="0" lang="en" sz="1700">
                <a:solidFill>
                  <a:srgbClr val="000000"/>
                </a:solidFill>
                <a:highlight>
                  <a:srgbClr val="FFFFFF"/>
                </a:highlight>
                <a:latin typeface="Times New Roman"/>
                <a:ea typeface="Times New Roman"/>
                <a:cs typeface="Times New Roman"/>
                <a:sym typeface="Times New Roman"/>
              </a:rPr>
              <a:t>Here Y is the </a:t>
            </a:r>
            <a:r>
              <a:rPr lang="en" sz="1700">
                <a:solidFill>
                  <a:srgbClr val="000000"/>
                </a:solidFill>
                <a:highlight>
                  <a:srgbClr val="FFFFFF"/>
                </a:highlight>
                <a:latin typeface="Times New Roman"/>
                <a:ea typeface="Times New Roman"/>
                <a:cs typeface="Times New Roman"/>
                <a:sym typeface="Times New Roman"/>
              </a:rPr>
              <a:t>predicted/target output, b</a:t>
            </a:r>
            <a:r>
              <a:rPr baseline="-25000" lang="en" sz="1700">
                <a:solidFill>
                  <a:srgbClr val="000000"/>
                </a:solidFill>
                <a:highlight>
                  <a:srgbClr val="FFFFFF"/>
                </a:highlight>
                <a:latin typeface="Times New Roman"/>
                <a:ea typeface="Times New Roman"/>
                <a:cs typeface="Times New Roman"/>
                <a:sym typeface="Times New Roman"/>
              </a:rPr>
              <a:t>0</a:t>
            </a:r>
            <a:r>
              <a:rPr lang="en" sz="1700">
                <a:solidFill>
                  <a:srgbClr val="000000"/>
                </a:solidFill>
                <a:highlight>
                  <a:srgbClr val="FFFFFF"/>
                </a:highlight>
                <a:latin typeface="Times New Roman"/>
                <a:ea typeface="Times New Roman"/>
                <a:cs typeface="Times New Roman"/>
                <a:sym typeface="Times New Roman"/>
              </a:rPr>
              <a:t>, b</a:t>
            </a:r>
            <a:r>
              <a:rPr baseline="-25000" lang="en" sz="1700">
                <a:solidFill>
                  <a:srgbClr val="000000"/>
                </a:solidFill>
                <a:highlight>
                  <a:srgbClr val="FFFFFF"/>
                </a:highlight>
                <a:latin typeface="Times New Roman"/>
                <a:ea typeface="Times New Roman"/>
                <a:cs typeface="Times New Roman"/>
                <a:sym typeface="Times New Roman"/>
              </a:rPr>
              <a:t>1</a:t>
            </a:r>
            <a:r>
              <a:rPr lang="en" sz="1700">
                <a:solidFill>
                  <a:srgbClr val="000000"/>
                </a:solidFill>
                <a:highlight>
                  <a:srgbClr val="FFFFFF"/>
                </a:highlight>
                <a:latin typeface="Times New Roman"/>
                <a:ea typeface="Times New Roman"/>
                <a:cs typeface="Times New Roman"/>
                <a:sym typeface="Times New Roman"/>
              </a:rPr>
              <a:t>,... b</a:t>
            </a:r>
            <a:r>
              <a:rPr baseline="-25000" lang="en" sz="1700">
                <a:solidFill>
                  <a:srgbClr val="000000"/>
                </a:solidFill>
                <a:highlight>
                  <a:srgbClr val="FFFFFF"/>
                </a:highlight>
                <a:latin typeface="Times New Roman"/>
                <a:ea typeface="Times New Roman"/>
                <a:cs typeface="Times New Roman"/>
                <a:sym typeface="Times New Roman"/>
              </a:rPr>
              <a:t>n</a:t>
            </a:r>
            <a:r>
              <a:rPr lang="en" sz="1700">
                <a:solidFill>
                  <a:srgbClr val="000000"/>
                </a:solidFill>
                <a:highlight>
                  <a:srgbClr val="FFFFFF"/>
                </a:highlight>
                <a:latin typeface="Times New Roman"/>
                <a:ea typeface="Times New Roman"/>
                <a:cs typeface="Times New Roman"/>
                <a:sym typeface="Times New Roman"/>
              </a:rPr>
              <a:t> are the regression coefficients</a:t>
            </a:r>
            <a:r>
              <a:rPr b="0" lang="en" sz="1700">
                <a:solidFill>
                  <a:srgbClr val="000000"/>
                </a:solidFill>
                <a:highlight>
                  <a:srgbClr val="FFFFFF"/>
                </a:highlight>
                <a:latin typeface="Times New Roman"/>
                <a:ea typeface="Times New Roman"/>
                <a:cs typeface="Times New Roman"/>
                <a:sym typeface="Times New Roman"/>
              </a:rPr>
              <a:t>. x is our </a:t>
            </a:r>
            <a:r>
              <a:rPr lang="en" sz="1700">
                <a:solidFill>
                  <a:srgbClr val="000000"/>
                </a:solidFill>
                <a:highlight>
                  <a:srgbClr val="FFFFFF"/>
                </a:highlight>
                <a:latin typeface="Times New Roman"/>
                <a:ea typeface="Times New Roman"/>
                <a:cs typeface="Times New Roman"/>
                <a:sym typeface="Times New Roman"/>
              </a:rPr>
              <a:t>independent/input variable</a:t>
            </a:r>
            <a:r>
              <a:rPr b="0" lang="en" sz="1700">
                <a:solidFill>
                  <a:srgbClr val="000000"/>
                </a:solidFill>
                <a:highlight>
                  <a:srgbClr val="FFFFFF"/>
                </a:highlight>
                <a:latin typeface="Times New Roman"/>
                <a:ea typeface="Times New Roman"/>
                <a:cs typeface="Times New Roman"/>
                <a:sym typeface="Times New Roman"/>
              </a:rPr>
              <a:t>.</a:t>
            </a:r>
            <a:endParaRPr b="0" sz="1700">
              <a:solidFill>
                <a:srgbClr val="000000"/>
              </a:solidFill>
              <a:highlight>
                <a:srgbClr val="FFFFFF"/>
              </a:highlight>
              <a:latin typeface="Times New Roman"/>
              <a:ea typeface="Times New Roman"/>
              <a:cs typeface="Times New Roman"/>
              <a:sym typeface="Times New Roman"/>
            </a:endParaRPr>
          </a:p>
          <a:p>
            <a:pPr indent="-336550" lvl="0" marL="457200" marR="25400" rtl="0" algn="l">
              <a:lnSpc>
                <a:spcPct val="156250"/>
              </a:lnSpc>
              <a:spcBef>
                <a:spcPts val="0"/>
              </a:spcBef>
              <a:spcAft>
                <a:spcPts val="0"/>
              </a:spcAft>
              <a:buClr>
                <a:srgbClr val="000000"/>
              </a:buClr>
              <a:buSzPts val="1700"/>
              <a:buFont typeface="Times New Roman"/>
              <a:buChar char="●"/>
            </a:pPr>
            <a:r>
              <a:rPr b="0" lang="en" sz="1700">
                <a:solidFill>
                  <a:srgbClr val="000000"/>
                </a:solidFill>
                <a:highlight>
                  <a:srgbClr val="FFFFFF"/>
                </a:highlight>
                <a:latin typeface="Times New Roman"/>
                <a:ea typeface="Times New Roman"/>
                <a:cs typeface="Times New Roman"/>
                <a:sym typeface="Times New Roman"/>
              </a:rPr>
              <a:t>The model is still linear as the coefficients are still linear with quadratic</a:t>
            </a:r>
            <a:endParaRPr b="0" sz="17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b="0" sz="1922">
              <a:solidFill>
                <a:srgbClr val="000000"/>
              </a:solidFill>
              <a:highlight>
                <a:srgbClr val="FFFFFF"/>
              </a:highlight>
              <a:latin typeface="Times New Roman"/>
              <a:ea typeface="Times New Roman"/>
              <a:cs typeface="Times New Roman"/>
              <a:sym typeface="Times New Roman"/>
            </a:endParaRPr>
          </a:p>
          <a:p>
            <a:pPr indent="0" lvl="0" marL="0" rtl="0" algn="l">
              <a:lnSpc>
                <a:spcPct val="156250"/>
              </a:lnSpc>
              <a:spcBef>
                <a:spcPts val="1200"/>
              </a:spcBef>
              <a:spcAft>
                <a:spcPts val="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FINDING THE BEST FIT LINE </a:t>
            </a:r>
            <a:endParaRPr sz="1700"/>
          </a:p>
        </p:txBody>
      </p:sp>
      <p:sp>
        <p:nvSpPr>
          <p:cNvPr id="304" name="Google Shape;304;p50"/>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a:bodyPr>
          <a:lstStyle/>
          <a:p>
            <a:pPr indent="0" lvl="0" marL="0" marR="25400" rtl="0" algn="l">
              <a:lnSpc>
                <a:spcPct val="156250"/>
              </a:lnSpc>
              <a:spcBef>
                <a:spcPts val="15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b="0" sz="1922">
              <a:solidFill>
                <a:srgbClr val="000000"/>
              </a:solidFill>
              <a:highlight>
                <a:srgbClr val="FFFFFF"/>
              </a:highlight>
              <a:latin typeface="Times New Roman"/>
              <a:ea typeface="Times New Roman"/>
              <a:cs typeface="Times New Roman"/>
              <a:sym typeface="Times New Roman"/>
            </a:endParaRPr>
          </a:p>
          <a:p>
            <a:pPr indent="0" lvl="0" marL="0" rtl="0" algn="l">
              <a:lnSpc>
                <a:spcPct val="156250"/>
              </a:lnSpc>
              <a:spcBef>
                <a:spcPts val="120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05" name="Google Shape;305;p50"/>
          <p:cNvPicPr preferRelativeResize="0"/>
          <p:nvPr/>
        </p:nvPicPr>
        <p:blipFill>
          <a:blip r:embed="rId3">
            <a:alphaModFix/>
          </a:blip>
          <a:stretch>
            <a:fillRect/>
          </a:stretch>
        </p:blipFill>
        <p:spPr>
          <a:xfrm>
            <a:off x="2313950" y="594450"/>
            <a:ext cx="4444375" cy="4444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FINDING THE BEST FIT LINE </a:t>
            </a:r>
            <a:endParaRPr sz="1700"/>
          </a:p>
        </p:txBody>
      </p:sp>
      <p:sp>
        <p:nvSpPr>
          <p:cNvPr id="311" name="Google Shape;311;p51"/>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fontScale="90000"/>
          </a:bodyPr>
          <a:lstStyle/>
          <a:p>
            <a:pPr indent="0" lvl="0" marL="0" marR="25400" rtl="0" algn="l">
              <a:lnSpc>
                <a:spcPct val="100000"/>
              </a:lnSpc>
              <a:spcBef>
                <a:spcPts val="1500"/>
              </a:spcBef>
              <a:spcAft>
                <a:spcPts val="0"/>
              </a:spcAft>
              <a:buNone/>
            </a:pPr>
            <a:r>
              <a:rPr b="0" lang="en" sz="1700">
                <a:solidFill>
                  <a:srgbClr val="000000"/>
                </a:solidFill>
                <a:highlight>
                  <a:srgbClr val="FFFFFF"/>
                </a:highlight>
                <a:latin typeface="Times New Roman"/>
                <a:ea typeface="Times New Roman"/>
                <a:cs typeface="Times New Roman"/>
                <a:sym typeface="Times New Roman"/>
              </a:rPr>
              <a:t>When working with linear regression, our main goal is to find the best fit line that means the error between predicted values and actual values should be minimized. The best fit line will have the least error.</a:t>
            </a:r>
            <a:endParaRPr b="0" sz="1700">
              <a:solidFill>
                <a:srgbClr val="000000"/>
              </a:solidFill>
              <a:highlight>
                <a:srgbClr val="FFFFFF"/>
              </a:highlight>
              <a:latin typeface="Times New Roman"/>
              <a:ea typeface="Times New Roman"/>
              <a:cs typeface="Times New Roman"/>
              <a:sym typeface="Times New Roman"/>
            </a:endParaRPr>
          </a:p>
          <a:p>
            <a:pPr indent="0" lvl="0" marL="0" rtl="0" algn="just">
              <a:lnSpc>
                <a:spcPct val="130000"/>
              </a:lnSpc>
              <a:spcBef>
                <a:spcPts val="1400"/>
              </a:spcBef>
              <a:spcAft>
                <a:spcPts val="0"/>
              </a:spcAft>
              <a:buNone/>
            </a:pPr>
            <a:r>
              <a:rPr b="0" lang="en" sz="2044">
                <a:highlight>
                  <a:srgbClr val="FFFFFF"/>
                </a:highlight>
                <a:latin typeface="Times New Roman"/>
                <a:ea typeface="Times New Roman"/>
                <a:cs typeface="Times New Roman"/>
                <a:sym typeface="Times New Roman"/>
              </a:rPr>
              <a:t>Cost function-</a:t>
            </a:r>
            <a:endParaRPr b="0" sz="2044">
              <a:highlight>
                <a:srgbClr val="FFFFFF"/>
              </a:highlight>
              <a:latin typeface="Times New Roman"/>
              <a:ea typeface="Times New Roman"/>
              <a:cs typeface="Times New Roman"/>
              <a:sym typeface="Times New Roman"/>
            </a:endParaRPr>
          </a:p>
          <a:p>
            <a:pPr indent="-322579" lvl="0" marL="457200" marR="25400" rtl="0" algn="l">
              <a:lnSpc>
                <a:spcPct val="156250"/>
              </a:lnSpc>
              <a:spcBef>
                <a:spcPts val="1500"/>
              </a:spcBef>
              <a:spcAft>
                <a:spcPts val="0"/>
              </a:spcAft>
              <a:buClr>
                <a:srgbClr val="000000"/>
              </a:buClr>
              <a:buSzPct val="100000"/>
              <a:buFont typeface="Times New Roman"/>
              <a:buChar char="●"/>
            </a:pPr>
            <a:r>
              <a:rPr b="0" lang="en" sz="1644">
                <a:solidFill>
                  <a:srgbClr val="000000"/>
                </a:solidFill>
                <a:highlight>
                  <a:srgbClr val="FFFFFF"/>
                </a:highlight>
                <a:latin typeface="Times New Roman"/>
                <a:ea typeface="Times New Roman"/>
                <a:cs typeface="Times New Roman"/>
                <a:sym typeface="Times New Roman"/>
              </a:rPr>
              <a:t>The different values for weights or coefficient of lines (a</a:t>
            </a:r>
            <a:r>
              <a:rPr b="0" baseline="-25000" lang="en" sz="1644">
                <a:solidFill>
                  <a:srgbClr val="000000"/>
                </a:solidFill>
                <a:highlight>
                  <a:srgbClr val="FFFFFF"/>
                </a:highlight>
                <a:latin typeface="Times New Roman"/>
                <a:ea typeface="Times New Roman"/>
                <a:cs typeface="Times New Roman"/>
                <a:sym typeface="Times New Roman"/>
              </a:rPr>
              <a:t>0</a:t>
            </a:r>
            <a:r>
              <a:rPr b="0" lang="en" sz="1644">
                <a:solidFill>
                  <a:srgbClr val="000000"/>
                </a:solidFill>
                <a:highlight>
                  <a:srgbClr val="FFFFFF"/>
                </a:highlight>
                <a:latin typeface="Times New Roman"/>
                <a:ea typeface="Times New Roman"/>
                <a:cs typeface="Times New Roman"/>
                <a:sym typeface="Times New Roman"/>
              </a:rPr>
              <a:t>, a</a:t>
            </a:r>
            <a:r>
              <a:rPr b="0" baseline="-25000" lang="en" sz="1644">
                <a:solidFill>
                  <a:srgbClr val="000000"/>
                </a:solidFill>
                <a:highlight>
                  <a:srgbClr val="FFFFFF"/>
                </a:highlight>
                <a:latin typeface="Times New Roman"/>
                <a:ea typeface="Times New Roman"/>
                <a:cs typeface="Times New Roman"/>
                <a:sym typeface="Times New Roman"/>
              </a:rPr>
              <a:t>1</a:t>
            </a:r>
            <a:r>
              <a:rPr b="0" lang="en" sz="1644">
                <a:solidFill>
                  <a:srgbClr val="000000"/>
                </a:solidFill>
                <a:highlight>
                  <a:srgbClr val="FFFFFF"/>
                </a:highlight>
                <a:latin typeface="Times New Roman"/>
                <a:ea typeface="Times New Roman"/>
                <a:cs typeface="Times New Roman"/>
                <a:sym typeface="Times New Roman"/>
              </a:rPr>
              <a:t>) gives the different line of regression, and the cost function is used to estimate the values of the coefficient for the best fit line.</a:t>
            </a:r>
            <a:endParaRPr b="0" sz="1644">
              <a:solidFill>
                <a:srgbClr val="000000"/>
              </a:solidFill>
              <a:highlight>
                <a:srgbClr val="FFFFFF"/>
              </a:highlight>
              <a:latin typeface="Times New Roman"/>
              <a:ea typeface="Times New Roman"/>
              <a:cs typeface="Times New Roman"/>
              <a:sym typeface="Times New Roman"/>
            </a:endParaRPr>
          </a:p>
          <a:p>
            <a:pPr indent="-322579" lvl="0" marL="457200" marR="25400" rtl="0" algn="l">
              <a:lnSpc>
                <a:spcPct val="156250"/>
              </a:lnSpc>
              <a:spcBef>
                <a:spcPts val="0"/>
              </a:spcBef>
              <a:spcAft>
                <a:spcPts val="0"/>
              </a:spcAft>
              <a:buClr>
                <a:srgbClr val="000000"/>
              </a:buClr>
              <a:buSzPct val="100000"/>
              <a:buFont typeface="Times New Roman"/>
              <a:buChar char="●"/>
            </a:pPr>
            <a:r>
              <a:rPr b="0" lang="en" sz="1644">
                <a:solidFill>
                  <a:srgbClr val="000000"/>
                </a:solidFill>
                <a:highlight>
                  <a:srgbClr val="FFFFFF"/>
                </a:highlight>
                <a:latin typeface="Times New Roman"/>
                <a:ea typeface="Times New Roman"/>
                <a:cs typeface="Times New Roman"/>
                <a:sym typeface="Times New Roman"/>
              </a:rPr>
              <a:t>Cost function optimizes the regression coefficients or weights. It measures how a linear regression model is performing.</a:t>
            </a:r>
            <a:endParaRPr b="0" sz="1644">
              <a:solidFill>
                <a:srgbClr val="000000"/>
              </a:solidFill>
              <a:highlight>
                <a:srgbClr val="FFFFFF"/>
              </a:highlight>
              <a:latin typeface="Times New Roman"/>
              <a:ea typeface="Times New Roman"/>
              <a:cs typeface="Times New Roman"/>
              <a:sym typeface="Times New Roman"/>
            </a:endParaRPr>
          </a:p>
          <a:p>
            <a:pPr indent="-322579" lvl="0" marL="457200" marR="25400" rtl="0" algn="l">
              <a:lnSpc>
                <a:spcPct val="156250"/>
              </a:lnSpc>
              <a:spcBef>
                <a:spcPts val="0"/>
              </a:spcBef>
              <a:spcAft>
                <a:spcPts val="0"/>
              </a:spcAft>
              <a:buClr>
                <a:srgbClr val="000000"/>
              </a:buClr>
              <a:buSzPct val="100000"/>
              <a:buFont typeface="Roboto"/>
              <a:buChar char="●"/>
            </a:pPr>
            <a:r>
              <a:rPr b="0" lang="en" sz="1644">
                <a:solidFill>
                  <a:srgbClr val="000000"/>
                </a:solidFill>
                <a:highlight>
                  <a:srgbClr val="FFFFFF"/>
                </a:highlight>
                <a:latin typeface="Times New Roman"/>
                <a:ea typeface="Times New Roman"/>
                <a:cs typeface="Times New Roman"/>
                <a:sym typeface="Times New Roman"/>
              </a:rPr>
              <a:t>We can use the cost function to find the accuracy of the </a:t>
            </a:r>
            <a:r>
              <a:rPr lang="en" sz="1644">
                <a:solidFill>
                  <a:srgbClr val="000000"/>
                </a:solidFill>
                <a:highlight>
                  <a:srgbClr val="FFFFFF"/>
                </a:highlight>
                <a:latin typeface="Times New Roman"/>
                <a:ea typeface="Times New Roman"/>
                <a:cs typeface="Times New Roman"/>
                <a:sym typeface="Times New Roman"/>
              </a:rPr>
              <a:t>mapping function</a:t>
            </a:r>
            <a:r>
              <a:rPr b="0" lang="en" sz="1644">
                <a:solidFill>
                  <a:srgbClr val="000000"/>
                </a:solidFill>
                <a:highlight>
                  <a:srgbClr val="FFFFFF"/>
                </a:highlight>
                <a:latin typeface="Times New Roman"/>
                <a:ea typeface="Times New Roman"/>
                <a:cs typeface="Times New Roman"/>
                <a:sym typeface="Times New Roman"/>
              </a:rPr>
              <a:t>, which maps the input variable to the output variable. This mapping function is also known as </a:t>
            </a:r>
            <a:r>
              <a:rPr lang="en" sz="1644">
                <a:solidFill>
                  <a:srgbClr val="000000"/>
                </a:solidFill>
                <a:highlight>
                  <a:srgbClr val="FFFFFF"/>
                </a:highlight>
                <a:latin typeface="Times New Roman"/>
                <a:ea typeface="Times New Roman"/>
                <a:cs typeface="Times New Roman"/>
                <a:sym typeface="Times New Roman"/>
              </a:rPr>
              <a:t>Hypothesis function</a:t>
            </a:r>
            <a:r>
              <a:rPr b="0" lang="en" sz="1644">
                <a:solidFill>
                  <a:srgbClr val="000000"/>
                </a:solidFill>
                <a:highlight>
                  <a:srgbClr val="FFFFFF"/>
                </a:highlight>
                <a:latin typeface="Times New Roman"/>
                <a:ea typeface="Times New Roman"/>
                <a:cs typeface="Times New Roman"/>
                <a:sym typeface="Times New Roman"/>
              </a:rPr>
              <a:t>.</a:t>
            </a:r>
            <a:endParaRPr b="0" sz="1644">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 sz="1644">
                <a:solidFill>
                  <a:srgbClr val="000000"/>
                </a:solidFill>
                <a:highlight>
                  <a:srgbClr val="FFFFFF"/>
                </a:highlight>
                <a:latin typeface="Times New Roman"/>
                <a:ea typeface="Times New Roman"/>
                <a:cs typeface="Times New Roman"/>
                <a:sym typeface="Times New Roman"/>
              </a:rPr>
              <a:t>For Linear Regression, we use the </a:t>
            </a:r>
            <a:r>
              <a:rPr lang="en" sz="1644">
                <a:solidFill>
                  <a:srgbClr val="000000"/>
                </a:solidFill>
                <a:highlight>
                  <a:srgbClr val="FFFFFF"/>
                </a:highlight>
                <a:latin typeface="Times New Roman"/>
                <a:ea typeface="Times New Roman"/>
                <a:cs typeface="Times New Roman"/>
                <a:sym typeface="Times New Roman"/>
              </a:rPr>
              <a:t>Mean Squared Error (MSE)</a:t>
            </a:r>
            <a:r>
              <a:rPr b="0" lang="en" sz="1644">
                <a:solidFill>
                  <a:srgbClr val="000000"/>
                </a:solidFill>
                <a:highlight>
                  <a:srgbClr val="FFFFFF"/>
                </a:highlight>
                <a:latin typeface="Times New Roman"/>
                <a:ea typeface="Times New Roman"/>
                <a:cs typeface="Times New Roman"/>
                <a:sym typeface="Times New Roman"/>
              </a:rPr>
              <a:t> cost function, which is the average of squared error occurred between the predicted values and actual values. It can be written as:</a:t>
            </a:r>
            <a:endParaRPr b="0" sz="1644">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00000"/>
              </a:lnSpc>
              <a:spcBef>
                <a:spcPts val="15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00000"/>
              </a:lnSpc>
              <a:spcBef>
                <a:spcPts val="15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b="0" sz="1922">
              <a:solidFill>
                <a:srgbClr val="000000"/>
              </a:solidFill>
              <a:highlight>
                <a:srgbClr val="FFFFFF"/>
              </a:highlight>
              <a:latin typeface="Times New Roman"/>
              <a:ea typeface="Times New Roman"/>
              <a:cs typeface="Times New Roman"/>
              <a:sym typeface="Times New Roman"/>
            </a:endParaRPr>
          </a:p>
          <a:p>
            <a:pPr indent="0" lvl="0" marL="0" rtl="0" algn="l">
              <a:lnSpc>
                <a:spcPct val="156250"/>
              </a:lnSpc>
              <a:spcBef>
                <a:spcPts val="1200"/>
              </a:spcBef>
              <a:spcAft>
                <a:spcPts val="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INTRODUCTION</a:t>
            </a:r>
            <a:endParaRPr sz="1700"/>
          </a:p>
        </p:txBody>
      </p:sp>
      <p:sp>
        <p:nvSpPr>
          <p:cNvPr id="90" name="Google Shape;90;p16"/>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None/>
            </a:pPr>
            <a:r>
              <a:rPr lang="en" sz="1911">
                <a:solidFill>
                  <a:srgbClr val="000000"/>
                </a:solidFill>
                <a:latin typeface="Times New Roman"/>
                <a:ea typeface="Times New Roman"/>
                <a:cs typeface="Times New Roman"/>
                <a:sym typeface="Times New Roman"/>
              </a:rPr>
              <a:t>Artificial Intelligence:</a:t>
            </a:r>
            <a:endParaRPr sz="1911">
              <a:solidFill>
                <a:srgbClr val="000000"/>
              </a:solidFill>
              <a:latin typeface="Times New Roman"/>
              <a:ea typeface="Times New Roman"/>
              <a:cs typeface="Times New Roman"/>
              <a:sym typeface="Times New Roman"/>
            </a:endParaRPr>
          </a:p>
          <a:p>
            <a:pPr indent="-337819" lvl="0" marL="457200" rtl="0" algn="l">
              <a:lnSpc>
                <a:spcPct val="100000"/>
              </a:lnSpc>
              <a:spcBef>
                <a:spcPts val="0"/>
              </a:spcBef>
              <a:spcAft>
                <a:spcPts val="0"/>
              </a:spcAft>
              <a:buClr>
                <a:srgbClr val="000000"/>
              </a:buClr>
              <a:buSzPct val="100000"/>
              <a:buFont typeface="Times New Roman"/>
              <a:buChar char="-"/>
            </a:pPr>
            <a:r>
              <a:rPr b="0" lang="en" sz="1911">
                <a:solidFill>
                  <a:srgbClr val="000000"/>
                </a:solidFill>
                <a:latin typeface="Times New Roman"/>
                <a:ea typeface="Times New Roman"/>
                <a:cs typeface="Times New Roman"/>
                <a:sym typeface="Times New Roman"/>
              </a:rPr>
              <a:t>Concerned   with building smart machines and intelligent system capable of performing tasks that typically require human intelligence.</a:t>
            </a:r>
            <a:endParaRPr b="0" sz="1911">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911">
                <a:solidFill>
                  <a:srgbClr val="000000"/>
                </a:solidFill>
                <a:latin typeface="Times New Roman"/>
                <a:ea typeface="Times New Roman"/>
                <a:cs typeface="Times New Roman"/>
                <a:sym typeface="Times New Roman"/>
              </a:rPr>
              <a:t>Machine Learning:</a:t>
            </a:r>
            <a:endParaRPr sz="1911">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11">
                <a:solidFill>
                  <a:srgbClr val="000000"/>
                </a:solidFill>
                <a:latin typeface="Times New Roman"/>
                <a:ea typeface="Times New Roman"/>
                <a:cs typeface="Times New Roman"/>
                <a:sym typeface="Times New Roman"/>
              </a:rPr>
              <a:t>     -  </a:t>
            </a:r>
            <a:r>
              <a:rPr b="0" lang="en" sz="1911">
                <a:solidFill>
                  <a:srgbClr val="000000"/>
                </a:solidFill>
                <a:latin typeface="Times New Roman"/>
                <a:ea typeface="Times New Roman"/>
                <a:cs typeface="Times New Roman"/>
                <a:sym typeface="Times New Roman"/>
              </a:rPr>
              <a:t>Is a branch of AI based on the idea that systems can learn from data, identify patterns and make  decisions with minimal human intervention.</a:t>
            </a:r>
            <a:endParaRPr b="0" sz="1911">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911">
                <a:solidFill>
                  <a:srgbClr val="000000"/>
                </a:solidFill>
                <a:latin typeface="Times New Roman"/>
                <a:ea typeface="Times New Roman"/>
                <a:cs typeface="Times New Roman"/>
                <a:sym typeface="Times New Roman"/>
              </a:rPr>
              <a:t>Deep Learning:</a:t>
            </a:r>
            <a:endParaRPr sz="19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11">
                <a:solidFill>
                  <a:srgbClr val="000000"/>
                </a:solidFill>
                <a:latin typeface="Times New Roman"/>
                <a:ea typeface="Times New Roman"/>
                <a:cs typeface="Times New Roman"/>
                <a:sym typeface="Times New Roman"/>
              </a:rPr>
              <a:t>     -  </a:t>
            </a:r>
            <a:r>
              <a:rPr b="0" lang="en" sz="1911">
                <a:solidFill>
                  <a:srgbClr val="000000"/>
                </a:solidFill>
                <a:latin typeface="Times New Roman"/>
                <a:ea typeface="Times New Roman"/>
                <a:cs typeface="Times New Roman"/>
                <a:sym typeface="Times New Roman"/>
              </a:rPr>
              <a:t>Is a subset of ML that use a cascade of multiple layers of non-linear processing and </a:t>
            </a:r>
            <a:r>
              <a:rPr b="0" lang="en" sz="1933">
                <a:solidFill>
                  <a:srgbClr val="000000"/>
                </a:solidFill>
                <a:highlight>
                  <a:srgbClr val="FFFFFF"/>
                </a:highlight>
                <a:latin typeface="Georgia"/>
                <a:ea typeface="Georgia"/>
                <a:cs typeface="Georgia"/>
                <a:sym typeface="Georgia"/>
              </a:rPr>
              <a:t>artificial neural networks to deliver high accuracy</a:t>
            </a:r>
            <a:r>
              <a:rPr b="0" lang="en" sz="1600">
                <a:solidFill>
                  <a:srgbClr val="000000"/>
                </a:solidFill>
                <a:highlight>
                  <a:srgbClr val="FFFFFF"/>
                </a:highlight>
                <a:latin typeface="Georgia"/>
                <a:ea typeface="Georgia"/>
                <a:cs typeface="Georgia"/>
                <a:sym typeface="Georgia"/>
              </a:rPr>
              <a:t> </a:t>
            </a:r>
            <a:r>
              <a:rPr b="0" lang="en" sz="1911">
                <a:solidFill>
                  <a:srgbClr val="000000"/>
                </a:solidFill>
                <a:latin typeface="Times New Roman"/>
                <a:ea typeface="Times New Roman"/>
                <a:cs typeface="Times New Roman"/>
                <a:sym typeface="Times New Roman"/>
              </a:rPr>
              <a:t> for pattern recognition and feature learning , it stimulates the neurons of the human brain .</a:t>
            </a:r>
            <a:endParaRPr b="0" sz="1911">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911">
                <a:solidFill>
                  <a:srgbClr val="000000"/>
                </a:solidFill>
                <a:latin typeface="Times New Roman"/>
                <a:ea typeface="Times New Roman"/>
                <a:cs typeface="Times New Roman"/>
                <a:sym typeface="Times New Roman"/>
              </a:rPr>
              <a:t>Data Science:  </a:t>
            </a:r>
            <a:endParaRPr sz="1911">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11">
                <a:solidFill>
                  <a:srgbClr val="000000"/>
                </a:solidFill>
                <a:latin typeface="Times New Roman"/>
                <a:ea typeface="Times New Roman"/>
                <a:cs typeface="Times New Roman"/>
                <a:sym typeface="Times New Roman"/>
              </a:rPr>
              <a:t>- </a:t>
            </a:r>
            <a:r>
              <a:rPr b="0" lang="en" sz="1911">
                <a:solidFill>
                  <a:srgbClr val="000000"/>
                </a:solidFill>
                <a:latin typeface="Times New Roman"/>
                <a:ea typeface="Times New Roman"/>
                <a:cs typeface="Times New Roman"/>
                <a:sym typeface="Times New Roman"/>
              </a:rPr>
              <a:t>Is the science of extracting useful knowledge and  insights from data and apply that knowledge and actionable insights on different application domain.</a:t>
            </a:r>
            <a:endParaRPr b="0" sz="1911">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911">
                <a:solidFill>
                  <a:srgbClr val="000000"/>
                </a:solidFill>
                <a:latin typeface="Lato"/>
                <a:ea typeface="Lato"/>
                <a:cs typeface="Lato"/>
                <a:sym typeface="Lato"/>
              </a:rPr>
              <a:t>Data Engineering:</a:t>
            </a:r>
            <a:r>
              <a:rPr b="0" lang="en" sz="1911">
                <a:solidFill>
                  <a:srgbClr val="000000"/>
                </a:solidFill>
                <a:latin typeface="Lato"/>
                <a:ea typeface="Lato"/>
                <a:cs typeface="Lato"/>
                <a:sym typeface="Lato"/>
              </a:rPr>
              <a:t>  </a:t>
            </a:r>
            <a:endParaRPr b="0" sz="1911">
              <a:solidFill>
                <a:srgbClr val="000000"/>
              </a:solidFill>
              <a:latin typeface="Lato"/>
              <a:ea typeface="Lato"/>
              <a:cs typeface="Lato"/>
              <a:sym typeface="Lato"/>
            </a:endParaRPr>
          </a:p>
          <a:p>
            <a:pPr indent="0" lvl="0" marL="0" rtl="0" algn="l">
              <a:spcBef>
                <a:spcPts val="0"/>
              </a:spcBef>
              <a:spcAft>
                <a:spcPts val="0"/>
              </a:spcAft>
              <a:buNone/>
            </a:pPr>
            <a:r>
              <a:rPr b="0" lang="en" sz="1911">
                <a:solidFill>
                  <a:srgbClr val="000000"/>
                </a:solidFill>
                <a:latin typeface="Times New Roman"/>
                <a:ea typeface="Times New Roman"/>
                <a:cs typeface="Times New Roman"/>
                <a:sym typeface="Times New Roman"/>
              </a:rPr>
              <a:t>-</a:t>
            </a:r>
            <a:r>
              <a:rPr b="0" lang="en" sz="1938">
                <a:solidFill>
                  <a:srgbClr val="000000"/>
                </a:solidFill>
                <a:highlight>
                  <a:srgbClr val="FFFFFF"/>
                </a:highlight>
                <a:latin typeface="Times New Roman"/>
                <a:ea typeface="Times New Roman"/>
                <a:cs typeface="Times New Roman"/>
                <a:sym typeface="Times New Roman"/>
              </a:rPr>
              <a:t>the practice designing and building systems for collecting, storing, and analyzing data at scale and make those raw data to be used by data scientists or organization</a:t>
            </a:r>
            <a:endParaRPr b="0" sz="1938">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0" sz="1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11">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b="0" sz="1700">
              <a:solidFill>
                <a:srgbClr val="292929"/>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b="0"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t/>
            </a:r>
            <a:endParaRPr b="0" sz="1900">
              <a:solidFill>
                <a:srgbClr val="000000"/>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FINDING THE BEST FIT LINE </a:t>
            </a:r>
            <a:endParaRPr sz="1700"/>
          </a:p>
        </p:txBody>
      </p:sp>
      <p:sp>
        <p:nvSpPr>
          <p:cNvPr id="317" name="Google Shape;317;p52"/>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200"/>
              </a:spcBef>
              <a:spcAft>
                <a:spcPts val="0"/>
              </a:spcAft>
              <a:buNone/>
            </a:pPr>
            <a:r>
              <a:rPr b="0" lang="en" sz="1866">
                <a:solidFill>
                  <a:srgbClr val="333333"/>
                </a:solidFill>
                <a:highlight>
                  <a:srgbClr val="FFFFFF"/>
                </a:highlight>
                <a:latin typeface="Times New Roman"/>
                <a:ea typeface="Times New Roman"/>
                <a:cs typeface="Times New Roman"/>
                <a:sym typeface="Times New Roman"/>
              </a:rPr>
              <a:t>For the above linear equation, MSE can be calculated as:</a:t>
            </a:r>
            <a:endParaRPr b="0" sz="2311">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00000"/>
              </a:lnSpc>
              <a:spcBef>
                <a:spcPts val="15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00000"/>
              </a:lnSpc>
              <a:spcBef>
                <a:spcPts val="1500"/>
              </a:spcBef>
              <a:spcAft>
                <a:spcPts val="0"/>
              </a:spcAft>
              <a:buNone/>
            </a:pPr>
            <a:r>
              <a:t/>
            </a:r>
            <a:endParaRPr b="0" sz="17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944">
                <a:solidFill>
                  <a:srgbClr val="333333"/>
                </a:solidFill>
                <a:highlight>
                  <a:srgbClr val="FFFFFF"/>
                </a:highlight>
                <a:latin typeface="Times New Roman"/>
                <a:ea typeface="Times New Roman"/>
                <a:cs typeface="Times New Roman"/>
                <a:sym typeface="Times New Roman"/>
              </a:rPr>
              <a:t>Where,</a:t>
            </a:r>
            <a:endParaRPr sz="1944">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 sz="1944">
                <a:solidFill>
                  <a:srgbClr val="333333"/>
                </a:solidFill>
                <a:highlight>
                  <a:srgbClr val="FFFFFF"/>
                </a:highlight>
                <a:latin typeface="Times New Roman"/>
                <a:ea typeface="Times New Roman"/>
                <a:cs typeface="Times New Roman"/>
                <a:sym typeface="Times New Roman"/>
              </a:rPr>
              <a:t>N=Total number of observation</a:t>
            </a:r>
            <a:endParaRPr b="0" sz="1944">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 sz="1944">
                <a:solidFill>
                  <a:srgbClr val="333333"/>
                </a:solidFill>
                <a:highlight>
                  <a:srgbClr val="FFFFFF"/>
                </a:highlight>
                <a:latin typeface="Times New Roman"/>
                <a:ea typeface="Times New Roman"/>
                <a:cs typeface="Times New Roman"/>
                <a:sym typeface="Times New Roman"/>
              </a:rPr>
              <a:t>Yi = Actual value</a:t>
            </a:r>
            <a:endParaRPr b="0" sz="1944">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 sz="1944">
                <a:solidFill>
                  <a:srgbClr val="333333"/>
                </a:solidFill>
                <a:highlight>
                  <a:srgbClr val="FFFFFF"/>
                </a:highlight>
                <a:latin typeface="Times New Roman"/>
                <a:ea typeface="Times New Roman"/>
                <a:cs typeface="Times New Roman"/>
                <a:sym typeface="Times New Roman"/>
              </a:rPr>
              <a:t>(a1x</a:t>
            </a:r>
            <a:r>
              <a:rPr b="0" baseline="-25000" lang="en" sz="1944">
                <a:solidFill>
                  <a:srgbClr val="333333"/>
                </a:solidFill>
                <a:highlight>
                  <a:srgbClr val="FFFFFF"/>
                </a:highlight>
                <a:latin typeface="Times New Roman"/>
                <a:ea typeface="Times New Roman"/>
                <a:cs typeface="Times New Roman"/>
                <a:sym typeface="Times New Roman"/>
              </a:rPr>
              <a:t>i</a:t>
            </a:r>
            <a:r>
              <a:rPr b="0" lang="en" sz="1944">
                <a:solidFill>
                  <a:srgbClr val="333333"/>
                </a:solidFill>
                <a:highlight>
                  <a:srgbClr val="FFFFFF"/>
                </a:highlight>
                <a:latin typeface="Times New Roman"/>
                <a:ea typeface="Times New Roman"/>
                <a:cs typeface="Times New Roman"/>
                <a:sym typeface="Times New Roman"/>
              </a:rPr>
              <a:t>+a</a:t>
            </a:r>
            <a:r>
              <a:rPr b="0" baseline="-25000" lang="en" sz="1944">
                <a:solidFill>
                  <a:srgbClr val="333333"/>
                </a:solidFill>
                <a:highlight>
                  <a:srgbClr val="FFFFFF"/>
                </a:highlight>
                <a:latin typeface="Times New Roman"/>
                <a:ea typeface="Times New Roman"/>
                <a:cs typeface="Times New Roman"/>
                <a:sym typeface="Times New Roman"/>
              </a:rPr>
              <a:t>0</a:t>
            </a:r>
            <a:r>
              <a:rPr b="0" lang="en" sz="1944">
                <a:solidFill>
                  <a:srgbClr val="333333"/>
                </a:solidFill>
                <a:highlight>
                  <a:srgbClr val="FFFFFF"/>
                </a:highlight>
                <a:latin typeface="Times New Roman"/>
                <a:ea typeface="Times New Roman"/>
                <a:cs typeface="Times New Roman"/>
                <a:sym typeface="Times New Roman"/>
              </a:rPr>
              <a:t>)= Predicted value.</a:t>
            </a:r>
            <a:endParaRPr b="0" sz="1944">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944">
                <a:solidFill>
                  <a:srgbClr val="333333"/>
                </a:solidFill>
                <a:highlight>
                  <a:srgbClr val="FFFFFF"/>
                </a:highlight>
                <a:latin typeface="Times New Roman"/>
                <a:ea typeface="Times New Roman"/>
                <a:cs typeface="Times New Roman"/>
                <a:sym typeface="Times New Roman"/>
              </a:rPr>
              <a:t>Residuals:</a:t>
            </a:r>
            <a:r>
              <a:rPr b="0" lang="en" sz="1944">
                <a:solidFill>
                  <a:srgbClr val="333333"/>
                </a:solidFill>
                <a:highlight>
                  <a:srgbClr val="FFFFFF"/>
                </a:highlight>
                <a:latin typeface="Times New Roman"/>
                <a:ea typeface="Times New Roman"/>
                <a:cs typeface="Times New Roman"/>
                <a:sym typeface="Times New Roman"/>
              </a:rPr>
              <a:t> The distance between the actual value and predicted values is called residual. If the observed points are far from the regression line, then the residual will be high, and so cost function will high. If the scatter points are close to the regression line, then the residual will be small and hence the cost function</a:t>
            </a:r>
            <a:endParaRPr b="0" sz="1944">
              <a:solidFill>
                <a:srgbClr val="333333"/>
              </a:solidFill>
              <a:highlight>
                <a:srgbClr val="FFFFFF"/>
              </a:highlight>
              <a:latin typeface="Times New Roman"/>
              <a:ea typeface="Times New Roman"/>
              <a:cs typeface="Times New Roman"/>
              <a:sym typeface="Times New Roman"/>
            </a:endParaRPr>
          </a:p>
          <a:p>
            <a:pPr indent="0" lvl="0" marL="0" rtl="0" algn="l">
              <a:lnSpc>
                <a:spcPct val="156250"/>
              </a:lnSpc>
              <a:spcBef>
                <a:spcPts val="1200"/>
              </a:spcBef>
              <a:spcAft>
                <a:spcPts val="0"/>
              </a:spcAft>
              <a:buNone/>
            </a:pPr>
            <a:r>
              <a:t/>
            </a:r>
            <a:endParaRPr b="0" sz="1922">
              <a:solidFill>
                <a:srgbClr val="000000"/>
              </a:solidFill>
              <a:highlight>
                <a:srgbClr val="FFFFFF"/>
              </a:highlight>
              <a:latin typeface="Times New Roman"/>
              <a:ea typeface="Times New Roman"/>
              <a:cs typeface="Times New Roman"/>
              <a:sym typeface="Times New Roman"/>
            </a:endParaRPr>
          </a:p>
        </p:txBody>
      </p:sp>
      <p:pic>
        <p:nvPicPr>
          <p:cNvPr id="318" name="Google Shape;318;p52"/>
          <p:cNvPicPr preferRelativeResize="0"/>
          <p:nvPr/>
        </p:nvPicPr>
        <p:blipFill>
          <a:blip r:embed="rId3">
            <a:alphaModFix/>
          </a:blip>
          <a:stretch>
            <a:fillRect/>
          </a:stretch>
        </p:blipFill>
        <p:spPr>
          <a:xfrm>
            <a:off x="368636" y="1031700"/>
            <a:ext cx="5121600" cy="8565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FINDING THE BEST FIT LINE </a:t>
            </a:r>
            <a:endParaRPr sz="1700"/>
          </a:p>
        </p:txBody>
      </p:sp>
      <p:sp>
        <p:nvSpPr>
          <p:cNvPr id="324" name="Google Shape;324;p53"/>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None/>
            </a:pPr>
            <a:r>
              <a:rPr b="0" lang="en" sz="2244">
                <a:highlight>
                  <a:srgbClr val="FFFFFF"/>
                </a:highlight>
                <a:latin typeface="Times New Roman"/>
                <a:ea typeface="Times New Roman"/>
                <a:cs typeface="Times New Roman"/>
                <a:sym typeface="Times New Roman"/>
              </a:rPr>
              <a:t>Gradient Descent:</a:t>
            </a:r>
            <a:endParaRPr b="0" sz="2244">
              <a:highlight>
                <a:srgbClr val="FFFFFF"/>
              </a:highlight>
              <a:latin typeface="Times New Roman"/>
              <a:ea typeface="Times New Roman"/>
              <a:cs typeface="Times New Roman"/>
              <a:sym typeface="Times New Roman"/>
            </a:endParaRPr>
          </a:p>
          <a:p>
            <a:pPr indent="-334009" lvl="0" marL="457200" marR="25400" rtl="0" algn="l">
              <a:lnSpc>
                <a:spcPct val="100000"/>
              </a:lnSpc>
              <a:spcBef>
                <a:spcPts val="1500"/>
              </a:spcBef>
              <a:spcAft>
                <a:spcPts val="0"/>
              </a:spcAft>
              <a:buClr>
                <a:srgbClr val="000000"/>
              </a:buClr>
              <a:buSzPct val="100000"/>
              <a:buFont typeface="Times New Roman"/>
              <a:buChar char="●"/>
            </a:pPr>
            <a:r>
              <a:rPr b="0" lang="en" sz="1844">
                <a:solidFill>
                  <a:srgbClr val="000000"/>
                </a:solidFill>
                <a:highlight>
                  <a:srgbClr val="FFFFFF"/>
                </a:highlight>
                <a:latin typeface="Times New Roman"/>
                <a:ea typeface="Times New Roman"/>
                <a:cs typeface="Times New Roman"/>
                <a:sym typeface="Times New Roman"/>
              </a:rPr>
              <a:t>Gradient descent is used to minimize the MSE by calculating the gradient of the cost function.</a:t>
            </a:r>
            <a:endParaRPr b="0" sz="1844">
              <a:solidFill>
                <a:srgbClr val="000000"/>
              </a:solidFill>
              <a:highlight>
                <a:srgbClr val="FFFFFF"/>
              </a:highlight>
              <a:latin typeface="Times New Roman"/>
              <a:ea typeface="Times New Roman"/>
              <a:cs typeface="Times New Roman"/>
              <a:sym typeface="Times New Roman"/>
            </a:endParaRPr>
          </a:p>
          <a:p>
            <a:pPr indent="-334009" lvl="0" marL="457200" marR="25400" rtl="0" algn="l">
              <a:lnSpc>
                <a:spcPct val="100000"/>
              </a:lnSpc>
              <a:spcBef>
                <a:spcPts val="0"/>
              </a:spcBef>
              <a:spcAft>
                <a:spcPts val="0"/>
              </a:spcAft>
              <a:buClr>
                <a:srgbClr val="000000"/>
              </a:buClr>
              <a:buSzPct val="100000"/>
              <a:buFont typeface="Times New Roman"/>
              <a:buChar char="●"/>
            </a:pPr>
            <a:r>
              <a:rPr b="0" lang="en" sz="1844">
                <a:solidFill>
                  <a:srgbClr val="000000"/>
                </a:solidFill>
                <a:highlight>
                  <a:srgbClr val="FFFFFF"/>
                </a:highlight>
                <a:latin typeface="Times New Roman"/>
                <a:ea typeface="Times New Roman"/>
                <a:cs typeface="Times New Roman"/>
                <a:sym typeface="Times New Roman"/>
              </a:rPr>
              <a:t>A regression model uses gradient descent to update the coefficients of the line by reducing the cost function.</a:t>
            </a:r>
            <a:endParaRPr b="0" sz="1844">
              <a:solidFill>
                <a:srgbClr val="000000"/>
              </a:solidFill>
              <a:highlight>
                <a:srgbClr val="FFFFFF"/>
              </a:highlight>
              <a:latin typeface="Times New Roman"/>
              <a:ea typeface="Times New Roman"/>
              <a:cs typeface="Times New Roman"/>
              <a:sym typeface="Times New Roman"/>
            </a:endParaRPr>
          </a:p>
          <a:p>
            <a:pPr indent="-334009" lvl="0" marL="457200" marR="25400" rtl="0" algn="l">
              <a:lnSpc>
                <a:spcPct val="100000"/>
              </a:lnSpc>
              <a:spcBef>
                <a:spcPts val="0"/>
              </a:spcBef>
              <a:spcAft>
                <a:spcPts val="0"/>
              </a:spcAft>
              <a:buClr>
                <a:srgbClr val="000000"/>
              </a:buClr>
              <a:buSzPct val="100000"/>
              <a:buFont typeface="Times New Roman"/>
              <a:buChar char="●"/>
            </a:pPr>
            <a:r>
              <a:rPr b="0" lang="en" sz="1844">
                <a:solidFill>
                  <a:srgbClr val="000000"/>
                </a:solidFill>
                <a:highlight>
                  <a:srgbClr val="FFFFFF"/>
                </a:highlight>
                <a:latin typeface="Times New Roman"/>
                <a:ea typeface="Times New Roman"/>
                <a:cs typeface="Times New Roman"/>
                <a:sym typeface="Times New Roman"/>
              </a:rPr>
              <a:t>It is done by a random selection of values of coefficient and then iteratively update the values to reach the minimum cost function.</a:t>
            </a:r>
            <a:endParaRPr b="0" sz="1844">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800"/>
              </a:spcBef>
              <a:spcAft>
                <a:spcPts val="0"/>
              </a:spcAft>
              <a:buNone/>
            </a:pPr>
            <a:r>
              <a:rPr b="0" lang="en" sz="2544">
                <a:highlight>
                  <a:srgbClr val="FFFFFF"/>
                </a:highlight>
                <a:latin typeface="Times New Roman"/>
                <a:ea typeface="Times New Roman"/>
                <a:cs typeface="Times New Roman"/>
                <a:sym typeface="Times New Roman"/>
              </a:rPr>
              <a:t>Model Performance:</a:t>
            </a:r>
            <a:endParaRPr b="0" sz="2544">
              <a:highlight>
                <a:srgbClr val="FFFFFF"/>
              </a:highlight>
              <a:latin typeface="Times New Roman"/>
              <a:ea typeface="Times New Roman"/>
              <a:cs typeface="Times New Roman"/>
              <a:sym typeface="Times New Roman"/>
            </a:endParaRPr>
          </a:p>
          <a:p>
            <a:pPr indent="0" lvl="0" marL="0" rtl="0" algn="just">
              <a:lnSpc>
                <a:spcPct val="100000"/>
              </a:lnSpc>
              <a:spcBef>
                <a:spcPts val="1800"/>
              </a:spcBef>
              <a:spcAft>
                <a:spcPts val="0"/>
              </a:spcAft>
              <a:buNone/>
            </a:pPr>
            <a:r>
              <a:rPr b="0" lang="en" sz="1844">
                <a:solidFill>
                  <a:srgbClr val="000000"/>
                </a:solidFill>
                <a:highlight>
                  <a:srgbClr val="FFFFFF"/>
                </a:highlight>
                <a:latin typeface="Times New Roman"/>
                <a:ea typeface="Times New Roman"/>
                <a:cs typeface="Times New Roman"/>
                <a:sym typeface="Times New Roman"/>
              </a:rPr>
              <a:t>The Goodness of fit determines how the line of regression fits the set of observations. The process of finding the best model out of various models is called </a:t>
            </a:r>
            <a:r>
              <a:rPr lang="en" sz="1844">
                <a:solidFill>
                  <a:srgbClr val="000000"/>
                </a:solidFill>
                <a:highlight>
                  <a:srgbClr val="FFFFFF"/>
                </a:highlight>
                <a:latin typeface="Times New Roman"/>
                <a:ea typeface="Times New Roman"/>
                <a:cs typeface="Times New Roman"/>
                <a:sym typeface="Times New Roman"/>
              </a:rPr>
              <a:t>optimization</a:t>
            </a:r>
            <a:r>
              <a:rPr b="0" lang="en" sz="1844">
                <a:solidFill>
                  <a:srgbClr val="000000"/>
                </a:solidFill>
                <a:highlight>
                  <a:srgbClr val="FFFFFF"/>
                </a:highlight>
                <a:latin typeface="Times New Roman"/>
                <a:ea typeface="Times New Roman"/>
                <a:cs typeface="Times New Roman"/>
                <a:sym typeface="Times New Roman"/>
              </a:rPr>
              <a:t>. It can be achieved by below method:</a:t>
            </a:r>
            <a:endParaRPr b="0" sz="1844">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0" sz="1944">
              <a:solidFill>
                <a:srgbClr val="333333"/>
              </a:solidFill>
              <a:highlight>
                <a:srgbClr val="FFFFFF"/>
              </a:highlight>
              <a:latin typeface="Times New Roman"/>
              <a:ea typeface="Times New Roman"/>
              <a:cs typeface="Times New Roman"/>
              <a:sym typeface="Times New Roman"/>
            </a:endParaRPr>
          </a:p>
          <a:p>
            <a:pPr indent="0" lvl="0" marL="0" rtl="0" algn="l">
              <a:lnSpc>
                <a:spcPct val="156250"/>
              </a:lnSpc>
              <a:spcBef>
                <a:spcPts val="1200"/>
              </a:spcBef>
              <a:spcAft>
                <a:spcPts val="0"/>
              </a:spcAft>
              <a:buNone/>
            </a:pPr>
            <a:r>
              <a:t/>
            </a:r>
            <a:endParaRPr b="0" sz="1922">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FINDING THE BEST FIT LINE </a:t>
            </a:r>
            <a:endParaRPr sz="1700"/>
          </a:p>
        </p:txBody>
      </p:sp>
      <p:sp>
        <p:nvSpPr>
          <p:cNvPr id="330" name="Google Shape;330;p54"/>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fontScale="90000"/>
          </a:bodyPr>
          <a:lstStyle/>
          <a:p>
            <a:pPr indent="0" lvl="0" marL="457200" marR="25400" rtl="0" algn="l">
              <a:lnSpc>
                <a:spcPct val="156250"/>
              </a:lnSpc>
              <a:spcBef>
                <a:spcPts val="1500"/>
              </a:spcBef>
              <a:spcAft>
                <a:spcPts val="0"/>
              </a:spcAft>
              <a:buNone/>
            </a:pPr>
            <a:r>
              <a:rPr b="0" lang="en" sz="2222">
                <a:solidFill>
                  <a:srgbClr val="000000"/>
                </a:solidFill>
                <a:highlight>
                  <a:srgbClr val="FFFFFF"/>
                </a:highlight>
                <a:latin typeface="Roboto"/>
                <a:ea typeface="Roboto"/>
                <a:cs typeface="Roboto"/>
                <a:sym typeface="Roboto"/>
              </a:rPr>
              <a:t>R-squared </a:t>
            </a:r>
            <a:endParaRPr b="0" sz="2222">
              <a:solidFill>
                <a:srgbClr val="000000"/>
              </a:solidFill>
              <a:highlight>
                <a:srgbClr val="FFFFFF"/>
              </a:highlight>
              <a:latin typeface="Roboto"/>
              <a:ea typeface="Roboto"/>
              <a:cs typeface="Roboto"/>
              <a:sym typeface="Roboto"/>
            </a:endParaRPr>
          </a:p>
          <a:p>
            <a:pPr indent="0" lvl="0" marL="457200" marR="25400" rtl="0" algn="l">
              <a:lnSpc>
                <a:spcPct val="156250"/>
              </a:lnSpc>
              <a:spcBef>
                <a:spcPts val="1500"/>
              </a:spcBef>
              <a:spcAft>
                <a:spcPts val="0"/>
              </a:spcAft>
              <a:buNone/>
            </a:pPr>
            <a:r>
              <a:rPr b="0" lang="en" sz="1866">
                <a:solidFill>
                  <a:srgbClr val="000000"/>
                </a:solidFill>
                <a:highlight>
                  <a:srgbClr val="FFFFFF"/>
                </a:highlight>
                <a:latin typeface="Times New Roman"/>
                <a:ea typeface="Times New Roman"/>
                <a:cs typeface="Times New Roman"/>
                <a:sym typeface="Times New Roman"/>
              </a:rPr>
              <a:t>is a statistical method that determines the goodness of fit.</a:t>
            </a:r>
            <a:endParaRPr b="0" sz="1866">
              <a:solidFill>
                <a:srgbClr val="000000"/>
              </a:solidFill>
              <a:highlight>
                <a:srgbClr val="FFFFFF"/>
              </a:highlight>
              <a:latin typeface="Times New Roman"/>
              <a:ea typeface="Times New Roman"/>
              <a:cs typeface="Times New Roman"/>
              <a:sym typeface="Times New Roman"/>
            </a:endParaRPr>
          </a:p>
          <a:p>
            <a:pPr indent="-335280" lvl="0" marL="457200" marR="25400" rtl="0" algn="l">
              <a:lnSpc>
                <a:spcPct val="156250"/>
              </a:lnSpc>
              <a:spcBef>
                <a:spcPts val="1500"/>
              </a:spcBef>
              <a:spcAft>
                <a:spcPts val="0"/>
              </a:spcAft>
              <a:buClr>
                <a:srgbClr val="000000"/>
              </a:buClr>
              <a:buSzPct val="100000"/>
              <a:buFont typeface="Times New Roman"/>
              <a:buChar char="●"/>
            </a:pPr>
            <a:r>
              <a:rPr b="0" lang="en" sz="1866">
                <a:solidFill>
                  <a:srgbClr val="000000"/>
                </a:solidFill>
                <a:highlight>
                  <a:srgbClr val="FFFFFF"/>
                </a:highlight>
                <a:latin typeface="Times New Roman"/>
                <a:ea typeface="Times New Roman"/>
                <a:cs typeface="Times New Roman"/>
                <a:sym typeface="Times New Roman"/>
              </a:rPr>
              <a:t>It measures the strength of the relationship between the dependent and independent variables on a scale of 0-100%.</a:t>
            </a:r>
            <a:endParaRPr b="0" sz="1866">
              <a:solidFill>
                <a:srgbClr val="000000"/>
              </a:solidFill>
              <a:highlight>
                <a:srgbClr val="FFFFFF"/>
              </a:highlight>
              <a:latin typeface="Times New Roman"/>
              <a:ea typeface="Times New Roman"/>
              <a:cs typeface="Times New Roman"/>
              <a:sym typeface="Times New Roman"/>
            </a:endParaRPr>
          </a:p>
          <a:p>
            <a:pPr indent="-335280" lvl="0" marL="457200" marR="25400" rtl="0" algn="l">
              <a:lnSpc>
                <a:spcPct val="156250"/>
              </a:lnSpc>
              <a:spcBef>
                <a:spcPts val="0"/>
              </a:spcBef>
              <a:spcAft>
                <a:spcPts val="0"/>
              </a:spcAft>
              <a:buClr>
                <a:srgbClr val="000000"/>
              </a:buClr>
              <a:buSzPct val="100000"/>
              <a:buFont typeface="Times New Roman"/>
              <a:buChar char="●"/>
            </a:pPr>
            <a:r>
              <a:rPr b="0" lang="en" sz="1866">
                <a:solidFill>
                  <a:srgbClr val="000000"/>
                </a:solidFill>
                <a:highlight>
                  <a:srgbClr val="FFFFFF"/>
                </a:highlight>
                <a:latin typeface="Times New Roman"/>
                <a:ea typeface="Times New Roman"/>
                <a:cs typeface="Times New Roman"/>
                <a:sym typeface="Times New Roman"/>
              </a:rPr>
              <a:t>The high value of R-square determines the less difference between the predicted values and actual values and hence represents a good model.</a:t>
            </a:r>
            <a:endParaRPr b="0" sz="1866">
              <a:solidFill>
                <a:srgbClr val="000000"/>
              </a:solidFill>
              <a:highlight>
                <a:srgbClr val="FFFFFF"/>
              </a:highlight>
              <a:latin typeface="Times New Roman"/>
              <a:ea typeface="Times New Roman"/>
              <a:cs typeface="Times New Roman"/>
              <a:sym typeface="Times New Roman"/>
            </a:endParaRPr>
          </a:p>
          <a:p>
            <a:pPr indent="-335280" lvl="0" marL="457200" marR="25400" rtl="0" algn="l">
              <a:lnSpc>
                <a:spcPct val="156250"/>
              </a:lnSpc>
              <a:spcBef>
                <a:spcPts val="0"/>
              </a:spcBef>
              <a:spcAft>
                <a:spcPts val="0"/>
              </a:spcAft>
              <a:buClr>
                <a:srgbClr val="000000"/>
              </a:buClr>
              <a:buSzPct val="100000"/>
              <a:buFont typeface="Roboto"/>
              <a:buChar char="●"/>
            </a:pPr>
            <a:r>
              <a:rPr b="0" lang="en" sz="1866">
                <a:solidFill>
                  <a:srgbClr val="000000"/>
                </a:solidFill>
                <a:highlight>
                  <a:srgbClr val="FFFFFF"/>
                </a:highlight>
                <a:latin typeface="Times New Roman"/>
                <a:ea typeface="Times New Roman"/>
                <a:cs typeface="Times New Roman"/>
                <a:sym typeface="Times New Roman"/>
              </a:rPr>
              <a:t>It is also called a </a:t>
            </a:r>
            <a:r>
              <a:rPr lang="en" sz="1866">
                <a:solidFill>
                  <a:srgbClr val="000000"/>
                </a:solidFill>
                <a:highlight>
                  <a:srgbClr val="FFFFFF"/>
                </a:highlight>
                <a:latin typeface="Times New Roman"/>
                <a:ea typeface="Times New Roman"/>
                <a:cs typeface="Times New Roman"/>
                <a:sym typeface="Times New Roman"/>
              </a:rPr>
              <a:t>coefficient of determination,</a:t>
            </a:r>
            <a:r>
              <a:rPr b="0" lang="en" sz="1866">
                <a:solidFill>
                  <a:srgbClr val="000000"/>
                </a:solidFill>
                <a:highlight>
                  <a:srgbClr val="FFFFFF"/>
                </a:highlight>
                <a:latin typeface="Times New Roman"/>
                <a:ea typeface="Times New Roman"/>
                <a:cs typeface="Times New Roman"/>
                <a:sym typeface="Times New Roman"/>
              </a:rPr>
              <a:t> or </a:t>
            </a:r>
            <a:r>
              <a:rPr lang="en" sz="1866">
                <a:solidFill>
                  <a:srgbClr val="000000"/>
                </a:solidFill>
                <a:highlight>
                  <a:srgbClr val="FFFFFF"/>
                </a:highlight>
                <a:latin typeface="Times New Roman"/>
                <a:ea typeface="Times New Roman"/>
                <a:cs typeface="Times New Roman"/>
                <a:sym typeface="Times New Roman"/>
              </a:rPr>
              <a:t>coefficient of multiple determination</a:t>
            </a:r>
            <a:r>
              <a:rPr b="0" lang="en" sz="1866">
                <a:solidFill>
                  <a:srgbClr val="000000"/>
                </a:solidFill>
                <a:highlight>
                  <a:srgbClr val="FFFFFF"/>
                </a:highlight>
                <a:latin typeface="Times New Roman"/>
                <a:ea typeface="Times New Roman"/>
                <a:cs typeface="Times New Roman"/>
                <a:sym typeface="Times New Roman"/>
              </a:rPr>
              <a:t> for multiple regression.</a:t>
            </a:r>
            <a:endParaRPr b="0" sz="1866">
              <a:solidFill>
                <a:srgbClr val="000000"/>
              </a:solidFill>
              <a:highlight>
                <a:srgbClr val="FFFFFF"/>
              </a:highlight>
              <a:latin typeface="Times New Roman"/>
              <a:ea typeface="Times New Roman"/>
              <a:cs typeface="Times New Roman"/>
              <a:sym typeface="Times New Roman"/>
            </a:endParaRPr>
          </a:p>
          <a:p>
            <a:pPr indent="-335280" lvl="0" marL="457200" marR="25400" rtl="0" algn="l">
              <a:lnSpc>
                <a:spcPct val="156250"/>
              </a:lnSpc>
              <a:spcBef>
                <a:spcPts val="0"/>
              </a:spcBef>
              <a:spcAft>
                <a:spcPts val="0"/>
              </a:spcAft>
              <a:buClr>
                <a:srgbClr val="000000"/>
              </a:buClr>
              <a:buSzPct val="100000"/>
              <a:buFont typeface="Times New Roman"/>
              <a:buChar char="●"/>
            </a:pPr>
            <a:r>
              <a:rPr b="0" lang="en" sz="1866">
                <a:solidFill>
                  <a:srgbClr val="000000"/>
                </a:solidFill>
                <a:highlight>
                  <a:srgbClr val="FFFFFF"/>
                </a:highlight>
                <a:latin typeface="Times New Roman"/>
                <a:ea typeface="Times New Roman"/>
                <a:cs typeface="Times New Roman"/>
                <a:sym typeface="Times New Roman"/>
              </a:rPr>
              <a:t>It can be calculated from the below formula:</a:t>
            </a:r>
            <a:endParaRPr b="0" sz="1866">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800"/>
              </a:spcBef>
              <a:spcAft>
                <a:spcPts val="0"/>
              </a:spcAft>
              <a:buNone/>
            </a:pPr>
            <a:r>
              <a:t/>
            </a:r>
            <a:endParaRPr b="0" sz="2244">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0" sz="1944">
              <a:solidFill>
                <a:srgbClr val="333333"/>
              </a:solidFill>
              <a:highlight>
                <a:srgbClr val="FFFFFF"/>
              </a:highlight>
              <a:latin typeface="Times New Roman"/>
              <a:ea typeface="Times New Roman"/>
              <a:cs typeface="Times New Roman"/>
              <a:sym typeface="Times New Roman"/>
            </a:endParaRPr>
          </a:p>
          <a:p>
            <a:pPr indent="0" lvl="0" marL="0" rtl="0" algn="l">
              <a:lnSpc>
                <a:spcPct val="156250"/>
              </a:lnSpc>
              <a:spcBef>
                <a:spcPts val="1200"/>
              </a:spcBef>
              <a:spcAft>
                <a:spcPts val="0"/>
              </a:spcAft>
              <a:buNone/>
            </a:pPr>
            <a:r>
              <a:t/>
            </a:r>
            <a:endParaRPr b="0" sz="1922">
              <a:solidFill>
                <a:srgbClr val="000000"/>
              </a:solidFill>
              <a:highlight>
                <a:srgbClr val="FFFFFF"/>
              </a:highlight>
              <a:latin typeface="Times New Roman"/>
              <a:ea typeface="Times New Roman"/>
              <a:cs typeface="Times New Roman"/>
              <a:sym typeface="Times New Roman"/>
            </a:endParaRPr>
          </a:p>
        </p:txBody>
      </p:sp>
      <p:pic>
        <p:nvPicPr>
          <p:cNvPr id="331" name="Google Shape;331;p54"/>
          <p:cNvPicPr preferRelativeResize="0"/>
          <p:nvPr/>
        </p:nvPicPr>
        <p:blipFill>
          <a:blip r:embed="rId3">
            <a:alphaModFix/>
          </a:blip>
          <a:stretch>
            <a:fillRect/>
          </a:stretch>
        </p:blipFill>
        <p:spPr>
          <a:xfrm>
            <a:off x="4757100" y="4158999"/>
            <a:ext cx="3183677" cy="768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ASSUMPTIONS OF LINEAR REGRESSION</a:t>
            </a:r>
            <a:endParaRPr sz="1700"/>
          </a:p>
        </p:txBody>
      </p:sp>
      <p:sp>
        <p:nvSpPr>
          <p:cNvPr id="337" name="Google Shape;337;p55"/>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fontScale="90000"/>
          </a:bodyPr>
          <a:lstStyle/>
          <a:p>
            <a:pPr indent="0" lvl="0" marL="0" rtl="0" algn="just">
              <a:lnSpc>
                <a:spcPct val="100000"/>
              </a:lnSpc>
              <a:spcBef>
                <a:spcPts val="1200"/>
              </a:spcBef>
              <a:spcAft>
                <a:spcPts val="0"/>
              </a:spcAft>
              <a:buNone/>
            </a:pPr>
            <a:r>
              <a:rPr b="0" lang="en" sz="1822">
                <a:solidFill>
                  <a:srgbClr val="000000"/>
                </a:solidFill>
                <a:highlight>
                  <a:srgbClr val="FFFFFF"/>
                </a:highlight>
                <a:latin typeface="Times New Roman"/>
                <a:ea typeface="Times New Roman"/>
                <a:cs typeface="Times New Roman"/>
                <a:sym typeface="Times New Roman"/>
              </a:rPr>
              <a:t>Below are some important assumptions of Linear Regression. These are some formal checks while building a Linear Regression model, which ensures to get the best possible result from the given dataset.</a:t>
            </a:r>
            <a:endParaRPr b="0" sz="1822">
              <a:solidFill>
                <a:srgbClr val="000000"/>
              </a:solidFill>
              <a:highlight>
                <a:srgbClr val="FFFFFF"/>
              </a:highlight>
              <a:latin typeface="Times New Roman"/>
              <a:ea typeface="Times New Roman"/>
              <a:cs typeface="Times New Roman"/>
              <a:sym typeface="Times New Roman"/>
            </a:endParaRPr>
          </a:p>
          <a:p>
            <a:pPr indent="-332739" lvl="0" marL="457200" marR="25400" rtl="0" algn="l">
              <a:lnSpc>
                <a:spcPct val="100000"/>
              </a:lnSpc>
              <a:spcBef>
                <a:spcPts val="1500"/>
              </a:spcBef>
              <a:spcAft>
                <a:spcPts val="0"/>
              </a:spcAft>
              <a:buClr>
                <a:srgbClr val="000000"/>
              </a:buClr>
              <a:buSzPct val="100000"/>
              <a:buFont typeface="Roboto"/>
              <a:buChar char="●"/>
            </a:pPr>
            <a:r>
              <a:rPr lang="en" sz="1822">
                <a:solidFill>
                  <a:srgbClr val="000000"/>
                </a:solidFill>
                <a:highlight>
                  <a:srgbClr val="FFFFFF"/>
                </a:highlight>
                <a:latin typeface="Times New Roman"/>
                <a:ea typeface="Times New Roman"/>
                <a:cs typeface="Times New Roman"/>
                <a:sym typeface="Times New Roman"/>
              </a:rPr>
              <a:t>Linear relationship between the features and target:</a:t>
            </a:r>
            <a:br>
              <a:rPr lang="en" sz="1822">
                <a:solidFill>
                  <a:srgbClr val="000000"/>
                </a:solidFill>
                <a:highlight>
                  <a:srgbClr val="FFFFFF"/>
                </a:highlight>
                <a:latin typeface="Times New Roman"/>
                <a:ea typeface="Times New Roman"/>
                <a:cs typeface="Times New Roman"/>
                <a:sym typeface="Times New Roman"/>
              </a:rPr>
            </a:br>
            <a:r>
              <a:rPr b="0" lang="en" sz="1822">
                <a:solidFill>
                  <a:srgbClr val="000000"/>
                </a:solidFill>
                <a:highlight>
                  <a:srgbClr val="FFFFFF"/>
                </a:highlight>
                <a:latin typeface="Times New Roman"/>
                <a:ea typeface="Times New Roman"/>
                <a:cs typeface="Times New Roman"/>
                <a:sym typeface="Times New Roman"/>
              </a:rPr>
              <a:t>Linear regression assumes the linear relationship between the dependent and independent variables.</a:t>
            </a:r>
            <a:endParaRPr b="0" sz="1822">
              <a:solidFill>
                <a:srgbClr val="000000"/>
              </a:solidFill>
              <a:highlight>
                <a:srgbClr val="FFFFFF"/>
              </a:highlight>
              <a:latin typeface="Times New Roman"/>
              <a:ea typeface="Times New Roman"/>
              <a:cs typeface="Times New Roman"/>
              <a:sym typeface="Times New Roman"/>
            </a:endParaRPr>
          </a:p>
          <a:p>
            <a:pPr indent="-332739" lvl="0" marL="457200" marR="25400" rtl="0" algn="l">
              <a:lnSpc>
                <a:spcPct val="100000"/>
              </a:lnSpc>
              <a:spcBef>
                <a:spcPts val="0"/>
              </a:spcBef>
              <a:spcAft>
                <a:spcPts val="0"/>
              </a:spcAft>
              <a:buClr>
                <a:srgbClr val="000000"/>
              </a:buClr>
              <a:buSzPct val="100000"/>
              <a:buFont typeface="Roboto"/>
              <a:buChar char="●"/>
            </a:pPr>
            <a:r>
              <a:rPr lang="en" sz="1822">
                <a:solidFill>
                  <a:srgbClr val="000000"/>
                </a:solidFill>
                <a:highlight>
                  <a:srgbClr val="FFFFFF"/>
                </a:highlight>
                <a:latin typeface="Times New Roman"/>
                <a:ea typeface="Times New Roman"/>
                <a:cs typeface="Times New Roman"/>
                <a:sym typeface="Times New Roman"/>
              </a:rPr>
              <a:t>Small or no multicollinearity between the features:</a:t>
            </a:r>
            <a:br>
              <a:rPr lang="en" sz="1822">
                <a:solidFill>
                  <a:srgbClr val="000000"/>
                </a:solidFill>
                <a:highlight>
                  <a:srgbClr val="FFFFFF"/>
                </a:highlight>
                <a:latin typeface="Times New Roman"/>
                <a:ea typeface="Times New Roman"/>
                <a:cs typeface="Times New Roman"/>
                <a:sym typeface="Times New Roman"/>
              </a:rPr>
            </a:br>
            <a:r>
              <a:rPr b="0" lang="en" sz="1822">
                <a:solidFill>
                  <a:srgbClr val="000000"/>
                </a:solidFill>
                <a:highlight>
                  <a:srgbClr val="FFFFFF"/>
                </a:highlight>
                <a:latin typeface="Times New Roman"/>
                <a:ea typeface="Times New Roman"/>
                <a:cs typeface="Times New Roman"/>
                <a:sym typeface="Times New Roman"/>
              </a:rPr>
              <a:t>Multicollinearity means high-correlation between the independent variables. Due to multicollinearity, it may difficult to find the true relationship between the predictors and target variables. Or we can say, it is difficult to determine which predictor variable is affecting the target variable and which is not. So, the model assumes either little or no multicollinearity between the features or independent variables.</a:t>
            </a:r>
            <a:endParaRPr b="0" sz="1822">
              <a:solidFill>
                <a:srgbClr val="000000"/>
              </a:solidFill>
              <a:highlight>
                <a:srgbClr val="FFFFFF"/>
              </a:highlight>
              <a:latin typeface="Times New Roman"/>
              <a:ea typeface="Times New Roman"/>
              <a:cs typeface="Times New Roman"/>
              <a:sym typeface="Times New Roman"/>
            </a:endParaRPr>
          </a:p>
          <a:p>
            <a:pPr indent="-332739" lvl="0" marL="457200" marR="25400" rtl="0" algn="l">
              <a:lnSpc>
                <a:spcPct val="100000"/>
              </a:lnSpc>
              <a:spcBef>
                <a:spcPts val="0"/>
              </a:spcBef>
              <a:spcAft>
                <a:spcPts val="0"/>
              </a:spcAft>
              <a:buClr>
                <a:srgbClr val="000000"/>
              </a:buClr>
              <a:buSzPct val="100000"/>
              <a:buFont typeface="Roboto"/>
              <a:buChar char="●"/>
            </a:pPr>
            <a:r>
              <a:rPr lang="en" sz="1822">
                <a:solidFill>
                  <a:srgbClr val="000000"/>
                </a:solidFill>
                <a:highlight>
                  <a:srgbClr val="FFFFFF"/>
                </a:highlight>
                <a:latin typeface="Times New Roman"/>
                <a:ea typeface="Times New Roman"/>
                <a:cs typeface="Times New Roman"/>
                <a:sym typeface="Times New Roman"/>
              </a:rPr>
              <a:t>Homoscedasticity Assumption:</a:t>
            </a:r>
            <a:br>
              <a:rPr lang="en" sz="1822">
                <a:solidFill>
                  <a:srgbClr val="000000"/>
                </a:solidFill>
                <a:highlight>
                  <a:srgbClr val="FFFFFF"/>
                </a:highlight>
                <a:latin typeface="Times New Roman"/>
                <a:ea typeface="Times New Roman"/>
                <a:cs typeface="Times New Roman"/>
                <a:sym typeface="Times New Roman"/>
              </a:rPr>
            </a:br>
            <a:r>
              <a:rPr b="0" lang="en" sz="1822">
                <a:solidFill>
                  <a:srgbClr val="000000"/>
                </a:solidFill>
                <a:highlight>
                  <a:srgbClr val="FFFFFF"/>
                </a:highlight>
                <a:latin typeface="Times New Roman"/>
                <a:ea typeface="Times New Roman"/>
                <a:cs typeface="Times New Roman"/>
                <a:sym typeface="Times New Roman"/>
              </a:rPr>
              <a:t>Homoscedasticity is a situation when the error term is the same for all the values of independent variables. With homoscedasticity, there should be no clear pattern distribution of data in the scatter plot.</a:t>
            </a:r>
            <a:endParaRPr b="0" sz="1822">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00000"/>
              </a:lnSpc>
              <a:spcBef>
                <a:spcPts val="1500"/>
              </a:spcBef>
              <a:spcAft>
                <a:spcPts val="1200"/>
              </a:spcAft>
              <a:buNone/>
            </a:pPr>
            <a:r>
              <a:t/>
            </a:r>
            <a:endParaRPr b="0"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ASSUMPTIONS OF LINEAR REGRESSION</a:t>
            </a:r>
            <a:endParaRPr sz="1700"/>
          </a:p>
        </p:txBody>
      </p:sp>
      <p:sp>
        <p:nvSpPr>
          <p:cNvPr id="343" name="Google Shape;343;p56"/>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a:bodyPr>
          <a:lstStyle/>
          <a:p>
            <a:pPr indent="0" lvl="0" marL="0" rtl="0" algn="just">
              <a:lnSpc>
                <a:spcPct val="100000"/>
              </a:lnSpc>
              <a:spcBef>
                <a:spcPts val="1200"/>
              </a:spcBef>
              <a:spcAft>
                <a:spcPts val="0"/>
              </a:spcAft>
              <a:buNone/>
            </a:pPr>
            <a:r>
              <a:rPr b="0" lang="en" sz="1688">
                <a:solidFill>
                  <a:srgbClr val="000000"/>
                </a:solidFill>
                <a:highlight>
                  <a:srgbClr val="FFFFFF"/>
                </a:highlight>
                <a:latin typeface="Times New Roman"/>
                <a:ea typeface="Times New Roman"/>
                <a:cs typeface="Times New Roman"/>
                <a:sym typeface="Times New Roman"/>
              </a:rPr>
              <a:t>Below are some important assumptions of Linear Regression. These are some formal checks while building a Linear Regression model, which ensures to get the best possible result from the given dataset.</a:t>
            </a:r>
            <a:endParaRPr b="0" sz="1688">
              <a:solidFill>
                <a:srgbClr val="000000"/>
              </a:solidFill>
              <a:highlight>
                <a:srgbClr val="FFFFFF"/>
              </a:highlight>
              <a:latin typeface="Times New Roman"/>
              <a:ea typeface="Times New Roman"/>
              <a:cs typeface="Times New Roman"/>
              <a:sym typeface="Times New Roman"/>
            </a:endParaRPr>
          </a:p>
          <a:p>
            <a:pPr indent="-335844" lvl="0" marL="457200" marR="25400" rtl="0" algn="l">
              <a:spcBef>
                <a:spcPts val="1500"/>
              </a:spcBef>
              <a:spcAft>
                <a:spcPts val="0"/>
              </a:spcAft>
              <a:buClr>
                <a:srgbClr val="000000"/>
              </a:buClr>
              <a:buSzPts val="1689"/>
              <a:buFont typeface="Roboto"/>
              <a:buChar char="●"/>
            </a:pPr>
            <a:r>
              <a:rPr lang="en" sz="1688">
                <a:solidFill>
                  <a:srgbClr val="000000"/>
                </a:solidFill>
                <a:highlight>
                  <a:srgbClr val="FFFFFF"/>
                </a:highlight>
                <a:latin typeface="Times New Roman"/>
                <a:ea typeface="Times New Roman"/>
                <a:cs typeface="Times New Roman"/>
                <a:sym typeface="Times New Roman"/>
              </a:rPr>
              <a:t>Normal distribution of error terms:</a:t>
            </a:r>
            <a:br>
              <a:rPr lang="en" sz="1688">
                <a:solidFill>
                  <a:srgbClr val="000000"/>
                </a:solidFill>
                <a:highlight>
                  <a:srgbClr val="FFFFFF"/>
                </a:highlight>
                <a:latin typeface="Times New Roman"/>
                <a:ea typeface="Times New Roman"/>
                <a:cs typeface="Times New Roman"/>
                <a:sym typeface="Times New Roman"/>
              </a:rPr>
            </a:br>
            <a:r>
              <a:rPr b="0" lang="en" sz="1688">
                <a:solidFill>
                  <a:srgbClr val="000000"/>
                </a:solidFill>
                <a:highlight>
                  <a:srgbClr val="FFFFFF"/>
                </a:highlight>
                <a:latin typeface="Times New Roman"/>
                <a:ea typeface="Times New Roman"/>
                <a:cs typeface="Times New Roman"/>
                <a:sym typeface="Times New Roman"/>
              </a:rPr>
              <a:t>Linear regression assumes that the error term should follow the normal distribution pattern. If error terms are not normally distributed, then confidence intervals will become either too wide or too narrow, which may cause difficulties in finding coefficients.</a:t>
            </a:r>
            <a:br>
              <a:rPr b="0" lang="en" sz="1688">
                <a:solidFill>
                  <a:srgbClr val="000000"/>
                </a:solidFill>
                <a:highlight>
                  <a:srgbClr val="FFFFFF"/>
                </a:highlight>
                <a:latin typeface="Times New Roman"/>
                <a:ea typeface="Times New Roman"/>
                <a:cs typeface="Times New Roman"/>
                <a:sym typeface="Times New Roman"/>
              </a:rPr>
            </a:br>
            <a:r>
              <a:rPr b="0" lang="en" sz="1688">
                <a:solidFill>
                  <a:srgbClr val="000000"/>
                </a:solidFill>
                <a:highlight>
                  <a:srgbClr val="FFFFFF"/>
                </a:highlight>
                <a:latin typeface="Times New Roman"/>
                <a:ea typeface="Times New Roman"/>
                <a:cs typeface="Times New Roman"/>
                <a:sym typeface="Times New Roman"/>
              </a:rPr>
              <a:t>It can be checked using the </a:t>
            </a:r>
            <a:r>
              <a:rPr lang="en" sz="1688">
                <a:solidFill>
                  <a:srgbClr val="000000"/>
                </a:solidFill>
                <a:highlight>
                  <a:srgbClr val="FFFFFF"/>
                </a:highlight>
                <a:latin typeface="Times New Roman"/>
                <a:ea typeface="Times New Roman"/>
                <a:cs typeface="Times New Roman"/>
                <a:sym typeface="Times New Roman"/>
              </a:rPr>
              <a:t>q-q plot</a:t>
            </a:r>
            <a:r>
              <a:rPr b="0" lang="en" sz="1688">
                <a:solidFill>
                  <a:srgbClr val="000000"/>
                </a:solidFill>
                <a:highlight>
                  <a:srgbClr val="FFFFFF"/>
                </a:highlight>
                <a:latin typeface="Times New Roman"/>
                <a:ea typeface="Times New Roman"/>
                <a:cs typeface="Times New Roman"/>
                <a:sym typeface="Times New Roman"/>
              </a:rPr>
              <a:t>. If the plot shows a straight line without any deviation, which means the error is normally distributed.</a:t>
            </a:r>
            <a:endParaRPr b="0" sz="1688">
              <a:solidFill>
                <a:srgbClr val="000000"/>
              </a:solidFill>
              <a:highlight>
                <a:srgbClr val="FFFFFF"/>
              </a:highlight>
              <a:latin typeface="Times New Roman"/>
              <a:ea typeface="Times New Roman"/>
              <a:cs typeface="Times New Roman"/>
              <a:sym typeface="Times New Roman"/>
            </a:endParaRPr>
          </a:p>
          <a:p>
            <a:pPr indent="-335844" lvl="0" marL="457200" marR="25400" rtl="0" algn="l">
              <a:spcBef>
                <a:spcPts val="0"/>
              </a:spcBef>
              <a:spcAft>
                <a:spcPts val="0"/>
              </a:spcAft>
              <a:buClr>
                <a:srgbClr val="000000"/>
              </a:buClr>
              <a:buSzPts val="1689"/>
              <a:buFont typeface="Roboto"/>
              <a:buChar char="●"/>
            </a:pPr>
            <a:r>
              <a:rPr lang="en" sz="1688">
                <a:solidFill>
                  <a:srgbClr val="000000"/>
                </a:solidFill>
                <a:highlight>
                  <a:srgbClr val="FFFFFF"/>
                </a:highlight>
                <a:latin typeface="Times New Roman"/>
                <a:ea typeface="Times New Roman"/>
                <a:cs typeface="Times New Roman"/>
                <a:sym typeface="Times New Roman"/>
              </a:rPr>
              <a:t>No autocorrelations:</a:t>
            </a:r>
            <a:br>
              <a:rPr lang="en" sz="1688">
                <a:solidFill>
                  <a:srgbClr val="000000"/>
                </a:solidFill>
                <a:highlight>
                  <a:srgbClr val="FFFFFF"/>
                </a:highlight>
                <a:latin typeface="Times New Roman"/>
                <a:ea typeface="Times New Roman"/>
                <a:cs typeface="Times New Roman"/>
                <a:sym typeface="Times New Roman"/>
              </a:rPr>
            </a:br>
            <a:r>
              <a:rPr b="0" lang="en" sz="1688">
                <a:solidFill>
                  <a:srgbClr val="000000"/>
                </a:solidFill>
                <a:highlight>
                  <a:srgbClr val="FFFFFF"/>
                </a:highlight>
                <a:latin typeface="Times New Roman"/>
                <a:ea typeface="Times New Roman"/>
                <a:cs typeface="Times New Roman"/>
                <a:sym typeface="Times New Roman"/>
              </a:rPr>
              <a:t>The linear regression model assumes no autocorrelation in error terms. If there will be any correlation in the error term, then it will drastically reduce the accuracy of the model. Autocorrelation usually occurs if there is a dependency between residual errors.</a:t>
            </a:r>
            <a:endParaRPr sz="1688">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00000"/>
              </a:lnSpc>
              <a:spcBef>
                <a:spcPts val="1500"/>
              </a:spcBef>
              <a:spcAft>
                <a:spcPts val="1200"/>
              </a:spcAft>
              <a:buNone/>
            </a:pPr>
            <a:r>
              <a:t/>
            </a:r>
            <a:endParaRPr b="0"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MOSTLY TYPE OF DATASET TO WORK ON IN AI </a:t>
            </a:r>
            <a:endParaRPr sz="1700"/>
          </a:p>
        </p:txBody>
      </p:sp>
      <p:sp>
        <p:nvSpPr>
          <p:cNvPr id="349" name="Google Shape;349;p57"/>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a:bodyPr>
          <a:lstStyle/>
          <a:p>
            <a:pPr indent="0" lvl="0" marL="0" rtl="0" algn="just">
              <a:lnSpc>
                <a:spcPct val="100000"/>
              </a:lnSpc>
              <a:spcBef>
                <a:spcPts val="1200"/>
              </a:spcBef>
              <a:spcAft>
                <a:spcPts val="0"/>
              </a:spcAft>
              <a:buNone/>
            </a:pPr>
            <a:r>
              <a:rPr b="0" lang="en" sz="1688">
                <a:solidFill>
                  <a:srgbClr val="000000"/>
                </a:solidFill>
                <a:highlight>
                  <a:srgbClr val="FFFFFF"/>
                </a:highlight>
                <a:latin typeface="Times New Roman"/>
                <a:ea typeface="Times New Roman"/>
                <a:cs typeface="Times New Roman"/>
                <a:sym typeface="Times New Roman"/>
              </a:rPr>
              <a:t>Below are the mostly types of the dataset  to work on when doing Artificial intelligence.</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lnSpc>
                <a:spcPct val="100000"/>
              </a:lnSpc>
              <a:spcBef>
                <a:spcPts val="1200"/>
              </a:spcBef>
              <a:spcAft>
                <a:spcPts val="0"/>
              </a:spcAft>
              <a:buClr>
                <a:srgbClr val="000000"/>
              </a:buClr>
              <a:buSzPts val="1689"/>
              <a:buFont typeface="Times New Roman"/>
              <a:buChar char="●"/>
            </a:pPr>
            <a:r>
              <a:rPr b="0" lang="en" sz="1688">
                <a:solidFill>
                  <a:srgbClr val="000000"/>
                </a:solidFill>
                <a:highlight>
                  <a:srgbClr val="FFFFFF"/>
                </a:highlight>
                <a:latin typeface="Times New Roman"/>
                <a:ea typeface="Times New Roman"/>
                <a:cs typeface="Times New Roman"/>
                <a:sym typeface="Times New Roman"/>
              </a:rPr>
              <a:t>Numbers </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spcBef>
                <a:spcPts val="0"/>
              </a:spcBef>
              <a:spcAft>
                <a:spcPts val="0"/>
              </a:spcAft>
              <a:buClr>
                <a:srgbClr val="000000"/>
              </a:buClr>
              <a:buSzPts val="1689"/>
              <a:buFont typeface="Times New Roman"/>
              <a:buChar char="●"/>
            </a:pPr>
            <a:r>
              <a:rPr b="0" lang="en" sz="1688">
                <a:solidFill>
                  <a:srgbClr val="000000"/>
                </a:solidFill>
                <a:highlight>
                  <a:schemeClr val="lt1"/>
                </a:highlight>
                <a:latin typeface="Times New Roman"/>
                <a:ea typeface="Times New Roman"/>
                <a:cs typeface="Times New Roman"/>
                <a:sym typeface="Times New Roman"/>
              </a:rPr>
              <a:t>Categoricals</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lnSpc>
                <a:spcPct val="100000"/>
              </a:lnSpc>
              <a:spcBef>
                <a:spcPts val="0"/>
              </a:spcBef>
              <a:spcAft>
                <a:spcPts val="0"/>
              </a:spcAft>
              <a:buClr>
                <a:srgbClr val="000000"/>
              </a:buClr>
              <a:buSzPts val="1689"/>
              <a:buFont typeface="Times New Roman"/>
              <a:buChar char="●"/>
            </a:pPr>
            <a:r>
              <a:rPr b="0" lang="en" sz="1688">
                <a:solidFill>
                  <a:srgbClr val="000000"/>
                </a:solidFill>
                <a:highlight>
                  <a:srgbClr val="FFFFFF"/>
                </a:highlight>
                <a:latin typeface="Times New Roman"/>
                <a:ea typeface="Times New Roman"/>
                <a:cs typeface="Times New Roman"/>
                <a:sym typeface="Times New Roman"/>
              </a:rPr>
              <a:t>Texts</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lnSpc>
                <a:spcPct val="100000"/>
              </a:lnSpc>
              <a:spcBef>
                <a:spcPts val="0"/>
              </a:spcBef>
              <a:spcAft>
                <a:spcPts val="0"/>
              </a:spcAft>
              <a:buClr>
                <a:srgbClr val="000000"/>
              </a:buClr>
              <a:buSzPts val="1689"/>
              <a:buFont typeface="Times New Roman"/>
              <a:buChar char="●"/>
            </a:pPr>
            <a:r>
              <a:rPr b="0" lang="en" sz="1688">
                <a:solidFill>
                  <a:srgbClr val="000000"/>
                </a:solidFill>
                <a:highlight>
                  <a:srgbClr val="FFFFFF"/>
                </a:highlight>
                <a:latin typeface="Times New Roman"/>
                <a:ea typeface="Times New Roman"/>
                <a:cs typeface="Times New Roman"/>
                <a:sym typeface="Times New Roman"/>
              </a:rPr>
              <a:t>Audio</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lnSpc>
                <a:spcPct val="100000"/>
              </a:lnSpc>
              <a:spcBef>
                <a:spcPts val="0"/>
              </a:spcBef>
              <a:spcAft>
                <a:spcPts val="0"/>
              </a:spcAft>
              <a:buClr>
                <a:srgbClr val="000000"/>
              </a:buClr>
              <a:buSzPts val="1689"/>
              <a:buFont typeface="Times New Roman"/>
              <a:buChar char="●"/>
            </a:pPr>
            <a:r>
              <a:rPr b="0" lang="en" sz="1688">
                <a:solidFill>
                  <a:srgbClr val="000000"/>
                </a:solidFill>
                <a:highlight>
                  <a:srgbClr val="FFFFFF"/>
                </a:highlight>
                <a:latin typeface="Times New Roman"/>
                <a:ea typeface="Times New Roman"/>
                <a:cs typeface="Times New Roman"/>
                <a:sym typeface="Times New Roman"/>
              </a:rPr>
              <a:t>Videos</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lnSpc>
                <a:spcPct val="100000"/>
              </a:lnSpc>
              <a:spcBef>
                <a:spcPts val="0"/>
              </a:spcBef>
              <a:spcAft>
                <a:spcPts val="0"/>
              </a:spcAft>
              <a:buClr>
                <a:srgbClr val="000000"/>
              </a:buClr>
              <a:buSzPts val="1689"/>
              <a:buFont typeface="Times New Roman"/>
              <a:buChar char="●"/>
            </a:pPr>
            <a:r>
              <a:rPr b="0" lang="en" sz="1688">
                <a:solidFill>
                  <a:srgbClr val="000000"/>
                </a:solidFill>
                <a:highlight>
                  <a:srgbClr val="FFFFFF"/>
                </a:highlight>
                <a:latin typeface="Times New Roman"/>
                <a:ea typeface="Times New Roman"/>
                <a:cs typeface="Times New Roman"/>
                <a:sym typeface="Times New Roman"/>
              </a:rPr>
              <a:t>Images</a:t>
            </a:r>
            <a:endParaRPr b="0" sz="1688">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b="0" sz="1688">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00000"/>
              </a:lnSpc>
              <a:spcBef>
                <a:spcPts val="1500"/>
              </a:spcBef>
              <a:spcAft>
                <a:spcPts val="1200"/>
              </a:spcAft>
              <a:buNone/>
            </a:pPr>
            <a:r>
              <a:t/>
            </a:r>
            <a:endParaRPr b="0"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2900"/>
              <a:t>GENERAL STEPS TO SOLVE MOSTLY MACHINE LEARNING PROBLEMS</a:t>
            </a:r>
            <a:endParaRPr sz="1700"/>
          </a:p>
        </p:txBody>
      </p:sp>
      <p:sp>
        <p:nvSpPr>
          <p:cNvPr id="355" name="Google Shape;355;p58"/>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fontScale="90000"/>
          </a:bodyPr>
          <a:lstStyle/>
          <a:p>
            <a:pPr indent="0" lvl="0" marL="0" rtl="0" algn="just">
              <a:lnSpc>
                <a:spcPct val="100000"/>
              </a:lnSpc>
              <a:spcBef>
                <a:spcPts val="1200"/>
              </a:spcBef>
              <a:spcAft>
                <a:spcPts val="0"/>
              </a:spcAft>
              <a:buNone/>
            </a:pPr>
            <a:r>
              <a:rPr b="0" lang="en" sz="1911">
                <a:solidFill>
                  <a:srgbClr val="000000"/>
                </a:solidFill>
                <a:highlight>
                  <a:srgbClr val="FFFFFF"/>
                </a:highlight>
                <a:latin typeface="Times New Roman"/>
                <a:ea typeface="Times New Roman"/>
                <a:cs typeface="Times New Roman"/>
                <a:sym typeface="Times New Roman"/>
              </a:rPr>
              <a:t>Below are the mostly STEPS to solve a machine learning problems:</a:t>
            </a:r>
            <a:endParaRPr b="0"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120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Gathering data .</a:t>
            </a:r>
            <a:r>
              <a:rPr b="0" lang="en" sz="1911">
                <a:solidFill>
                  <a:srgbClr val="000000"/>
                </a:solidFill>
                <a:highlight>
                  <a:srgbClr val="FFFFFF"/>
                </a:highlight>
                <a:latin typeface="Times New Roman"/>
                <a:ea typeface="Times New Roman"/>
                <a:cs typeface="Times New Roman"/>
                <a:sym typeface="Times New Roman"/>
              </a:rPr>
              <a:t> Example Scraping using </a:t>
            </a:r>
            <a:r>
              <a:rPr b="0" lang="en" sz="1911">
                <a:solidFill>
                  <a:srgbClr val="000000"/>
                </a:solidFill>
                <a:highlight>
                  <a:srgbClr val="FFFFFF"/>
                </a:highlight>
                <a:latin typeface="Times New Roman"/>
                <a:ea typeface="Times New Roman"/>
                <a:cs typeface="Times New Roman"/>
                <a:sym typeface="Times New Roman"/>
              </a:rPr>
              <a:t>selenium</a:t>
            </a:r>
            <a:r>
              <a:rPr b="0" lang="en" sz="1911">
                <a:solidFill>
                  <a:srgbClr val="000000"/>
                </a:solidFill>
                <a:highlight>
                  <a:srgbClr val="FFFFFF"/>
                </a:highlight>
                <a:latin typeface="Times New Roman"/>
                <a:ea typeface="Times New Roman"/>
                <a:cs typeface="Times New Roman"/>
                <a:sym typeface="Times New Roman"/>
              </a:rPr>
              <a:t> , </a:t>
            </a:r>
            <a:r>
              <a:rPr b="0" lang="en" sz="1911">
                <a:solidFill>
                  <a:srgbClr val="000000"/>
                </a:solidFill>
                <a:highlight>
                  <a:srgbClr val="FFFFFF"/>
                </a:highlight>
                <a:latin typeface="Times New Roman"/>
                <a:ea typeface="Times New Roman"/>
                <a:cs typeface="Times New Roman"/>
                <a:sym typeface="Times New Roman"/>
              </a:rPr>
              <a:t>beautifully</a:t>
            </a:r>
            <a:r>
              <a:rPr b="0" lang="en" sz="1911">
                <a:solidFill>
                  <a:srgbClr val="000000"/>
                </a:solidFill>
                <a:highlight>
                  <a:srgbClr val="FFFFFF"/>
                </a:highlight>
                <a:latin typeface="Times New Roman"/>
                <a:ea typeface="Times New Roman"/>
                <a:cs typeface="Times New Roman"/>
                <a:sym typeface="Times New Roman"/>
              </a:rPr>
              <a:t> soap , scrapy </a:t>
            </a:r>
            <a:endParaRPr b="0"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Performing EDA </a:t>
            </a:r>
            <a:r>
              <a:rPr b="0" lang="en" sz="1911">
                <a:solidFill>
                  <a:srgbClr val="000000"/>
                </a:solidFill>
                <a:highlight>
                  <a:srgbClr val="FFFFFF"/>
                </a:highlight>
                <a:latin typeface="Times New Roman"/>
                <a:ea typeface="Times New Roman"/>
                <a:cs typeface="Times New Roman"/>
                <a:sym typeface="Times New Roman"/>
              </a:rPr>
              <a:t>. Example  Exploratory and Analysis of the Data </a:t>
            </a:r>
            <a:endParaRPr b="0"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Preprocessing of the Data </a:t>
            </a:r>
            <a:r>
              <a:rPr b="0" lang="en" sz="1911">
                <a:solidFill>
                  <a:srgbClr val="000000"/>
                </a:solidFill>
                <a:highlight>
                  <a:srgbClr val="FFFFFF"/>
                </a:highlight>
                <a:latin typeface="Times New Roman"/>
                <a:ea typeface="Times New Roman"/>
                <a:cs typeface="Times New Roman"/>
                <a:sym typeface="Times New Roman"/>
              </a:rPr>
              <a:t>. Example feature engineering , data imputation , data cleaning and data transformation . </a:t>
            </a:r>
            <a:endParaRPr b="0"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Cross validation </a:t>
            </a:r>
            <a:r>
              <a:rPr b="0" lang="en" sz="1911">
                <a:solidFill>
                  <a:srgbClr val="000000"/>
                </a:solidFill>
                <a:highlight>
                  <a:srgbClr val="FFFFFF"/>
                </a:highlight>
                <a:latin typeface="Times New Roman"/>
                <a:ea typeface="Times New Roman"/>
                <a:cs typeface="Times New Roman"/>
                <a:sym typeface="Times New Roman"/>
              </a:rPr>
              <a:t>. Example Hold-out ,k-fold,stratified k-fold,repeated stratified k-fold.</a:t>
            </a:r>
            <a:endParaRPr b="0"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Feature scaling (optional) </a:t>
            </a:r>
            <a:r>
              <a:rPr b="0" lang="en" sz="1911">
                <a:solidFill>
                  <a:srgbClr val="000000"/>
                </a:solidFill>
                <a:highlight>
                  <a:srgbClr val="FFFFFF"/>
                </a:highlight>
                <a:latin typeface="Times New Roman"/>
                <a:ea typeface="Times New Roman"/>
                <a:cs typeface="Times New Roman"/>
                <a:sym typeface="Times New Roman"/>
              </a:rPr>
              <a:t>due to depend on some algorithms and normalization of the data.</a:t>
            </a:r>
            <a:endParaRPr b="0"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Data modelling  </a:t>
            </a:r>
            <a:endParaRPr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Model training </a:t>
            </a:r>
            <a:endParaRPr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Predictions.</a:t>
            </a:r>
            <a:endParaRPr sz="1911">
              <a:solidFill>
                <a:srgbClr val="000000"/>
              </a:solidFill>
              <a:highlight>
                <a:srgbClr val="FFFFFF"/>
              </a:highlight>
              <a:latin typeface="Times New Roman"/>
              <a:ea typeface="Times New Roman"/>
              <a:cs typeface="Times New Roman"/>
              <a:sym typeface="Times New Roman"/>
            </a:endParaRPr>
          </a:p>
          <a:p>
            <a:pPr indent="-337819" lvl="0" marL="457200" rtl="0" algn="just">
              <a:lnSpc>
                <a:spcPct val="100000"/>
              </a:lnSpc>
              <a:spcBef>
                <a:spcPts val="0"/>
              </a:spcBef>
              <a:spcAft>
                <a:spcPts val="0"/>
              </a:spcAft>
              <a:buClr>
                <a:srgbClr val="000000"/>
              </a:buClr>
              <a:buSzPct val="100000"/>
              <a:buFont typeface="Times New Roman"/>
              <a:buChar char="➔"/>
            </a:pPr>
            <a:r>
              <a:rPr lang="en" sz="1911">
                <a:solidFill>
                  <a:srgbClr val="000000"/>
                </a:solidFill>
                <a:highlight>
                  <a:srgbClr val="FFFFFF"/>
                </a:highlight>
                <a:latin typeface="Times New Roman"/>
                <a:ea typeface="Times New Roman"/>
                <a:cs typeface="Times New Roman"/>
                <a:sym typeface="Times New Roman"/>
              </a:rPr>
              <a:t>Model </a:t>
            </a:r>
            <a:r>
              <a:rPr lang="en" sz="1911">
                <a:solidFill>
                  <a:srgbClr val="000000"/>
                </a:solidFill>
                <a:highlight>
                  <a:srgbClr val="FFFFFF"/>
                </a:highlight>
                <a:latin typeface="Times New Roman"/>
                <a:ea typeface="Times New Roman"/>
                <a:cs typeface="Times New Roman"/>
                <a:sym typeface="Times New Roman"/>
              </a:rPr>
              <a:t>optimizations and regulation</a:t>
            </a:r>
            <a:r>
              <a:rPr lang="en" sz="1911">
                <a:solidFill>
                  <a:srgbClr val="000000"/>
                </a:solidFill>
                <a:highlight>
                  <a:srgbClr val="FFFFFF"/>
                </a:highlight>
                <a:latin typeface="Times New Roman"/>
                <a:ea typeface="Times New Roman"/>
                <a:cs typeface="Times New Roman"/>
                <a:sym typeface="Times New Roman"/>
              </a:rPr>
              <a:t> </a:t>
            </a:r>
            <a:r>
              <a:rPr b="0" lang="en" sz="1911">
                <a:solidFill>
                  <a:srgbClr val="000000"/>
                </a:solidFill>
                <a:highlight>
                  <a:srgbClr val="FFFFFF"/>
                </a:highlight>
                <a:latin typeface="Times New Roman"/>
                <a:ea typeface="Times New Roman"/>
                <a:cs typeface="Times New Roman"/>
                <a:sym typeface="Times New Roman"/>
              </a:rPr>
              <a:t>. Example Ensembling techniques such as stacking ,bagging , boosting ,  hyperparameters tuning also using searching algorithms like grid and random search .</a:t>
            </a:r>
            <a:endParaRPr b="0" sz="1911">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b="0" sz="1688">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b="0" sz="1688">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00000"/>
              </a:lnSpc>
              <a:spcBef>
                <a:spcPts val="1500"/>
              </a:spcBef>
              <a:spcAft>
                <a:spcPts val="1200"/>
              </a:spcAft>
              <a:buNone/>
            </a:pPr>
            <a:r>
              <a:t/>
            </a:r>
            <a:endParaRPr b="0"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BOOKS AND USEFULL LINKS </a:t>
            </a:r>
            <a:endParaRPr sz="1700"/>
          </a:p>
        </p:txBody>
      </p:sp>
      <p:sp>
        <p:nvSpPr>
          <p:cNvPr id="361" name="Google Shape;361;p59"/>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a:bodyPr>
          <a:lstStyle/>
          <a:p>
            <a:pPr indent="-335844" lvl="0" marL="457200" rtl="0" algn="just">
              <a:lnSpc>
                <a:spcPct val="100000"/>
              </a:lnSpc>
              <a:spcBef>
                <a:spcPts val="1200"/>
              </a:spcBef>
              <a:spcAft>
                <a:spcPts val="0"/>
              </a:spcAft>
              <a:buClr>
                <a:srgbClr val="000000"/>
              </a:buClr>
              <a:buSzPts val="1689"/>
              <a:buFont typeface="Times New Roman"/>
              <a:buAutoNum type="arabicPeriod"/>
            </a:pPr>
            <a:r>
              <a:rPr b="0" lang="en" sz="1688" u="sng">
                <a:solidFill>
                  <a:schemeClr val="hlink"/>
                </a:solidFill>
                <a:highlight>
                  <a:srgbClr val="FFFFFF"/>
                </a:highlight>
                <a:latin typeface="Times New Roman"/>
                <a:ea typeface="Times New Roman"/>
                <a:cs typeface="Times New Roman"/>
                <a:sym typeface="Times New Roman"/>
                <a:hlinkClick r:id="rId3"/>
              </a:rPr>
              <a:t>AI LEARNING MATERIALS</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lnSpc>
                <a:spcPct val="100000"/>
              </a:lnSpc>
              <a:spcBef>
                <a:spcPts val="0"/>
              </a:spcBef>
              <a:spcAft>
                <a:spcPts val="0"/>
              </a:spcAft>
              <a:buClr>
                <a:srgbClr val="000000"/>
              </a:buClr>
              <a:buSzPts val="1689"/>
              <a:buFont typeface="Times New Roman"/>
              <a:buAutoNum type="arabicPeriod"/>
            </a:pPr>
            <a:r>
              <a:rPr b="0" lang="en" sz="1688" u="sng">
                <a:solidFill>
                  <a:schemeClr val="hlink"/>
                </a:solidFill>
                <a:highlight>
                  <a:srgbClr val="FFFFFF"/>
                </a:highlight>
                <a:latin typeface="Times New Roman"/>
                <a:ea typeface="Times New Roman"/>
                <a:cs typeface="Times New Roman"/>
                <a:sym typeface="Times New Roman"/>
                <a:hlinkClick r:id="rId4"/>
              </a:rPr>
              <a:t>Krish Naiki Youtube</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lnSpc>
                <a:spcPct val="100000"/>
              </a:lnSpc>
              <a:spcBef>
                <a:spcPts val="0"/>
              </a:spcBef>
              <a:spcAft>
                <a:spcPts val="0"/>
              </a:spcAft>
              <a:buClr>
                <a:srgbClr val="000000"/>
              </a:buClr>
              <a:buSzPts val="1689"/>
              <a:buFont typeface="Times New Roman"/>
              <a:buAutoNum type="arabicPeriod"/>
            </a:pPr>
            <a:r>
              <a:rPr b="0" lang="en" sz="1688" u="sng">
                <a:solidFill>
                  <a:schemeClr val="hlink"/>
                </a:solidFill>
                <a:highlight>
                  <a:srgbClr val="FFFFFF"/>
                </a:highlight>
                <a:latin typeface="Times New Roman"/>
                <a:ea typeface="Times New Roman"/>
                <a:cs typeface="Times New Roman"/>
                <a:sym typeface="Times New Roman"/>
                <a:hlinkClick r:id="rId5"/>
              </a:rPr>
              <a:t>Total Data science</a:t>
            </a:r>
            <a:endParaRPr b="0" sz="1688">
              <a:solidFill>
                <a:srgbClr val="000000"/>
              </a:solidFill>
              <a:highlight>
                <a:srgbClr val="FFFFFF"/>
              </a:highlight>
              <a:latin typeface="Times New Roman"/>
              <a:ea typeface="Times New Roman"/>
              <a:cs typeface="Times New Roman"/>
              <a:sym typeface="Times New Roman"/>
            </a:endParaRPr>
          </a:p>
          <a:p>
            <a:pPr indent="-335844" lvl="0" marL="457200" rtl="0" algn="just">
              <a:lnSpc>
                <a:spcPct val="100000"/>
              </a:lnSpc>
              <a:spcBef>
                <a:spcPts val="0"/>
              </a:spcBef>
              <a:spcAft>
                <a:spcPts val="0"/>
              </a:spcAft>
              <a:buClr>
                <a:srgbClr val="000000"/>
              </a:buClr>
              <a:buSzPts val="1689"/>
              <a:buFont typeface="Times New Roman"/>
              <a:buAutoNum type="arabicPeriod"/>
            </a:pPr>
            <a:r>
              <a:rPr b="0" lang="en" sz="1688" u="sng">
                <a:solidFill>
                  <a:schemeClr val="hlink"/>
                </a:solidFill>
                <a:highlight>
                  <a:srgbClr val="FFFFFF"/>
                </a:highlight>
                <a:latin typeface="Times New Roman"/>
                <a:ea typeface="Times New Roman"/>
                <a:cs typeface="Times New Roman"/>
                <a:sym typeface="Times New Roman"/>
                <a:hlinkClick r:id="rId6"/>
              </a:rPr>
              <a:t>https://www.youtube.com/user/pantechsolutions</a:t>
            </a:r>
            <a:endParaRPr b="0" sz="1688">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b="0" sz="1688">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00000"/>
              </a:lnSpc>
              <a:spcBef>
                <a:spcPts val="1500"/>
              </a:spcBef>
              <a:spcAft>
                <a:spcPts val="1200"/>
              </a:spcAft>
              <a:buNone/>
            </a:pPr>
            <a:r>
              <a:t/>
            </a:r>
            <a:endParaRPr b="0"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idx="4294967295" type="title"/>
          </p:nvPr>
        </p:nvSpPr>
        <p:spPr>
          <a:xfrm>
            <a:off x="368625" y="107775"/>
            <a:ext cx="82209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1700"/>
              <a:t>IMPLEMENTATION OF LINEAR REGRESSION </a:t>
            </a:r>
            <a:endParaRPr sz="1700"/>
          </a:p>
        </p:txBody>
      </p:sp>
      <p:sp>
        <p:nvSpPr>
          <p:cNvPr id="367" name="Google Shape;367;p60"/>
          <p:cNvSpPr txBox="1"/>
          <p:nvPr>
            <p:ph idx="4294967295" type="title"/>
          </p:nvPr>
        </p:nvSpPr>
        <p:spPr>
          <a:xfrm>
            <a:off x="364500" y="673500"/>
            <a:ext cx="8415000" cy="4547100"/>
          </a:xfrm>
          <a:prstGeom prst="rect">
            <a:avLst/>
          </a:prstGeom>
        </p:spPr>
        <p:txBody>
          <a:bodyPr anchorCtr="0" anchor="t" bIns="91425" lIns="91425" spcFirstLastPara="1" rIns="91425" wrap="square" tIns="91425">
            <a:normAutofit/>
          </a:bodyPr>
          <a:lstStyle/>
          <a:p>
            <a:pPr indent="0" lvl="0" marL="0" marR="25400" rtl="0" algn="l">
              <a:spcBef>
                <a:spcPts val="1500"/>
              </a:spcBef>
              <a:spcAft>
                <a:spcPts val="0"/>
              </a:spcAft>
              <a:buNone/>
            </a:pPr>
            <a:r>
              <a:t/>
            </a:r>
            <a:endParaRPr sz="4488">
              <a:solidFill>
                <a:srgbClr val="FF0000"/>
              </a:solidFill>
              <a:highlight>
                <a:srgbClr val="FFFFFF"/>
              </a:highlight>
              <a:latin typeface="Times New Roman"/>
              <a:ea typeface="Times New Roman"/>
              <a:cs typeface="Times New Roman"/>
              <a:sym typeface="Times New Roman"/>
            </a:endParaRPr>
          </a:p>
          <a:p>
            <a:pPr indent="0" lvl="0" marL="0" marR="25400" rtl="0" algn="ctr">
              <a:spcBef>
                <a:spcPts val="1500"/>
              </a:spcBef>
              <a:spcAft>
                <a:spcPts val="0"/>
              </a:spcAft>
              <a:buNone/>
            </a:pPr>
            <a:r>
              <a:rPr lang="en" sz="4488">
                <a:solidFill>
                  <a:srgbClr val="FF0000"/>
                </a:solidFill>
                <a:highlight>
                  <a:srgbClr val="FFFFFF"/>
                </a:highlight>
                <a:latin typeface="Times New Roman"/>
                <a:ea typeface="Times New Roman"/>
                <a:cs typeface="Times New Roman"/>
                <a:sym typeface="Times New Roman"/>
              </a:rPr>
              <a:t>THANKS  !!!! …IT IS TIME FOR HANDS ON A </a:t>
            </a:r>
            <a:r>
              <a:rPr lang="en" sz="4488">
                <a:solidFill>
                  <a:srgbClr val="000000"/>
                </a:solidFill>
                <a:highlight>
                  <a:srgbClr val="FFFFFF"/>
                </a:highlight>
                <a:latin typeface="Times New Roman"/>
                <a:ea typeface="Times New Roman"/>
                <a:cs typeface="Times New Roman"/>
                <a:sym typeface="Times New Roman"/>
              </a:rPr>
              <a:t>LINEAR REGRESSION</a:t>
            </a:r>
            <a:r>
              <a:rPr lang="en" sz="4488">
                <a:solidFill>
                  <a:srgbClr val="FF0000"/>
                </a:solidFill>
                <a:highlight>
                  <a:srgbClr val="FFFFFF"/>
                </a:highlight>
                <a:latin typeface="Times New Roman"/>
                <a:ea typeface="Times New Roman"/>
                <a:cs typeface="Times New Roman"/>
                <a:sym typeface="Times New Roman"/>
              </a:rPr>
              <a:t> SUPERVISED MACHINE LEARNING </a:t>
            </a:r>
            <a:endParaRPr sz="4488">
              <a:solidFill>
                <a:srgbClr val="FF0000"/>
              </a:solidFill>
              <a:highlight>
                <a:srgbClr val="FFFFFF"/>
              </a:highlight>
              <a:latin typeface="Times New Roman"/>
              <a:ea typeface="Times New Roman"/>
              <a:cs typeface="Times New Roman"/>
              <a:sym typeface="Times New Roman"/>
            </a:endParaRPr>
          </a:p>
          <a:p>
            <a:pPr indent="0" lvl="0" marL="457200" marR="25400" rtl="0" algn="l">
              <a:lnSpc>
                <a:spcPct val="100000"/>
              </a:lnSpc>
              <a:spcBef>
                <a:spcPts val="1500"/>
              </a:spcBef>
              <a:spcAft>
                <a:spcPts val="1200"/>
              </a:spcAft>
              <a:buNone/>
            </a:pPr>
            <a:r>
              <a:t/>
            </a:r>
            <a:endParaRPr b="0"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INTRODUCTION</a:t>
            </a:r>
            <a:endParaRPr sz="1700"/>
          </a:p>
        </p:txBody>
      </p:sp>
      <p:sp>
        <p:nvSpPr>
          <p:cNvPr id="96" name="Google Shape;96;p17"/>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938">
                <a:solidFill>
                  <a:srgbClr val="000000"/>
                </a:solidFill>
                <a:highlight>
                  <a:srgbClr val="FFFFFF"/>
                </a:highlight>
                <a:latin typeface="Times New Roman"/>
                <a:ea typeface="Times New Roman"/>
                <a:cs typeface="Times New Roman"/>
                <a:sym typeface="Times New Roman"/>
              </a:rPr>
              <a:t>To make it more simple is : </a:t>
            </a:r>
            <a:endParaRPr b="0" sz="1938">
              <a:solidFill>
                <a:srgbClr val="000000"/>
              </a:solidFill>
              <a:highlight>
                <a:srgbClr val="FFFFFF"/>
              </a:highlight>
              <a:latin typeface="Times New Roman"/>
              <a:ea typeface="Times New Roman"/>
              <a:cs typeface="Times New Roman"/>
              <a:sym typeface="Times New Roman"/>
            </a:endParaRPr>
          </a:p>
          <a:p>
            <a:pPr indent="-351719" lvl="0" marL="457200" rtl="0" algn="l">
              <a:lnSpc>
                <a:spcPct val="115000"/>
              </a:lnSpc>
              <a:spcBef>
                <a:spcPts val="1600"/>
              </a:spcBef>
              <a:spcAft>
                <a:spcPts val="0"/>
              </a:spcAft>
              <a:buClr>
                <a:srgbClr val="000000"/>
              </a:buClr>
              <a:buSzPts val="1939"/>
              <a:buFont typeface="Times New Roman"/>
              <a:buAutoNum type="arabicPeriod"/>
            </a:pPr>
            <a:r>
              <a:rPr b="0" lang="en" sz="1938">
                <a:solidFill>
                  <a:srgbClr val="000000"/>
                </a:solidFill>
                <a:highlight>
                  <a:srgbClr val="FFFFFF"/>
                </a:highlight>
                <a:latin typeface="Times New Roman"/>
                <a:ea typeface="Times New Roman"/>
                <a:cs typeface="Times New Roman"/>
                <a:sym typeface="Times New Roman"/>
              </a:rPr>
              <a:t>Data engineering produces </a:t>
            </a:r>
            <a:r>
              <a:rPr lang="en" sz="1938">
                <a:solidFill>
                  <a:srgbClr val="000000"/>
                </a:solidFill>
                <a:highlight>
                  <a:srgbClr val="FFFFFF"/>
                </a:highlight>
                <a:latin typeface="Times New Roman"/>
                <a:ea typeface="Times New Roman"/>
                <a:cs typeface="Times New Roman"/>
                <a:sym typeface="Times New Roman"/>
              </a:rPr>
              <a:t>raw data</a:t>
            </a:r>
            <a:endParaRPr sz="1938">
              <a:solidFill>
                <a:srgbClr val="000000"/>
              </a:solidFill>
              <a:highlight>
                <a:srgbClr val="FFFFFF"/>
              </a:highlight>
              <a:latin typeface="Times New Roman"/>
              <a:ea typeface="Times New Roman"/>
              <a:cs typeface="Times New Roman"/>
              <a:sym typeface="Times New Roman"/>
            </a:endParaRPr>
          </a:p>
          <a:p>
            <a:pPr indent="-351719" lvl="0" marL="457200" rtl="0" algn="l">
              <a:lnSpc>
                <a:spcPct val="115000"/>
              </a:lnSpc>
              <a:spcBef>
                <a:spcPts val="0"/>
              </a:spcBef>
              <a:spcAft>
                <a:spcPts val="0"/>
              </a:spcAft>
              <a:buClr>
                <a:srgbClr val="000000"/>
              </a:buClr>
              <a:buSzPts val="1939"/>
              <a:buFont typeface="Times New Roman"/>
              <a:buAutoNum type="arabicPeriod"/>
            </a:pPr>
            <a:r>
              <a:rPr b="0" lang="en" sz="1938">
                <a:solidFill>
                  <a:srgbClr val="000000"/>
                </a:solidFill>
                <a:highlight>
                  <a:srgbClr val="FFFFFF"/>
                </a:highlight>
                <a:latin typeface="Times New Roman"/>
                <a:ea typeface="Times New Roman"/>
                <a:cs typeface="Times New Roman"/>
                <a:sym typeface="Times New Roman"/>
              </a:rPr>
              <a:t>Data science produces </a:t>
            </a:r>
            <a:r>
              <a:rPr lang="en" sz="1938">
                <a:solidFill>
                  <a:srgbClr val="000000"/>
                </a:solidFill>
                <a:highlight>
                  <a:srgbClr val="FFFFFF"/>
                </a:highlight>
                <a:latin typeface="Times New Roman"/>
                <a:ea typeface="Times New Roman"/>
                <a:cs typeface="Times New Roman"/>
                <a:sym typeface="Times New Roman"/>
              </a:rPr>
              <a:t>insights </a:t>
            </a:r>
            <a:endParaRPr sz="1938">
              <a:solidFill>
                <a:srgbClr val="000000"/>
              </a:solidFill>
              <a:highlight>
                <a:srgbClr val="FFFFFF"/>
              </a:highlight>
              <a:latin typeface="Times New Roman"/>
              <a:ea typeface="Times New Roman"/>
              <a:cs typeface="Times New Roman"/>
              <a:sym typeface="Times New Roman"/>
            </a:endParaRPr>
          </a:p>
          <a:p>
            <a:pPr indent="-351719" lvl="0" marL="457200" rtl="0" algn="l">
              <a:lnSpc>
                <a:spcPct val="115000"/>
              </a:lnSpc>
              <a:spcBef>
                <a:spcPts val="0"/>
              </a:spcBef>
              <a:spcAft>
                <a:spcPts val="0"/>
              </a:spcAft>
              <a:buClr>
                <a:srgbClr val="000000"/>
              </a:buClr>
              <a:buSzPts val="1939"/>
              <a:buFont typeface="Times New Roman"/>
              <a:buAutoNum type="arabicPeriod"/>
            </a:pPr>
            <a:r>
              <a:rPr b="0" lang="en" sz="1938">
                <a:solidFill>
                  <a:srgbClr val="000000"/>
                </a:solidFill>
                <a:highlight>
                  <a:srgbClr val="FFFFFF"/>
                </a:highlight>
                <a:latin typeface="Times New Roman"/>
                <a:ea typeface="Times New Roman"/>
                <a:cs typeface="Times New Roman"/>
                <a:sym typeface="Times New Roman"/>
              </a:rPr>
              <a:t>Machine learning produces </a:t>
            </a:r>
            <a:r>
              <a:rPr lang="en" sz="1938">
                <a:solidFill>
                  <a:srgbClr val="000000"/>
                </a:solidFill>
                <a:highlight>
                  <a:srgbClr val="FFFFFF"/>
                </a:highlight>
                <a:latin typeface="Times New Roman"/>
                <a:ea typeface="Times New Roman"/>
                <a:cs typeface="Times New Roman"/>
                <a:sym typeface="Times New Roman"/>
              </a:rPr>
              <a:t>predictions</a:t>
            </a:r>
            <a:endParaRPr sz="1938">
              <a:solidFill>
                <a:srgbClr val="000000"/>
              </a:solidFill>
              <a:highlight>
                <a:srgbClr val="FFFFFF"/>
              </a:highlight>
              <a:latin typeface="Times New Roman"/>
              <a:ea typeface="Times New Roman"/>
              <a:cs typeface="Times New Roman"/>
              <a:sym typeface="Times New Roman"/>
            </a:endParaRPr>
          </a:p>
          <a:p>
            <a:pPr indent="-351719" lvl="0" marL="457200" rtl="0" algn="l">
              <a:lnSpc>
                <a:spcPct val="115000"/>
              </a:lnSpc>
              <a:spcBef>
                <a:spcPts val="0"/>
              </a:spcBef>
              <a:spcAft>
                <a:spcPts val="0"/>
              </a:spcAft>
              <a:buClr>
                <a:srgbClr val="000000"/>
              </a:buClr>
              <a:buSzPts val="1939"/>
              <a:buFont typeface="Times New Roman"/>
              <a:buAutoNum type="arabicPeriod"/>
            </a:pPr>
            <a:r>
              <a:rPr b="0" lang="en" sz="1938">
                <a:solidFill>
                  <a:srgbClr val="000000"/>
                </a:solidFill>
                <a:highlight>
                  <a:srgbClr val="FFFFFF"/>
                </a:highlight>
                <a:latin typeface="Times New Roman"/>
                <a:ea typeface="Times New Roman"/>
                <a:cs typeface="Times New Roman"/>
                <a:sym typeface="Times New Roman"/>
              </a:rPr>
              <a:t>Artificial intelligence produces </a:t>
            </a:r>
            <a:r>
              <a:rPr lang="en" sz="1938">
                <a:solidFill>
                  <a:srgbClr val="000000"/>
                </a:solidFill>
                <a:highlight>
                  <a:srgbClr val="FFFFFF"/>
                </a:highlight>
                <a:latin typeface="Times New Roman"/>
                <a:ea typeface="Times New Roman"/>
                <a:cs typeface="Times New Roman"/>
                <a:sym typeface="Times New Roman"/>
              </a:rPr>
              <a:t>Actions</a:t>
            </a:r>
            <a:endParaRPr sz="1938">
              <a:solidFill>
                <a:srgbClr val="000000"/>
              </a:solidFill>
              <a:highlight>
                <a:srgbClr val="FFFFFF"/>
              </a:highlight>
              <a:latin typeface="Times New Roman"/>
              <a:ea typeface="Times New Roman"/>
              <a:cs typeface="Times New Roman"/>
              <a:sym typeface="Times New Roman"/>
            </a:endParaRPr>
          </a:p>
        </p:txBody>
      </p:sp>
      <p:pic>
        <p:nvPicPr>
          <p:cNvPr id="97" name="Google Shape;97;p17"/>
          <p:cNvPicPr preferRelativeResize="0"/>
          <p:nvPr/>
        </p:nvPicPr>
        <p:blipFill>
          <a:blip r:embed="rId3">
            <a:alphaModFix/>
          </a:blip>
          <a:stretch>
            <a:fillRect/>
          </a:stretch>
        </p:blipFill>
        <p:spPr>
          <a:xfrm>
            <a:off x="1990675" y="2571750"/>
            <a:ext cx="3923017"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CASE STUDY ON AI ,ML AND DS</a:t>
            </a:r>
            <a:endParaRPr sz="1700"/>
          </a:p>
        </p:txBody>
      </p:sp>
      <p:sp>
        <p:nvSpPr>
          <p:cNvPr id="103" name="Google Shape;103;p18"/>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722">
                <a:solidFill>
                  <a:srgbClr val="000000"/>
                </a:solidFill>
                <a:highlight>
                  <a:srgbClr val="FFFFFF"/>
                </a:highlight>
                <a:latin typeface="Times New Roman"/>
                <a:ea typeface="Times New Roman"/>
                <a:cs typeface="Times New Roman"/>
                <a:sym typeface="Times New Roman"/>
              </a:rPr>
              <a:t>Suppose we were building a self-driving car, and were working on the specific problem of stopping at stop signs. We would need skills drawn from all three of these fields.</a:t>
            </a:r>
            <a:endParaRPr b="0" sz="1722">
              <a:solidFill>
                <a:srgbClr val="000000"/>
              </a:solidFill>
              <a:highlight>
                <a:srgbClr val="FFFFFF"/>
              </a:highlight>
              <a:latin typeface="Times New Roman"/>
              <a:ea typeface="Times New Roman"/>
              <a:cs typeface="Times New Roman"/>
              <a:sym typeface="Times New Roman"/>
            </a:endParaRPr>
          </a:p>
          <a:p>
            <a:pPr indent="-327024" lvl="0" marL="457200" rtl="0" algn="l">
              <a:lnSpc>
                <a:spcPct val="115000"/>
              </a:lnSpc>
              <a:spcBef>
                <a:spcPts val="2000"/>
              </a:spcBef>
              <a:spcAft>
                <a:spcPts val="0"/>
              </a:spcAft>
              <a:buClr>
                <a:srgbClr val="000000"/>
              </a:buClr>
              <a:buSzPct val="100000"/>
              <a:buFont typeface="Times New Roman"/>
              <a:buChar char="●"/>
            </a:pPr>
            <a:r>
              <a:rPr lang="en" sz="1722">
                <a:solidFill>
                  <a:srgbClr val="000000"/>
                </a:solidFill>
                <a:highlight>
                  <a:srgbClr val="FFFFFF"/>
                </a:highlight>
                <a:latin typeface="Times New Roman"/>
                <a:ea typeface="Times New Roman"/>
                <a:cs typeface="Times New Roman"/>
                <a:sym typeface="Times New Roman"/>
              </a:rPr>
              <a:t>Machine learning</a:t>
            </a:r>
            <a:r>
              <a:rPr b="0" lang="en" sz="1722">
                <a:solidFill>
                  <a:srgbClr val="000000"/>
                </a:solidFill>
                <a:highlight>
                  <a:srgbClr val="FFFFFF"/>
                </a:highlight>
                <a:latin typeface="Times New Roman"/>
                <a:ea typeface="Times New Roman"/>
                <a:cs typeface="Times New Roman"/>
                <a:sym typeface="Times New Roman"/>
              </a:rPr>
              <a:t>: The car has to recognize a stop sign using its cameras. We construct a dataset of millions of photos of streetside objects, and train an algorithm to </a:t>
            </a:r>
            <a:r>
              <a:rPr lang="en" sz="1722">
                <a:solidFill>
                  <a:srgbClr val="000000"/>
                </a:solidFill>
                <a:highlight>
                  <a:srgbClr val="FFFFFF"/>
                </a:highlight>
                <a:latin typeface="Times New Roman"/>
                <a:ea typeface="Times New Roman"/>
                <a:cs typeface="Times New Roman"/>
                <a:sym typeface="Times New Roman"/>
              </a:rPr>
              <a:t>predict</a:t>
            </a:r>
            <a:r>
              <a:rPr b="0" lang="en" sz="1722">
                <a:solidFill>
                  <a:srgbClr val="000000"/>
                </a:solidFill>
                <a:highlight>
                  <a:srgbClr val="FFFFFF"/>
                </a:highlight>
                <a:latin typeface="Times New Roman"/>
                <a:ea typeface="Times New Roman"/>
                <a:cs typeface="Times New Roman"/>
                <a:sym typeface="Times New Roman"/>
              </a:rPr>
              <a:t> which have stop signs in them.</a:t>
            </a:r>
            <a:endParaRPr b="0" sz="1722">
              <a:solidFill>
                <a:srgbClr val="000000"/>
              </a:solidFill>
              <a:highlight>
                <a:srgbClr val="FFFFFF"/>
              </a:highlight>
              <a:latin typeface="Times New Roman"/>
              <a:ea typeface="Times New Roman"/>
              <a:cs typeface="Times New Roman"/>
              <a:sym typeface="Times New Roman"/>
            </a:endParaRPr>
          </a:p>
          <a:p>
            <a:pPr indent="-327024" lvl="0" marL="457200" rtl="0" algn="l">
              <a:lnSpc>
                <a:spcPct val="115000"/>
              </a:lnSpc>
              <a:spcBef>
                <a:spcPts val="0"/>
              </a:spcBef>
              <a:spcAft>
                <a:spcPts val="0"/>
              </a:spcAft>
              <a:buClr>
                <a:srgbClr val="000000"/>
              </a:buClr>
              <a:buSzPct val="100000"/>
              <a:buFont typeface="Times New Roman"/>
              <a:buChar char="●"/>
            </a:pPr>
            <a:r>
              <a:rPr lang="en" sz="1722">
                <a:solidFill>
                  <a:srgbClr val="000000"/>
                </a:solidFill>
                <a:highlight>
                  <a:srgbClr val="FFFFFF"/>
                </a:highlight>
                <a:latin typeface="Times New Roman"/>
                <a:ea typeface="Times New Roman"/>
                <a:cs typeface="Times New Roman"/>
                <a:sym typeface="Times New Roman"/>
              </a:rPr>
              <a:t>Artificial intelligence</a:t>
            </a:r>
            <a:r>
              <a:rPr b="0" lang="en" sz="1722">
                <a:solidFill>
                  <a:srgbClr val="000000"/>
                </a:solidFill>
                <a:highlight>
                  <a:srgbClr val="FFFFFF"/>
                </a:highlight>
                <a:latin typeface="Times New Roman"/>
                <a:ea typeface="Times New Roman"/>
                <a:cs typeface="Times New Roman"/>
                <a:sym typeface="Times New Roman"/>
              </a:rPr>
              <a:t>: Once our car can recognize stop signs, it needs to decide when to take the </a:t>
            </a:r>
            <a:r>
              <a:rPr lang="en" sz="1722">
                <a:solidFill>
                  <a:srgbClr val="000000"/>
                </a:solidFill>
                <a:highlight>
                  <a:srgbClr val="FFFFFF"/>
                </a:highlight>
                <a:latin typeface="Times New Roman"/>
                <a:ea typeface="Times New Roman"/>
                <a:cs typeface="Times New Roman"/>
                <a:sym typeface="Times New Roman"/>
              </a:rPr>
              <a:t>action</a:t>
            </a:r>
            <a:r>
              <a:rPr b="0" lang="en" sz="1722">
                <a:solidFill>
                  <a:srgbClr val="000000"/>
                </a:solidFill>
                <a:highlight>
                  <a:srgbClr val="FFFFFF"/>
                </a:highlight>
                <a:latin typeface="Times New Roman"/>
                <a:ea typeface="Times New Roman"/>
                <a:cs typeface="Times New Roman"/>
                <a:sym typeface="Times New Roman"/>
              </a:rPr>
              <a:t> of applying the brakes. It’s dangerous to apply them too early or too late, and we need it to handle varying road conditions (for example, to recognize on a slippery road that it’s not slowing down quickly enough), which is a problem of </a:t>
            </a:r>
            <a:r>
              <a:rPr b="0" lang="en" sz="1722" u="sng">
                <a:solidFill>
                  <a:srgbClr val="000000"/>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control theory</a:t>
            </a:r>
            <a:r>
              <a:rPr b="0" lang="en" sz="1722">
                <a:solidFill>
                  <a:srgbClr val="000000"/>
                </a:solidFill>
                <a:highlight>
                  <a:srgbClr val="FFFFFF"/>
                </a:highlight>
                <a:latin typeface="Times New Roman"/>
                <a:ea typeface="Times New Roman"/>
                <a:cs typeface="Times New Roman"/>
                <a:sym typeface="Times New Roman"/>
              </a:rPr>
              <a:t>.</a:t>
            </a:r>
            <a:endParaRPr b="0" sz="1722">
              <a:solidFill>
                <a:srgbClr val="000000"/>
              </a:solidFill>
              <a:highlight>
                <a:srgbClr val="FFFFFF"/>
              </a:highlight>
              <a:latin typeface="Times New Roman"/>
              <a:ea typeface="Times New Roman"/>
              <a:cs typeface="Times New Roman"/>
              <a:sym typeface="Times New Roman"/>
            </a:endParaRPr>
          </a:p>
          <a:p>
            <a:pPr indent="-327024" lvl="0" marL="457200" rtl="0" algn="l">
              <a:lnSpc>
                <a:spcPct val="115000"/>
              </a:lnSpc>
              <a:spcBef>
                <a:spcPts val="0"/>
              </a:spcBef>
              <a:spcAft>
                <a:spcPts val="0"/>
              </a:spcAft>
              <a:buClr>
                <a:srgbClr val="000000"/>
              </a:buClr>
              <a:buSzPct val="100000"/>
              <a:buFont typeface="Times New Roman"/>
              <a:buChar char="●"/>
            </a:pPr>
            <a:r>
              <a:rPr lang="en" sz="1722">
                <a:solidFill>
                  <a:srgbClr val="000000"/>
                </a:solidFill>
                <a:highlight>
                  <a:srgbClr val="FFFFFF"/>
                </a:highlight>
                <a:latin typeface="Times New Roman"/>
                <a:ea typeface="Times New Roman"/>
                <a:cs typeface="Times New Roman"/>
                <a:sym typeface="Times New Roman"/>
              </a:rPr>
              <a:t>Data science</a:t>
            </a:r>
            <a:r>
              <a:rPr b="0" lang="en" sz="1722">
                <a:solidFill>
                  <a:srgbClr val="000000"/>
                </a:solidFill>
                <a:highlight>
                  <a:srgbClr val="FFFFFF"/>
                </a:highlight>
                <a:latin typeface="Times New Roman"/>
                <a:ea typeface="Times New Roman"/>
                <a:cs typeface="Times New Roman"/>
                <a:sym typeface="Times New Roman"/>
              </a:rPr>
              <a:t>: In street tests we find that the car’s performance isn’t good enough, with some false negatives in which it drives right by a stop sign. After analyzing the street test data, we gain the </a:t>
            </a:r>
            <a:r>
              <a:rPr lang="en" sz="1722">
                <a:solidFill>
                  <a:srgbClr val="000000"/>
                </a:solidFill>
                <a:highlight>
                  <a:srgbClr val="FFFFFF"/>
                </a:highlight>
                <a:latin typeface="Times New Roman"/>
                <a:ea typeface="Times New Roman"/>
                <a:cs typeface="Times New Roman"/>
                <a:sym typeface="Times New Roman"/>
              </a:rPr>
              <a:t>insight</a:t>
            </a:r>
            <a:r>
              <a:rPr b="0" lang="en" sz="1722">
                <a:solidFill>
                  <a:srgbClr val="000000"/>
                </a:solidFill>
                <a:highlight>
                  <a:srgbClr val="FFFFFF"/>
                </a:highlight>
                <a:latin typeface="Times New Roman"/>
                <a:ea typeface="Times New Roman"/>
                <a:cs typeface="Times New Roman"/>
                <a:sym typeface="Times New Roman"/>
              </a:rPr>
              <a:t> that the rate of false negatives depends on the time of day: it’s more likely to miss a stop sign before sunrise or after sunset. We realize that most of our training data included only objects in full daylight, so we construct a better dataset including nighttime images and go back to the machine learning step.</a:t>
            </a:r>
            <a:endParaRPr b="0" sz="1722">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600"/>
              </a:spcAft>
              <a:buNone/>
            </a:pPr>
            <a:r>
              <a:t/>
            </a:r>
            <a:endParaRPr b="0" sz="19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600"/>
              </a:spcAft>
              <a:buNone/>
            </a:pPr>
            <a:r>
              <a:rPr lang="en" sz="5538">
                <a:solidFill>
                  <a:srgbClr val="0000FF"/>
                </a:solidFill>
                <a:highlight>
                  <a:srgbClr val="FFFFFF"/>
                </a:highlight>
                <a:latin typeface="Times New Roman"/>
                <a:ea typeface="Times New Roman"/>
                <a:cs typeface="Times New Roman"/>
                <a:sym typeface="Times New Roman"/>
              </a:rPr>
              <a:t>MACHINE LEARNING BY USING SCIKIT-LEARN AND PYTHON</a:t>
            </a:r>
            <a:r>
              <a:rPr lang="en" sz="1938">
                <a:solidFill>
                  <a:srgbClr val="0000FF"/>
                </a:solidFill>
                <a:highlight>
                  <a:srgbClr val="FFFFFF"/>
                </a:highlight>
                <a:latin typeface="Times New Roman"/>
                <a:ea typeface="Times New Roman"/>
                <a:cs typeface="Times New Roman"/>
                <a:sym typeface="Times New Roman"/>
              </a:rPr>
              <a:t> </a:t>
            </a:r>
            <a:endParaRPr sz="1938">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MACHINE LEARNING </a:t>
            </a:r>
            <a:endParaRPr sz="1700"/>
          </a:p>
        </p:txBody>
      </p:sp>
      <p:sp>
        <p:nvSpPr>
          <p:cNvPr id="114" name="Google Shape;114;p20"/>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938">
                <a:solidFill>
                  <a:srgbClr val="000000"/>
                </a:solidFill>
                <a:highlight>
                  <a:srgbClr val="FFFFFF"/>
                </a:highlight>
                <a:latin typeface="Times New Roman"/>
                <a:ea typeface="Times New Roman"/>
                <a:cs typeface="Times New Roman"/>
                <a:sym typeface="Times New Roman"/>
              </a:rPr>
              <a:t>What exactly Machine Machine Learning  is ? </a:t>
            </a:r>
            <a:endParaRPr b="0" sz="1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0" sz="1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938">
                <a:solidFill>
                  <a:srgbClr val="000000"/>
                </a:solidFill>
                <a:highlight>
                  <a:srgbClr val="FFFFFF"/>
                </a:highlight>
                <a:latin typeface="Times New Roman"/>
                <a:ea typeface="Times New Roman"/>
                <a:cs typeface="Times New Roman"/>
                <a:sym typeface="Times New Roman"/>
              </a:rPr>
              <a:t>What does it mean to learn?</a:t>
            </a:r>
            <a:endParaRPr sz="1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b="0" lang="en" sz="1938">
                <a:solidFill>
                  <a:srgbClr val="000000"/>
                </a:solidFill>
                <a:highlight>
                  <a:srgbClr val="FFFFFF"/>
                </a:highlight>
                <a:latin typeface="Times New Roman"/>
                <a:ea typeface="Times New Roman"/>
                <a:cs typeface="Times New Roman"/>
                <a:sym typeface="Times New Roman"/>
              </a:rPr>
              <a:t>In Machine Learning an important concept is </a:t>
            </a:r>
            <a:r>
              <a:rPr b="0" lang="en" sz="1938">
                <a:highlight>
                  <a:srgbClr val="FFFFFF"/>
                </a:highlight>
                <a:latin typeface="Times New Roman"/>
                <a:ea typeface="Times New Roman"/>
                <a:cs typeface="Times New Roman"/>
                <a:sym typeface="Times New Roman"/>
              </a:rPr>
              <a:t>Generalization,</a:t>
            </a:r>
            <a:r>
              <a:rPr b="0" lang="en" sz="1938">
                <a:solidFill>
                  <a:srgbClr val="000000"/>
                </a:solidFill>
                <a:highlight>
                  <a:srgbClr val="FFFFFF"/>
                </a:highlight>
                <a:latin typeface="Times New Roman"/>
                <a:ea typeface="Times New Roman"/>
                <a:cs typeface="Times New Roman"/>
                <a:sym typeface="Times New Roman"/>
              </a:rPr>
              <a:t>  the ability to </a:t>
            </a:r>
            <a:r>
              <a:rPr lang="en" sz="1938">
                <a:solidFill>
                  <a:srgbClr val="000000"/>
                </a:solidFill>
                <a:highlight>
                  <a:srgbClr val="FFFFFF"/>
                </a:highlight>
                <a:latin typeface="Times New Roman"/>
                <a:ea typeface="Times New Roman"/>
                <a:cs typeface="Times New Roman"/>
                <a:sym typeface="Times New Roman"/>
              </a:rPr>
              <a:t>generalize.</a:t>
            </a:r>
            <a:endParaRPr sz="19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4294967295" type="title"/>
          </p:nvPr>
        </p:nvSpPr>
        <p:spPr>
          <a:xfrm>
            <a:off x="368625" y="1077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900"/>
              <a:t>MACHINE LEARNING </a:t>
            </a:r>
            <a:endParaRPr sz="1700"/>
          </a:p>
        </p:txBody>
      </p:sp>
      <p:sp>
        <p:nvSpPr>
          <p:cNvPr id="120" name="Google Shape;120;p21"/>
          <p:cNvSpPr txBox="1"/>
          <p:nvPr>
            <p:ph idx="4294967295" type="title"/>
          </p:nvPr>
        </p:nvSpPr>
        <p:spPr>
          <a:xfrm>
            <a:off x="368625" y="596350"/>
            <a:ext cx="8415000" cy="454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938">
                <a:solidFill>
                  <a:srgbClr val="000000"/>
                </a:solidFill>
                <a:highlight>
                  <a:srgbClr val="FFFFFF"/>
                </a:highlight>
                <a:latin typeface="Times New Roman"/>
                <a:ea typeface="Times New Roman"/>
                <a:cs typeface="Times New Roman"/>
                <a:sym typeface="Times New Roman"/>
              </a:rPr>
              <a:t>What exactly Machine Machine Learning  is ? </a:t>
            </a:r>
            <a:endParaRPr b="0" sz="1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0" lang="en" sz="1738">
                <a:solidFill>
                  <a:srgbClr val="000000"/>
                </a:solidFill>
                <a:highlight>
                  <a:srgbClr val="FFFFFF"/>
                </a:highlight>
                <a:latin typeface="Times New Roman"/>
                <a:ea typeface="Times New Roman"/>
                <a:cs typeface="Times New Roman"/>
                <a:sym typeface="Times New Roman"/>
              </a:rPr>
              <a:t>A computer program is said to learn from </a:t>
            </a:r>
            <a:r>
              <a:rPr lang="en" sz="1738">
                <a:solidFill>
                  <a:srgbClr val="000000"/>
                </a:solidFill>
                <a:highlight>
                  <a:srgbClr val="FFFFFF"/>
                </a:highlight>
                <a:latin typeface="Times New Roman"/>
                <a:ea typeface="Times New Roman"/>
                <a:cs typeface="Times New Roman"/>
                <a:sym typeface="Times New Roman"/>
              </a:rPr>
              <a:t>experience E </a:t>
            </a:r>
            <a:r>
              <a:rPr b="0" lang="en" sz="1738">
                <a:solidFill>
                  <a:srgbClr val="000000"/>
                </a:solidFill>
                <a:highlight>
                  <a:srgbClr val="FFFFFF"/>
                </a:highlight>
                <a:latin typeface="Times New Roman"/>
                <a:ea typeface="Times New Roman"/>
                <a:cs typeface="Times New Roman"/>
                <a:sym typeface="Times New Roman"/>
              </a:rPr>
              <a:t>with  respect to some</a:t>
            </a:r>
            <a:r>
              <a:rPr lang="en" sz="1738">
                <a:solidFill>
                  <a:srgbClr val="000000"/>
                </a:solidFill>
                <a:highlight>
                  <a:srgbClr val="FFFFFF"/>
                </a:highlight>
                <a:latin typeface="Times New Roman"/>
                <a:ea typeface="Times New Roman"/>
                <a:cs typeface="Times New Roman"/>
                <a:sym typeface="Times New Roman"/>
              </a:rPr>
              <a:t> task T</a:t>
            </a:r>
            <a:r>
              <a:rPr b="0" lang="en" sz="1738">
                <a:solidFill>
                  <a:srgbClr val="000000"/>
                </a:solidFill>
                <a:highlight>
                  <a:srgbClr val="FFFFFF"/>
                </a:highlight>
                <a:latin typeface="Times New Roman"/>
                <a:ea typeface="Times New Roman"/>
                <a:cs typeface="Times New Roman"/>
                <a:sym typeface="Times New Roman"/>
              </a:rPr>
              <a:t> and some </a:t>
            </a:r>
            <a:r>
              <a:rPr lang="en" sz="1738">
                <a:solidFill>
                  <a:srgbClr val="000000"/>
                </a:solidFill>
                <a:highlight>
                  <a:srgbClr val="FFFFFF"/>
                </a:highlight>
                <a:latin typeface="Times New Roman"/>
                <a:ea typeface="Times New Roman"/>
                <a:cs typeface="Times New Roman"/>
                <a:sym typeface="Times New Roman"/>
              </a:rPr>
              <a:t>performance P,</a:t>
            </a:r>
            <a:r>
              <a:rPr b="0" lang="en" sz="1738">
                <a:solidFill>
                  <a:srgbClr val="000000"/>
                </a:solidFill>
                <a:highlight>
                  <a:srgbClr val="FFFFFF"/>
                </a:highlight>
                <a:latin typeface="Times New Roman"/>
                <a:ea typeface="Times New Roman"/>
                <a:cs typeface="Times New Roman"/>
                <a:sym typeface="Times New Roman"/>
              </a:rPr>
              <a:t> if its performance  on T, as measured by P, improves with experience E.</a:t>
            </a:r>
            <a:endParaRPr b="0" sz="1738">
              <a:solidFill>
                <a:srgbClr val="000000"/>
              </a:solidFill>
              <a:highlight>
                <a:srgbClr val="FFFFFF"/>
              </a:highlight>
              <a:latin typeface="Times New Roman"/>
              <a:ea typeface="Times New Roman"/>
              <a:cs typeface="Times New Roman"/>
              <a:sym typeface="Times New Roman"/>
            </a:endParaRPr>
          </a:p>
          <a:p>
            <a:pPr indent="0" lvl="0" marL="0" rtl="0" algn="ctr">
              <a:lnSpc>
                <a:spcPct val="115000"/>
              </a:lnSpc>
              <a:spcBef>
                <a:spcPts val="1600"/>
              </a:spcBef>
              <a:spcAft>
                <a:spcPts val="0"/>
              </a:spcAft>
              <a:buNone/>
            </a:pPr>
            <a:r>
              <a:t/>
            </a:r>
            <a:endParaRPr b="0" sz="1938">
              <a:solidFill>
                <a:srgbClr val="000000"/>
              </a:solidFill>
              <a:highlight>
                <a:srgbClr val="FFFFFF"/>
              </a:highlight>
              <a:latin typeface="Times New Roman"/>
              <a:ea typeface="Times New Roman"/>
              <a:cs typeface="Times New Roman"/>
              <a:sym typeface="Times New Roman"/>
            </a:endParaRPr>
          </a:p>
          <a:p>
            <a:pPr indent="0" lvl="0" marL="0" rtl="0" algn="ctr">
              <a:lnSpc>
                <a:spcPct val="115000"/>
              </a:lnSpc>
              <a:spcBef>
                <a:spcPts val="1600"/>
              </a:spcBef>
              <a:spcAft>
                <a:spcPts val="0"/>
              </a:spcAft>
              <a:buNone/>
            </a:pPr>
            <a:r>
              <a:rPr b="0" lang="en" sz="1938">
                <a:solidFill>
                  <a:srgbClr val="000000"/>
                </a:solidFill>
                <a:highlight>
                  <a:srgbClr val="FFFFFF"/>
                </a:highlight>
                <a:latin typeface="Times New Roman"/>
                <a:ea typeface="Times New Roman"/>
                <a:cs typeface="Times New Roman"/>
                <a:sym typeface="Times New Roman"/>
              </a:rPr>
              <a:t>- Tom Mitchell, 1997.</a:t>
            </a:r>
            <a:endParaRPr b="0" sz="1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938">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