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8152" y="198524"/>
            <a:ext cx="31937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3913" y="3179456"/>
            <a:ext cx="341924" cy="117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152" y="198524"/>
            <a:ext cx="31937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628" y="1116874"/>
            <a:ext cx="3742842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8.xml"/><Relationship Id="rId7" Type="http://schemas.openxmlformats.org/officeDocument/2006/relationships/slide" Target="slide19.xml"/><Relationship Id="rId8" Type="http://schemas.openxmlformats.org/officeDocument/2006/relationships/slide" Target="slide21.xml"/><Relationship Id="rId9" Type="http://schemas.openxmlformats.org/officeDocument/2006/relationships/slide" Target="slide22.xml"/><Relationship Id="rId10" Type="http://schemas.openxmlformats.org/officeDocument/2006/relationships/slide" Target="slide23.xml"/><Relationship Id="rId11" Type="http://schemas.openxmlformats.org/officeDocument/2006/relationships/slide" Target="slide2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512" y="432590"/>
            <a:ext cx="2135027" cy="732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8748" y="1611856"/>
            <a:ext cx="3191510" cy="94869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algn="ctr" marL="12065" marR="5080">
              <a:lnSpc>
                <a:spcPct val="106700"/>
              </a:lnSpc>
              <a:spcBef>
                <a:spcPts val="20"/>
              </a:spcBef>
            </a:pP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Introduction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to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Data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Science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and</a:t>
            </a:r>
            <a:r>
              <a:rPr dirty="0" sz="1400" spc="-2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Machine  </a:t>
            </a: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Learning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LM Sans 12"/>
              <a:cs typeface="LM Sans 12"/>
            </a:endParaRPr>
          </a:p>
          <a:p>
            <a:pPr algn="ctr">
              <a:lnSpc>
                <a:spcPct val="100000"/>
              </a:lnSpc>
            </a:pPr>
            <a:r>
              <a:rPr dirty="0" sz="1100" spc="-15">
                <a:latin typeface="LM Sans 10"/>
                <a:cs typeface="LM Sans 10"/>
              </a:rPr>
              <a:t>Arusha,Tanzania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7288" y="2708565"/>
            <a:ext cx="1053465" cy="474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Zephania</a:t>
            </a:r>
            <a:r>
              <a:rPr dirty="0" sz="800" spc="-20">
                <a:latin typeface="LM Sans 8"/>
                <a:cs typeface="LM Sans 8"/>
              </a:rPr>
              <a:t> </a:t>
            </a:r>
            <a:r>
              <a:rPr dirty="0" sz="800">
                <a:latin typeface="LM Sans 8"/>
                <a:cs typeface="LM Sans 8"/>
              </a:rPr>
              <a:t>Reuben</a:t>
            </a:r>
            <a:endParaRPr sz="8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LM Sans 8"/>
              <a:cs typeface="LM Sans 8"/>
            </a:endParaRPr>
          </a:p>
          <a:p>
            <a:pPr algn="ctr">
              <a:lnSpc>
                <a:spcPct val="100000"/>
              </a:lnSpc>
            </a:pPr>
            <a:r>
              <a:rPr dirty="0" sz="1000">
                <a:latin typeface="LM Sans 10"/>
                <a:cs typeface="LM Sans 10"/>
              </a:rPr>
              <a:t>December </a:t>
            </a:r>
            <a:r>
              <a:rPr dirty="0" sz="1000" spc="-5">
                <a:latin typeface="LM Sans 10"/>
                <a:cs typeface="LM Sans 10"/>
              </a:rPr>
              <a:t>02,</a:t>
            </a:r>
            <a:r>
              <a:rPr dirty="0" sz="1000" spc="-75">
                <a:latin typeface="LM Sans 10"/>
                <a:cs typeface="LM Sans 10"/>
              </a:rPr>
              <a:t> </a:t>
            </a:r>
            <a:r>
              <a:rPr dirty="0" sz="1000" spc="-5">
                <a:latin typeface="LM Sans 10"/>
                <a:cs typeface="LM Sans 10"/>
              </a:rPr>
              <a:t>2021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1145" y="198524"/>
            <a:ext cx="13404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Machine</a:t>
            </a:r>
            <a:r>
              <a:rPr dirty="0" sz="1400" spc="-3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Learning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81149"/>
            <a:ext cx="373951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computer </a:t>
            </a:r>
            <a:r>
              <a:rPr dirty="0" sz="1100" spc="-10">
                <a:latin typeface="LM Sans 10"/>
                <a:cs typeface="LM Sans 10"/>
              </a:rPr>
              <a:t>program </a:t>
            </a:r>
            <a:r>
              <a:rPr dirty="0" sz="1100" spc="-5">
                <a:latin typeface="LM Sans 10"/>
                <a:cs typeface="LM Sans 10"/>
              </a:rPr>
              <a:t>is said to </a:t>
            </a:r>
            <a:r>
              <a:rPr dirty="0" sz="1100" spc="-15">
                <a:latin typeface="LM Sans 10"/>
                <a:cs typeface="LM Sans 10"/>
              </a:rPr>
              <a:t>learn </a:t>
            </a:r>
            <a:r>
              <a:rPr dirty="0" sz="1100" spc="-5">
                <a:latin typeface="LM Sans 10"/>
                <a:cs typeface="LM Sans 10"/>
              </a:rPr>
              <a:t>from</a:t>
            </a:r>
            <a:r>
              <a:rPr dirty="0" sz="1100" spc="-5">
                <a:solidFill>
                  <a:srgbClr val="FF0000"/>
                </a:solidFill>
                <a:latin typeface="LM Sans 10"/>
                <a:cs typeface="LM Sans 10"/>
              </a:rPr>
              <a:t>experience</a:t>
            </a:r>
            <a:r>
              <a:rPr dirty="0" sz="1100" spc="-5">
                <a:latin typeface="LM Sans 10"/>
                <a:cs typeface="LM Sans 10"/>
              </a:rPr>
              <a:t>E with  </a:t>
            </a:r>
            <a:r>
              <a:rPr dirty="0" sz="1100">
                <a:latin typeface="LM Sans 10"/>
                <a:cs typeface="LM Sans 10"/>
              </a:rPr>
              <a:t>respect </a:t>
            </a:r>
            <a:r>
              <a:rPr dirty="0" sz="1100" spc="-5">
                <a:latin typeface="LM Sans 10"/>
                <a:cs typeface="LM Sans 10"/>
              </a:rPr>
              <a:t>to </a:t>
            </a:r>
            <a:r>
              <a:rPr dirty="0" sz="1100" spc="-10">
                <a:latin typeface="LM Sans 10"/>
                <a:cs typeface="LM Sans 10"/>
              </a:rPr>
              <a:t>some</a:t>
            </a:r>
            <a:r>
              <a:rPr dirty="0" sz="1100" spc="-10">
                <a:solidFill>
                  <a:srgbClr val="FF0000"/>
                </a:solidFill>
                <a:latin typeface="LM Sans 10"/>
                <a:cs typeface="LM Sans 10"/>
              </a:rPr>
              <a:t>task</a:t>
            </a:r>
            <a:r>
              <a:rPr dirty="0" sz="1100" spc="-10">
                <a:latin typeface="LM Sans 10"/>
                <a:cs typeface="LM Sans 10"/>
              </a:rPr>
              <a:t>T and </a:t>
            </a:r>
            <a:r>
              <a:rPr dirty="0" sz="1100" spc="-15">
                <a:latin typeface="LM Sans 10"/>
                <a:cs typeface="LM Sans 10"/>
              </a:rPr>
              <a:t>some</a:t>
            </a:r>
            <a:r>
              <a:rPr dirty="0" sz="1100" spc="-15">
                <a:solidFill>
                  <a:srgbClr val="FF0000"/>
                </a:solidFill>
                <a:latin typeface="LM Sans 10"/>
                <a:cs typeface="LM Sans 10"/>
              </a:rPr>
              <a:t>performance</a:t>
            </a:r>
            <a:r>
              <a:rPr dirty="0" sz="1100" spc="-15">
                <a:latin typeface="LM Sans 10"/>
                <a:cs typeface="LM Sans 10"/>
              </a:rPr>
              <a:t>P, </a:t>
            </a:r>
            <a:r>
              <a:rPr dirty="0" sz="1100" spc="-5">
                <a:latin typeface="LM Sans 10"/>
                <a:cs typeface="LM Sans 10"/>
              </a:rPr>
              <a:t>if its </a:t>
            </a:r>
            <a:r>
              <a:rPr dirty="0" sz="1100" spc="-10">
                <a:latin typeface="LM Sans 10"/>
                <a:cs typeface="LM Sans 10"/>
              </a:rPr>
              <a:t>performance  on T, </a:t>
            </a:r>
            <a:r>
              <a:rPr dirty="0" sz="1100" spc="-5">
                <a:latin typeface="LM Sans 10"/>
                <a:cs typeface="LM Sans 10"/>
              </a:rPr>
              <a:t>as measured </a:t>
            </a:r>
            <a:r>
              <a:rPr dirty="0" sz="1100" spc="-20">
                <a:latin typeface="LM Sans 10"/>
                <a:cs typeface="LM Sans 10"/>
              </a:rPr>
              <a:t>by </a:t>
            </a:r>
            <a:r>
              <a:rPr dirty="0" sz="1100" spc="-55">
                <a:latin typeface="LM Sans 10"/>
                <a:cs typeface="LM Sans 10"/>
              </a:rPr>
              <a:t>P, </a:t>
            </a:r>
            <a:r>
              <a:rPr dirty="0" sz="1100" spc="-10">
                <a:latin typeface="LM Sans 10"/>
                <a:cs typeface="LM Sans 10"/>
              </a:rPr>
              <a:t>improves </a:t>
            </a:r>
            <a:r>
              <a:rPr dirty="0" sz="1100" spc="-5">
                <a:latin typeface="LM Sans 10"/>
                <a:cs typeface="LM Sans 10"/>
              </a:rPr>
              <a:t>with experience</a:t>
            </a:r>
            <a:r>
              <a:rPr dirty="0" sz="1100" spc="6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E.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950">
              <a:latin typeface="LM Sans 10"/>
              <a:cs typeface="LM Sans 10"/>
            </a:endParaRPr>
          </a:p>
          <a:p>
            <a:pPr marL="1070610">
              <a:lnSpc>
                <a:spcPct val="100000"/>
              </a:lnSpc>
            </a:pPr>
            <a:r>
              <a:rPr dirty="0" sz="1100" spc="-5">
                <a:latin typeface="LM Sans 10"/>
                <a:cs typeface="LM Sans 10"/>
              </a:rPr>
              <a:t>- </a:t>
            </a:r>
            <a:r>
              <a:rPr dirty="0" sz="1100" spc="-40">
                <a:latin typeface="LM Sans 10"/>
                <a:cs typeface="LM Sans 10"/>
              </a:rPr>
              <a:t>Tom </a:t>
            </a:r>
            <a:r>
              <a:rPr dirty="0" sz="1100" spc="-5">
                <a:latin typeface="LM Sans 10"/>
                <a:cs typeface="LM Sans 10"/>
              </a:rPr>
              <a:t>Mitchell,</a:t>
            </a:r>
            <a:r>
              <a:rPr dirty="0" sz="1100" spc="2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1997.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716" y="198524"/>
            <a:ext cx="1978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Checker Learning</a:t>
            </a:r>
            <a:r>
              <a:rPr dirty="0" spc="-25"/>
              <a:t> </a:t>
            </a:r>
            <a:r>
              <a:rPr dirty="0" spc="15"/>
              <a:t>Problem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0320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Arial"/>
              <a:buChar char="•"/>
              <a:tabLst>
                <a:tab pos="203835" algn="l"/>
              </a:tabLst>
            </a:pPr>
            <a:r>
              <a:rPr dirty="0" sz="1100" spc="-25">
                <a:solidFill>
                  <a:srgbClr val="FF0000"/>
                </a:solidFill>
              </a:rPr>
              <a:t>Task</a:t>
            </a:r>
            <a:r>
              <a:rPr dirty="0" sz="1100" spc="-25"/>
              <a:t>T </a:t>
            </a:r>
            <a:r>
              <a:rPr dirty="0" sz="1100" spc="-5"/>
              <a:t>: </a:t>
            </a:r>
            <a:r>
              <a:rPr dirty="0" sz="1100" spc="-10"/>
              <a:t>Playing</a:t>
            </a:r>
            <a:r>
              <a:rPr dirty="0" sz="1100" spc="10"/>
              <a:t> </a:t>
            </a:r>
            <a:r>
              <a:rPr dirty="0" sz="1100" spc="-15"/>
              <a:t>Checker.</a:t>
            </a:r>
            <a:endParaRPr sz="1100"/>
          </a:p>
          <a:p>
            <a:pPr marL="26670"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Arial"/>
              <a:buChar char="•"/>
            </a:pPr>
            <a:endParaRPr sz="2050"/>
          </a:p>
          <a:p>
            <a:pPr marL="203200" indent="-139065">
              <a:lnSpc>
                <a:spcPct val="100000"/>
              </a:lnSpc>
              <a:buClr>
                <a:srgbClr val="3333B2"/>
              </a:buClr>
              <a:buFont typeface="Arial"/>
              <a:buChar char="•"/>
              <a:tabLst>
                <a:tab pos="203835" algn="l"/>
              </a:tabLst>
            </a:pPr>
            <a:r>
              <a:rPr dirty="0" sz="1100" spc="-5">
                <a:solidFill>
                  <a:srgbClr val="FF0000"/>
                </a:solidFill>
              </a:rPr>
              <a:t>Experience</a:t>
            </a:r>
            <a:r>
              <a:rPr dirty="0" sz="1100" spc="-5"/>
              <a:t>E: </a:t>
            </a:r>
            <a:r>
              <a:rPr dirty="0" sz="1100" spc="-10"/>
              <a:t>Playing practice game </a:t>
            </a:r>
            <a:r>
              <a:rPr dirty="0" sz="1100" spc="-5"/>
              <a:t>against</a:t>
            </a:r>
            <a:r>
              <a:rPr dirty="0" sz="1100" spc="5"/>
              <a:t> </a:t>
            </a:r>
            <a:r>
              <a:rPr dirty="0" sz="1100" spc="-5"/>
              <a:t>itself.</a:t>
            </a:r>
            <a:endParaRPr sz="1100"/>
          </a:p>
          <a:p>
            <a:pPr marL="26670">
              <a:lnSpc>
                <a:spcPct val="100000"/>
              </a:lnSpc>
              <a:spcBef>
                <a:spcPts val="40"/>
              </a:spcBef>
              <a:buClr>
                <a:srgbClr val="3333B2"/>
              </a:buClr>
              <a:buFont typeface="Arial"/>
              <a:buChar char="•"/>
            </a:pPr>
            <a:endParaRPr sz="2050"/>
          </a:p>
          <a:p>
            <a:pPr marL="203200" indent="-139065"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Arial"/>
              <a:buChar char="•"/>
              <a:tabLst>
                <a:tab pos="203835" algn="l"/>
              </a:tabLst>
            </a:pPr>
            <a:r>
              <a:rPr dirty="0" sz="1100" spc="-15">
                <a:solidFill>
                  <a:srgbClr val="FF0000"/>
                </a:solidFill>
              </a:rPr>
              <a:t>Performance </a:t>
            </a:r>
            <a:r>
              <a:rPr dirty="0" sz="1100" spc="-10">
                <a:solidFill>
                  <a:srgbClr val="FF0000"/>
                </a:solidFill>
              </a:rPr>
              <a:t>Measure</a:t>
            </a:r>
            <a:r>
              <a:rPr dirty="0" sz="1100" spc="-10"/>
              <a:t>P: % </a:t>
            </a:r>
            <a:r>
              <a:rPr dirty="0" sz="1100" spc="-5"/>
              <a:t>of games </a:t>
            </a:r>
            <a:r>
              <a:rPr dirty="0" sz="1100" spc="-20"/>
              <a:t>won </a:t>
            </a:r>
            <a:r>
              <a:rPr dirty="0" sz="1100" spc="-5"/>
              <a:t>against</a:t>
            </a:r>
            <a:r>
              <a:rPr dirty="0" sz="1100" spc="70"/>
              <a:t> </a:t>
            </a:r>
            <a:r>
              <a:rPr dirty="0" sz="1100" spc="-5"/>
              <a:t>opponents.</a:t>
            </a:r>
            <a:endParaRPr sz="1100"/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934" y="198524"/>
            <a:ext cx="20358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Types </a:t>
            </a:r>
            <a:r>
              <a:rPr dirty="0" spc="10"/>
              <a:t>of </a:t>
            </a:r>
            <a:r>
              <a:rPr dirty="0" spc="15"/>
              <a:t>Machine</a:t>
            </a:r>
            <a:r>
              <a:rPr dirty="0" spc="-25"/>
              <a:t> </a:t>
            </a:r>
            <a:r>
              <a:rPr dirty="0" spc="5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751" y="895196"/>
            <a:ext cx="2243455" cy="185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-5">
                <a:latin typeface="LM Sans 10"/>
                <a:cs typeface="LM Sans 10"/>
              </a:rPr>
              <a:t>Su</a:t>
            </a:r>
            <a:r>
              <a:rPr dirty="0" sz="1100" spc="-5">
                <a:latin typeface="LM Sans 10"/>
                <a:cs typeface="LM Sans 10"/>
              </a:rPr>
              <a:t>pervised </a:t>
            </a:r>
            <a:r>
              <a:rPr dirty="0" sz="1100" spc="-10">
                <a:latin typeface="LM Sans 10"/>
                <a:cs typeface="LM Sans 10"/>
              </a:rPr>
              <a:t>Machine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Learning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Arial"/>
              <a:buChar char="•"/>
            </a:pPr>
            <a:endParaRPr sz="2050">
              <a:latin typeface="LM Sans 10"/>
              <a:cs typeface="LM Sans 10"/>
            </a:endParaRPr>
          </a:p>
          <a:p>
            <a:pPr marL="189230" indent="-139065">
              <a:lnSpc>
                <a:spcPct val="100000"/>
              </a:lnSpc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-5">
                <a:latin typeface="LM Sans 10"/>
                <a:cs typeface="LM Sans 10"/>
              </a:rPr>
              <a:t>Unsupervised </a:t>
            </a:r>
            <a:r>
              <a:rPr dirty="0" sz="1100" spc="-10">
                <a:latin typeface="LM Sans 10"/>
                <a:cs typeface="LM Sans 10"/>
              </a:rPr>
              <a:t>Machine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Learning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B2"/>
              </a:buClr>
              <a:buFont typeface="Arial"/>
              <a:buChar char="•"/>
            </a:pPr>
            <a:endParaRPr sz="2050">
              <a:latin typeface="LM Sans 10"/>
              <a:cs typeface="LM Sans 10"/>
            </a:endParaRPr>
          </a:p>
          <a:p>
            <a:pPr marL="189230" indent="-139065"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-5">
                <a:latin typeface="LM Sans 10"/>
                <a:cs typeface="LM Sans 10"/>
              </a:rPr>
              <a:t>Semi-Supervised </a:t>
            </a:r>
            <a:r>
              <a:rPr dirty="0" sz="1100" spc="-10">
                <a:latin typeface="LM Sans 10"/>
                <a:cs typeface="LM Sans 10"/>
              </a:rPr>
              <a:t>Machine</a:t>
            </a:r>
            <a:r>
              <a:rPr dirty="0" sz="1100" spc="-2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Learning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B2"/>
              </a:buClr>
              <a:buFont typeface="Arial"/>
              <a:buChar char="•"/>
            </a:pPr>
            <a:endParaRPr sz="2050">
              <a:latin typeface="LM Sans 10"/>
              <a:cs typeface="LM Sans 10"/>
            </a:endParaRPr>
          </a:p>
          <a:p>
            <a:pPr marL="189230" indent="-139065"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-10">
                <a:latin typeface="LM Sans 10"/>
                <a:cs typeface="LM Sans 10"/>
              </a:rPr>
              <a:t>Reinforcement Learning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004569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Machine </a:t>
            </a:r>
            <a:r>
              <a:rPr dirty="0" spc="5"/>
              <a:t>Learning</a:t>
            </a:r>
            <a:r>
              <a:rPr dirty="0" spc="-45"/>
              <a:t> </a:t>
            </a:r>
            <a:r>
              <a:rPr dirty="0" spc="1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1384603"/>
            <a:ext cx="3568700" cy="574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Supervised </a:t>
            </a:r>
            <a:r>
              <a:rPr dirty="0" sz="1100" spc="-10">
                <a:latin typeface="LM Sans 10"/>
                <a:cs typeface="LM Sans 10"/>
              </a:rPr>
              <a:t>Machine Learning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Algorithms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LM Sans 10"/>
              <a:cs typeface="LM Sans 10"/>
            </a:endParaRPr>
          </a:p>
          <a:p>
            <a:pPr marL="302260" indent="-139065">
              <a:lnSpc>
                <a:spcPct val="100000"/>
              </a:lnSpc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dirty="0" sz="1100" spc="-20">
                <a:latin typeface="LM Sans 10"/>
                <a:cs typeface="LM Sans 10"/>
              </a:rPr>
              <a:t>Training </a:t>
            </a:r>
            <a:r>
              <a:rPr dirty="0" sz="1100" spc="-5">
                <a:latin typeface="LM Sans 10"/>
                <a:cs typeface="LM Sans 10"/>
              </a:rPr>
              <a:t>data includes the desired solutions called</a:t>
            </a:r>
            <a:r>
              <a:rPr dirty="0" sz="1100" spc="-5">
                <a:solidFill>
                  <a:srgbClr val="FF0000"/>
                </a:solidFill>
                <a:latin typeface="LM Sans 10"/>
                <a:cs typeface="LM Sans 10"/>
              </a:rPr>
              <a:t>labels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004569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Machine </a:t>
            </a:r>
            <a:r>
              <a:rPr dirty="0" spc="5"/>
              <a:t>Learning</a:t>
            </a:r>
            <a:r>
              <a:rPr dirty="0" spc="-45"/>
              <a:t> </a:t>
            </a:r>
            <a:r>
              <a:rPr dirty="0" spc="1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631163"/>
            <a:ext cx="2774315" cy="24847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Some </a:t>
            </a:r>
            <a:r>
              <a:rPr dirty="0" sz="1100" spc="-5">
                <a:latin typeface="LM Sans 10"/>
                <a:cs typeface="LM Sans 10"/>
              </a:rPr>
              <a:t>Supervised </a:t>
            </a:r>
            <a:r>
              <a:rPr dirty="0" sz="1100" spc="-10">
                <a:latin typeface="LM Sans 10"/>
                <a:cs typeface="LM Sans 10"/>
              </a:rPr>
              <a:t>Machine Learning</a:t>
            </a:r>
            <a:r>
              <a:rPr dirty="0" sz="1100" spc="2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Algorithms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LM Sans 10"/>
              <a:cs typeface="LM Sans 10"/>
            </a:endParaRPr>
          </a:p>
          <a:p>
            <a:pPr marL="302260" indent="-139065">
              <a:lnSpc>
                <a:spcPct val="100000"/>
              </a:lnSpc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dirty="0" sz="1100" spc="-10">
                <a:latin typeface="LM Sans 10"/>
                <a:cs typeface="LM Sans 10"/>
              </a:rPr>
              <a:t>Linear &amp; </a:t>
            </a:r>
            <a:r>
              <a:rPr dirty="0" sz="1100" spc="-5">
                <a:latin typeface="LM Sans 10"/>
                <a:cs typeface="LM Sans 10"/>
              </a:rPr>
              <a:t>Logistic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Regression</a:t>
            </a:r>
            <a:endParaRPr sz="1100">
              <a:latin typeface="LM Sans 10"/>
              <a:cs typeface="LM Sans 10"/>
            </a:endParaRPr>
          </a:p>
          <a:p>
            <a:pPr marL="302260" indent="-139065">
              <a:lnSpc>
                <a:spcPct val="100000"/>
              </a:lnSpc>
              <a:spcBef>
                <a:spcPts val="1689"/>
              </a:spcBef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dirty="0" sz="1100" spc="-5">
                <a:latin typeface="LM Sans 10"/>
                <a:cs typeface="LM Sans 10"/>
              </a:rPr>
              <a:t>Decision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25">
                <a:latin typeface="LM Sans 10"/>
                <a:cs typeface="LM Sans 10"/>
              </a:rPr>
              <a:t>Trees</a:t>
            </a:r>
            <a:endParaRPr sz="1100">
              <a:latin typeface="LM Sans 10"/>
              <a:cs typeface="LM Sans 10"/>
            </a:endParaRPr>
          </a:p>
          <a:p>
            <a:pPr marL="302260" indent="-139065">
              <a:lnSpc>
                <a:spcPct val="100000"/>
              </a:lnSpc>
              <a:spcBef>
                <a:spcPts val="1690"/>
              </a:spcBef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dirty="0" sz="1100" spc="-10">
                <a:latin typeface="LM Sans 10"/>
                <a:cs typeface="LM Sans 10"/>
              </a:rPr>
              <a:t>Support </a:t>
            </a:r>
            <a:r>
              <a:rPr dirty="0" sz="1100" spc="-15">
                <a:latin typeface="LM Sans 10"/>
                <a:cs typeface="LM Sans 10"/>
              </a:rPr>
              <a:t>Vector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Machines</a:t>
            </a:r>
            <a:endParaRPr sz="1100">
              <a:latin typeface="LM Sans 10"/>
              <a:cs typeface="LM Sans 10"/>
            </a:endParaRPr>
          </a:p>
          <a:p>
            <a:pPr marL="302260" indent="-139065">
              <a:lnSpc>
                <a:spcPct val="100000"/>
              </a:lnSpc>
              <a:spcBef>
                <a:spcPts val="1685"/>
              </a:spcBef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dirty="0" sz="1100" spc="-10">
                <a:latin typeface="LM Sans 10"/>
                <a:cs typeface="LM Sans 10"/>
              </a:rPr>
              <a:t>Random </a:t>
            </a:r>
            <a:r>
              <a:rPr dirty="0" sz="1100" spc="-15">
                <a:latin typeface="LM Sans 10"/>
                <a:cs typeface="LM Sans 10"/>
              </a:rPr>
              <a:t>Forest</a:t>
            </a:r>
            <a:endParaRPr sz="1100">
              <a:latin typeface="LM Sans 10"/>
              <a:cs typeface="LM Sans 10"/>
            </a:endParaRPr>
          </a:p>
          <a:p>
            <a:pPr marL="302260" indent="-139065">
              <a:lnSpc>
                <a:spcPct val="100000"/>
              </a:lnSpc>
              <a:spcBef>
                <a:spcPts val="1689"/>
              </a:spcBef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dirty="0" sz="1100" spc="-10">
                <a:latin typeface="LM Sans 10"/>
                <a:cs typeface="LM Sans 10"/>
              </a:rPr>
              <a:t>K-Nearest Neighbors</a:t>
            </a:r>
            <a:endParaRPr sz="1100">
              <a:latin typeface="LM Sans 10"/>
              <a:cs typeface="LM Sans 10"/>
            </a:endParaRPr>
          </a:p>
          <a:p>
            <a:pPr marL="302260" indent="-139065">
              <a:lnSpc>
                <a:spcPct val="100000"/>
              </a:lnSpc>
              <a:spcBef>
                <a:spcPts val="1689"/>
              </a:spcBef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dirty="0" sz="1100" spc="-5">
                <a:latin typeface="LM Sans 10"/>
                <a:cs typeface="LM Sans 10"/>
              </a:rPr>
              <a:t>Neural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20">
                <a:latin typeface="LM Sans 10"/>
                <a:cs typeface="LM Sans 10"/>
              </a:rPr>
              <a:t>Networks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004569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Machine </a:t>
            </a:r>
            <a:r>
              <a:rPr dirty="0" spc="5"/>
              <a:t>Learning</a:t>
            </a:r>
            <a:r>
              <a:rPr dirty="0" spc="-45"/>
              <a:t> </a:t>
            </a:r>
            <a:r>
              <a:rPr dirty="0" spc="1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315769"/>
            <a:ext cx="3590290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Unsupervised </a:t>
            </a:r>
            <a:r>
              <a:rPr dirty="0" sz="1100" spc="-10">
                <a:latin typeface="LM Sans 10"/>
                <a:cs typeface="LM Sans 10"/>
              </a:rPr>
              <a:t>Machine Learning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Algorithms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LM Sans 10"/>
              <a:cs typeface="LM Sans 10"/>
            </a:endParaRPr>
          </a:p>
          <a:p>
            <a:pPr marL="314960" marR="30480" indent="-139065">
              <a:lnSpc>
                <a:spcPct val="102600"/>
              </a:lnSpc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dirty="0" sz="1100" spc="-10">
                <a:latin typeface="LM Sans 10"/>
                <a:cs typeface="LM Sans 10"/>
              </a:rPr>
              <a:t>They </a:t>
            </a:r>
            <a:r>
              <a:rPr dirty="0" sz="1100" spc="-5">
                <a:latin typeface="LM Sans 10"/>
                <a:cs typeface="LM Sans 10"/>
              </a:rPr>
              <a:t>only</a:t>
            </a:r>
            <a:r>
              <a:rPr dirty="0" sz="1100" spc="-5">
                <a:solidFill>
                  <a:srgbClr val="FF0000"/>
                </a:solidFill>
                <a:latin typeface="LM Sans 10"/>
                <a:cs typeface="LM Sans 10"/>
              </a:rPr>
              <a:t>extracts pattern</a:t>
            </a:r>
            <a:r>
              <a:rPr dirty="0" sz="1100" spc="-5">
                <a:latin typeface="LM Sans 10"/>
                <a:cs typeface="LM Sans 10"/>
              </a:rPr>
              <a:t>from the </a:t>
            </a:r>
            <a:r>
              <a:rPr dirty="0" sz="1100" spc="-10">
                <a:latin typeface="LM Sans 10"/>
                <a:cs typeface="LM Sans 10"/>
              </a:rPr>
              <a:t>provided </a:t>
            </a:r>
            <a:r>
              <a:rPr dirty="0" sz="1100" spc="-5">
                <a:latin typeface="LM Sans 10"/>
                <a:cs typeface="LM Sans 10"/>
              </a:rPr>
              <a:t>data </a:t>
            </a:r>
            <a:r>
              <a:rPr dirty="0" sz="1100" spc="-10">
                <a:latin typeface="LM Sans 10"/>
                <a:cs typeface="LM Sans 10"/>
              </a:rPr>
              <a:t>during  learning.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004569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Machine </a:t>
            </a:r>
            <a:r>
              <a:rPr dirty="0" spc="5"/>
              <a:t>Learning</a:t>
            </a:r>
            <a:r>
              <a:rPr dirty="0" spc="-45"/>
              <a:t> </a:t>
            </a:r>
            <a:r>
              <a:rPr dirty="0" spc="1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1078914"/>
            <a:ext cx="2917825" cy="1338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Some </a:t>
            </a:r>
            <a:r>
              <a:rPr dirty="0" sz="1100" spc="-5">
                <a:latin typeface="LM Sans 10"/>
                <a:cs typeface="LM Sans 10"/>
              </a:rPr>
              <a:t>Unsupervised </a:t>
            </a:r>
            <a:r>
              <a:rPr dirty="0" sz="1100" spc="-10">
                <a:latin typeface="LM Sans 10"/>
                <a:cs typeface="LM Sans 10"/>
              </a:rPr>
              <a:t>Machine Learning</a:t>
            </a:r>
            <a:r>
              <a:rPr dirty="0" sz="1100" spc="1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Algorithms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LM Sans 10"/>
              <a:cs typeface="LM Sans 10"/>
            </a:endParaRPr>
          </a:p>
          <a:p>
            <a:pPr marL="302260" indent="-139065">
              <a:lnSpc>
                <a:spcPct val="100000"/>
              </a:lnSpc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dirty="0" sz="1100" spc="-10">
                <a:latin typeface="LM Sans 10"/>
                <a:cs typeface="LM Sans 10"/>
              </a:rPr>
              <a:t>Clustering</a:t>
            </a:r>
            <a:endParaRPr sz="1100">
              <a:latin typeface="LM Sans 10"/>
              <a:cs typeface="LM Sans 10"/>
            </a:endParaRPr>
          </a:p>
          <a:p>
            <a:pPr marL="302260" indent="-139065">
              <a:lnSpc>
                <a:spcPct val="100000"/>
              </a:lnSpc>
              <a:spcBef>
                <a:spcPts val="1689"/>
              </a:spcBef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dirty="0" sz="1100" spc="-10">
                <a:latin typeface="LM Sans 10"/>
                <a:cs typeface="LM Sans 10"/>
              </a:rPr>
              <a:t>Anomaly </a:t>
            </a:r>
            <a:r>
              <a:rPr dirty="0" sz="1100" spc="-5">
                <a:latin typeface="LM Sans 10"/>
                <a:cs typeface="LM Sans 10"/>
              </a:rPr>
              <a:t>Detection</a:t>
            </a:r>
            <a:endParaRPr sz="1100">
              <a:latin typeface="LM Sans 10"/>
              <a:cs typeface="LM Sans 10"/>
            </a:endParaRPr>
          </a:p>
          <a:p>
            <a:pPr marL="302260" indent="-139065">
              <a:lnSpc>
                <a:spcPct val="100000"/>
              </a:lnSpc>
              <a:spcBef>
                <a:spcPts val="1690"/>
              </a:spcBef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dirty="0" sz="1100" spc="-10">
                <a:latin typeface="LM Sans 10"/>
                <a:cs typeface="LM Sans 10"/>
              </a:rPr>
              <a:t>Dimensionality </a:t>
            </a:r>
            <a:r>
              <a:rPr dirty="0" sz="1100" spc="-5">
                <a:latin typeface="LM Sans 10"/>
                <a:cs typeface="LM Sans 10"/>
              </a:rPr>
              <a:t>Reduction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693" y="198524"/>
            <a:ext cx="25711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Reinforcement </a:t>
            </a: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Learning</a:t>
            </a:r>
            <a:r>
              <a:rPr dirty="0" sz="1400" spc="-2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Algorithm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2442" y="814431"/>
            <a:ext cx="3706367" cy="190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8975" y="198524"/>
            <a:ext cx="21431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Machine </a:t>
            </a: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Learning</a:t>
            </a:r>
            <a:r>
              <a:rPr dirty="0" sz="1400" spc="-3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>
                <a:solidFill>
                  <a:srgbClr val="3333B2"/>
                </a:solidFill>
                <a:latin typeface="LM Sans 12"/>
                <a:cs typeface="LM Sans 12"/>
              </a:rPr>
              <a:t>WorkFlow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5494" y="608698"/>
            <a:ext cx="263652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989" y="198524"/>
            <a:ext cx="3022600" cy="4718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What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is the </a:t>
            </a: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difference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between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DS,</a:t>
            </a:r>
            <a:r>
              <a:rPr dirty="0" sz="1400" spc="-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ML,</a:t>
            </a:r>
            <a:endParaRPr sz="1400">
              <a:latin typeface="LM Sans 12"/>
              <a:cs typeface="LM Sans 12"/>
            </a:endParaRPr>
          </a:p>
          <a:p>
            <a:pPr algn="r" marR="5080">
              <a:lnSpc>
                <a:spcPct val="100000"/>
              </a:lnSpc>
              <a:spcBef>
                <a:spcPts val="110"/>
              </a:spcBef>
            </a:pP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AI,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and</a:t>
            </a:r>
            <a:r>
              <a:rPr dirty="0" sz="1400" spc="-6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DL?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8518" y="862551"/>
            <a:ext cx="2414016" cy="2296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147" y="352001"/>
            <a:ext cx="134961" cy="134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47" y="703499"/>
            <a:ext cx="134961" cy="134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147" y="1055009"/>
            <a:ext cx="134961" cy="134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9147" y="1406507"/>
            <a:ext cx="134961" cy="134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147" y="1758018"/>
            <a:ext cx="134961" cy="134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9147" y="2109516"/>
            <a:ext cx="134961" cy="134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147" y="2461026"/>
            <a:ext cx="134961" cy="134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147" y="2812524"/>
            <a:ext cx="134961" cy="134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2293" y="310412"/>
            <a:ext cx="3276600" cy="26523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LM Sans 10"/>
              <a:buAutoNum type="arabicPlain"/>
              <a:tabLst>
                <a:tab pos="171450" algn="l"/>
              </a:tabLst>
            </a:pP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4" action="ppaction://hlinksldjump"/>
              </a:rPr>
              <a:t>Intr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4" action="ppaction://hlinksldjump"/>
              </a:rPr>
              <a:t>oduction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LM Sans 10"/>
              <a:buAutoNum type="arabicPlain"/>
            </a:pPr>
            <a:endParaRPr sz="950">
              <a:latin typeface="LM Sans 10"/>
              <a:cs typeface="LM Sans 10"/>
            </a:endParaRPr>
          </a:p>
          <a:p>
            <a:pPr marL="170815" indent="-15875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71450" algn="l"/>
              </a:tabLst>
            </a:pPr>
            <a:r>
              <a:rPr dirty="0" sz="1100" spc="-20">
                <a:solidFill>
                  <a:srgbClr val="3333B2"/>
                </a:solidFill>
                <a:latin typeface="LM Sans 10"/>
                <a:cs typeface="LM Sans 10"/>
                <a:hlinkClick r:id="rId5" action="ppaction://hlinksldjump"/>
              </a:rPr>
              <a:t>Types 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5" action="ppaction://hlinksldjump"/>
              </a:rPr>
              <a:t>of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5" action="ppaction://hlinksldjump"/>
              </a:rPr>
              <a:t>Machine</a:t>
            </a:r>
            <a:r>
              <a:rPr dirty="0" sz="1100" spc="5">
                <a:solidFill>
                  <a:srgbClr val="3333B2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5" action="ppaction://hlinksldjump"/>
              </a:rPr>
              <a:t>Learning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LM Sans 10"/>
              <a:buAutoNum type="arabicPlain"/>
            </a:pPr>
            <a:endParaRPr sz="950">
              <a:latin typeface="LM Sans 10"/>
              <a:cs typeface="LM Sans 10"/>
            </a:endParaRPr>
          </a:p>
          <a:p>
            <a:pPr marL="170815" indent="-15875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71450" algn="l"/>
              </a:tabLst>
            </a:pP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6" action="ppaction://hlinksldjump"/>
              </a:rPr>
              <a:t>Machine Learning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LM Sans 10"/>
                <a:cs typeface="LM Sans 10"/>
                <a:hlinkClick r:id="rId6" action="ppaction://hlinksldjump"/>
              </a:rPr>
              <a:t>WorkFlow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LM Sans 10"/>
              <a:buAutoNum type="arabicPlain"/>
            </a:pPr>
            <a:endParaRPr sz="950">
              <a:latin typeface="LM Sans 10"/>
              <a:cs typeface="LM Sans 10"/>
            </a:endParaRPr>
          </a:p>
          <a:p>
            <a:pPr marL="170815" indent="-15875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90909"/>
              <a:buAutoNum type="arabicPlain"/>
              <a:tabLst>
                <a:tab pos="171450" algn="l"/>
              </a:tabLst>
            </a:pP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7" action="ppaction://hlinksldjump"/>
              </a:rPr>
              <a:t>What 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7" action="ppaction://hlinksldjump"/>
              </a:rPr>
              <a:t>is the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7" action="ppaction://hlinksldjump"/>
              </a:rPr>
              <a:t>difference between DS, ML, 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7" action="ppaction://hlinksldjump"/>
              </a:rPr>
              <a:t>AI,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7" action="ppaction://hlinksldjump"/>
              </a:rPr>
              <a:t>and</a:t>
            </a:r>
            <a:r>
              <a:rPr dirty="0" sz="1100" spc="20">
                <a:solidFill>
                  <a:srgbClr val="3333B2"/>
                </a:solidFill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7" action="ppaction://hlinksldjump"/>
              </a:rPr>
              <a:t>DL?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LM Sans 10"/>
              <a:buAutoNum type="arabicPlain"/>
            </a:pPr>
            <a:endParaRPr sz="950">
              <a:latin typeface="LM Sans 10"/>
              <a:cs typeface="LM Sans 10"/>
            </a:endParaRPr>
          </a:p>
          <a:p>
            <a:pPr marL="170815" indent="-15875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71450" algn="l"/>
              </a:tabLst>
            </a:pP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8" action="ppaction://hlinksldjump"/>
              </a:rPr>
              <a:t>Applications of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8" action="ppaction://hlinksldjump"/>
              </a:rPr>
              <a:t> Python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LM Sans 10"/>
              <a:buAutoNum type="arabicPlain"/>
            </a:pPr>
            <a:endParaRPr sz="950">
              <a:latin typeface="LM Sans 10"/>
              <a:cs typeface="LM Sans 10"/>
            </a:endParaRPr>
          </a:p>
          <a:p>
            <a:pPr marL="170815" indent="-15875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71450" algn="l"/>
              </a:tabLst>
            </a:pP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9" action="ppaction://hlinksldjump"/>
              </a:rPr>
              <a:t>Python </a:t>
            </a:r>
            <a:r>
              <a:rPr dirty="0" sz="1100" spc="-15">
                <a:solidFill>
                  <a:srgbClr val="3333B2"/>
                </a:solidFill>
                <a:latin typeface="LM Sans 10"/>
                <a:cs typeface="LM Sans 10"/>
                <a:hlinkClick r:id="rId9" action="ppaction://hlinksldjump"/>
              </a:rPr>
              <a:t>Libraries for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9" action="ppaction://hlinksldjump"/>
              </a:rPr>
              <a:t>DS and</a:t>
            </a:r>
            <a:r>
              <a:rPr dirty="0" sz="1100" spc="20">
                <a:solidFill>
                  <a:srgbClr val="3333B2"/>
                </a:solidFill>
                <a:latin typeface="LM Sans 10"/>
                <a:cs typeface="LM Sans 10"/>
                <a:hlinkClick r:id="rId9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9" action="ppaction://hlinksldjump"/>
              </a:rPr>
              <a:t>ML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LM Sans 10"/>
              <a:buAutoNum type="arabicPlain"/>
            </a:pPr>
            <a:endParaRPr sz="950">
              <a:latin typeface="LM Sans 10"/>
              <a:cs typeface="LM Sans 10"/>
            </a:endParaRPr>
          </a:p>
          <a:p>
            <a:pPr marL="170815" indent="-15875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71450" algn="l"/>
              </a:tabLst>
            </a:pP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10" action="ppaction://hlinksldjump"/>
              </a:rPr>
              <a:t>Python </a:t>
            </a:r>
            <a:r>
              <a:rPr dirty="0" sz="1100" spc="-15">
                <a:solidFill>
                  <a:srgbClr val="3333B2"/>
                </a:solidFill>
                <a:latin typeface="LM Sans 10"/>
                <a:cs typeface="LM Sans 10"/>
                <a:hlinkClick r:id="rId10" action="ppaction://hlinksldjump"/>
              </a:rPr>
              <a:t>Libraries for</a:t>
            </a:r>
            <a:r>
              <a:rPr dirty="0" sz="1100" spc="-20">
                <a:solidFill>
                  <a:srgbClr val="3333B2"/>
                </a:solidFill>
                <a:latin typeface="LM Sans 10"/>
                <a:cs typeface="LM Sans 10"/>
                <a:hlinkClick r:id="rId10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10" action="ppaction://hlinksldjump"/>
              </a:rPr>
              <a:t>DL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LM Sans 10"/>
              <a:buAutoNum type="arabicPlain"/>
            </a:pPr>
            <a:endParaRPr sz="950">
              <a:latin typeface="LM Sans 10"/>
              <a:cs typeface="LM Sans 10"/>
            </a:endParaRPr>
          </a:p>
          <a:p>
            <a:pPr marL="170815" indent="-15875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71450" algn="l"/>
              </a:tabLst>
            </a:pP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11" action="ppaction://hlinksldjump"/>
              </a:rPr>
              <a:t>Applications of</a:t>
            </a:r>
            <a:r>
              <a:rPr dirty="0" sz="1100" spc="-80">
                <a:solidFill>
                  <a:srgbClr val="3333B2"/>
                </a:solidFill>
                <a:latin typeface="LM Sans 10"/>
                <a:cs typeface="LM Sans 10"/>
                <a:hlinkClick r:id="rId11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11" action="ppaction://hlinksldjump"/>
              </a:rPr>
              <a:t>ML/DL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989" y="198524"/>
            <a:ext cx="3022600" cy="4718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What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is the </a:t>
            </a: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difference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between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DS,</a:t>
            </a:r>
            <a:r>
              <a:rPr dirty="0" sz="1400" spc="-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ML,</a:t>
            </a:r>
            <a:endParaRPr sz="1400">
              <a:latin typeface="LM Sans 12"/>
              <a:cs typeface="LM Sans 12"/>
            </a:endParaRPr>
          </a:p>
          <a:p>
            <a:pPr algn="r" marR="5080">
              <a:lnSpc>
                <a:spcPct val="100000"/>
              </a:lnSpc>
              <a:spcBef>
                <a:spcPts val="110"/>
              </a:spcBef>
            </a:pP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AI,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and</a:t>
            </a:r>
            <a:r>
              <a:rPr dirty="0" sz="1400" spc="-6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DL?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0588" y="668175"/>
            <a:ext cx="4247416" cy="2654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916" y="198524"/>
            <a:ext cx="1724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Applications of</a:t>
            </a:r>
            <a:r>
              <a:rPr dirty="0" spc="-30"/>
              <a:t> </a:t>
            </a:r>
            <a:r>
              <a:rPr dirty="0" spc="15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451" y="1012365"/>
            <a:ext cx="2727325" cy="14960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-20">
                <a:latin typeface="LM Sans 10"/>
                <a:cs typeface="LM Sans 10"/>
              </a:rPr>
              <a:t>W</a:t>
            </a:r>
            <a:r>
              <a:rPr dirty="0" sz="1100" spc="-20">
                <a:latin typeface="LM Sans 10"/>
                <a:cs typeface="LM Sans 10"/>
              </a:rPr>
              <a:t>eb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Development</a:t>
            </a:r>
            <a:endParaRPr sz="1100">
              <a:latin typeface="LM Sans 10"/>
              <a:cs typeface="LM Sans 10"/>
            </a:endParaRPr>
          </a:p>
          <a:p>
            <a:pPr marL="176530" indent="-1390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-10">
                <a:latin typeface="LM Sans 10"/>
                <a:cs typeface="LM Sans 10"/>
              </a:rPr>
              <a:t>Game </a:t>
            </a:r>
            <a:r>
              <a:rPr dirty="0" sz="1100" spc="-5">
                <a:latin typeface="LM Sans 10"/>
                <a:cs typeface="LM Sans 10"/>
              </a:rPr>
              <a:t>Development</a:t>
            </a:r>
            <a:endParaRPr sz="1100">
              <a:latin typeface="LM Sans 10"/>
              <a:cs typeface="LM Sans 10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-10">
                <a:latin typeface="LM Sans 10"/>
                <a:cs typeface="LM Sans 10"/>
              </a:rPr>
              <a:t>Machine Learning and </a:t>
            </a:r>
            <a:r>
              <a:rPr dirty="0" sz="1100" spc="-5">
                <a:latin typeface="LM Sans 10"/>
                <a:cs typeface="LM Sans 10"/>
              </a:rPr>
              <a:t>Artificial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Intelligence</a:t>
            </a:r>
            <a:endParaRPr sz="1100">
              <a:latin typeface="LM Sans 10"/>
              <a:cs typeface="LM Sans 10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-10">
                <a:latin typeface="LM Sans 10"/>
                <a:cs typeface="LM Sans 10"/>
              </a:rPr>
              <a:t>Data </a:t>
            </a:r>
            <a:r>
              <a:rPr dirty="0" sz="1100" spc="-5">
                <a:latin typeface="LM Sans 10"/>
                <a:cs typeface="LM Sans 10"/>
              </a:rPr>
              <a:t>Science </a:t>
            </a:r>
            <a:r>
              <a:rPr dirty="0" sz="1100" spc="-10">
                <a:latin typeface="LM Sans 10"/>
                <a:cs typeface="LM Sans 10"/>
              </a:rPr>
              <a:t>and Data </a:t>
            </a:r>
            <a:r>
              <a:rPr dirty="0" sz="1100" spc="-5">
                <a:latin typeface="LM Sans 10"/>
                <a:cs typeface="LM Sans 10"/>
              </a:rPr>
              <a:t>Visualization</a:t>
            </a:r>
            <a:endParaRPr sz="1100">
              <a:latin typeface="LM Sans 10"/>
              <a:cs typeface="LM Sans 10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-5">
                <a:latin typeface="LM Sans 10"/>
                <a:cs typeface="LM Sans 10"/>
              </a:rPr>
              <a:t>Desktop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15">
                <a:latin typeface="LM Sans 10"/>
                <a:cs typeface="LM Sans 10"/>
              </a:rPr>
              <a:t>GUI</a:t>
            </a:r>
            <a:endParaRPr sz="1100">
              <a:latin typeface="LM Sans 10"/>
              <a:cs typeface="LM Sans 10"/>
            </a:endParaRPr>
          </a:p>
          <a:p>
            <a:pPr marL="176530" indent="-1390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-20">
                <a:latin typeface="LM Sans 10"/>
                <a:cs typeface="LM Sans 10"/>
              </a:rPr>
              <a:t>Web </a:t>
            </a:r>
            <a:r>
              <a:rPr dirty="0" sz="1100" spc="-10">
                <a:latin typeface="LM Sans 10"/>
                <a:cs typeface="LM Sans 10"/>
              </a:rPr>
              <a:t>Scraping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Applications</a:t>
            </a:r>
            <a:endParaRPr sz="1100">
              <a:latin typeface="LM Sans 10"/>
              <a:cs typeface="LM Sans 10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-5">
                <a:latin typeface="LM Sans 10"/>
                <a:cs typeface="LM Sans 10"/>
              </a:rPr>
              <a:t>Embedded Applications e,g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IoT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626" y="198524"/>
            <a:ext cx="2418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Python </a:t>
            </a:r>
            <a:r>
              <a:rPr dirty="0" sz="1400">
                <a:solidFill>
                  <a:srgbClr val="3333B2"/>
                </a:solidFill>
                <a:latin typeface="LM Sans 12"/>
                <a:cs typeface="LM Sans 12"/>
              </a:rPr>
              <a:t>Libraries </a:t>
            </a:r>
            <a:r>
              <a:rPr dirty="0" sz="1400" spc="-5">
                <a:solidFill>
                  <a:srgbClr val="3333B2"/>
                </a:solidFill>
                <a:latin typeface="LM Sans 12"/>
                <a:cs typeface="LM Sans 12"/>
              </a:rPr>
              <a:t>for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DS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and</a:t>
            </a:r>
            <a:r>
              <a:rPr dirty="0" sz="1400" spc="-2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ML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906" y="892459"/>
            <a:ext cx="3953255" cy="200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887" y="198524"/>
            <a:ext cx="17767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Python </a:t>
            </a:r>
            <a:r>
              <a:rPr dirty="0" sz="1400">
                <a:solidFill>
                  <a:srgbClr val="3333B2"/>
                </a:solidFill>
                <a:latin typeface="LM Sans 12"/>
                <a:cs typeface="LM Sans 12"/>
              </a:rPr>
              <a:t>Libraries </a:t>
            </a:r>
            <a:r>
              <a:rPr dirty="0" sz="1400" spc="-5">
                <a:solidFill>
                  <a:srgbClr val="3333B2"/>
                </a:solidFill>
                <a:latin typeface="LM Sans 12"/>
                <a:cs typeface="LM Sans 12"/>
              </a:rPr>
              <a:t>for</a:t>
            </a:r>
            <a:r>
              <a:rPr dirty="0" sz="1400" spc="-3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DL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978" y="1249075"/>
            <a:ext cx="3368040" cy="954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604" y="198524"/>
            <a:ext cx="17576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Applications of</a:t>
            </a:r>
            <a:r>
              <a:rPr dirty="0" sz="1400" spc="-3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ML/DL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4974" y="718426"/>
            <a:ext cx="3474720" cy="226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604" y="198524"/>
            <a:ext cx="17576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Applications of</a:t>
            </a:r>
            <a:r>
              <a:rPr dirty="0" sz="1400" spc="-3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ML/DL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094" y="840346"/>
            <a:ext cx="3596640" cy="1920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604" y="198524"/>
            <a:ext cx="17576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Applications of</a:t>
            </a:r>
            <a:r>
              <a:rPr dirty="0" sz="1400" spc="-3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ML/DL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0654" y="549262"/>
            <a:ext cx="3970019" cy="2678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219" y="1150446"/>
            <a:ext cx="3202540" cy="109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8184" y="198524"/>
            <a:ext cx="643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483790"/>
            <a:ext cx="391350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5">
                <a:latin typeface="LM Sans 10"/>
                <a:cs typeface="LM Sans 10"/>
              </a:rPr>
              <a:t>”You </a:t>
            </a:r>
            <a:r>
              <a:rPr dirty="0" sz="1100" spc="-5">
                <a:latin typeface="LM Sans 10"/>
                <a:cs typeface="LM Sans 10"/>
              </a:rPr>
              <a:t>need to </a:t>
            </a:r>
            <a:r>
              <a:rPr dirty="0" sz="1100" spc="-10">
                <a:latin typeface="LM Sans 10"/>
                <a:cs typeface="LM Sans 10"/>
              </a:rPr>
              <a:t>predict </a:t>
            </a:r>
            <a:r>
              <a:rPr dirty="0" sz="1100" spc="-20">
                <a:latin typeface="LM Sans 10"/>
                <a:cs typeface="LM Sans 10"/>
              </a:rPr>
              <a:t>how </a:t>
            </a:r>
            <a:r>
              <a:rPr dirty="0" sz="1100" spc="-10">
                <a:latin typeface="LM Sans 10"/>
                <a:cs typeface="LM Sans 10"/>
              </a:rPr>
              <a:t>much </a:t>
            </a:r>
            <a:r>
              <a:rPr dirty="0" sz="1100" spc="-5">
                <a:latin typeface="LM Sans 10"/>
                <a:cs typeface="LM Sans 10"/>
              </a:rPr>
              <a:t>user </a:t>
            </a:r>
            <a:r>
              <a:rPr dirty="0" sz="1100" spc="15">
                <a:latin typeface="LM Sans 10"/>
                <a:cs typeface="LM Sans 10"/>
              </a:rPr>
              <a:t>“A” </a:t>
            </a:r>
            <a:r>
              <a:rPr dirty="0" sz="1100" spc="-5">
                <a:latin typeface="LM Sans 10"/>
                <a:cs typeface="LM Sans 10"/>
              </a:rPr>
              <a:t>will </a:t>
            </a:r>
            <a:r>
              <a:rPr dirty="0" sz="1100" spc="-15">
                <a:latin typeface="LM Sans 10"/>
                <a:cs typeface="LM Sans 10"/>
              </a:rPr>
              <a:t>like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movie that she  hasn’t seen based </a:t>
            </a:r>
            <a:r>
              <a:rPr dirty="0" sz="1100" spc="-10">
                <a:latin typeface="LM Sans 10"/>
                <a:cs typeface="LM Sans 10"/>
              </a:rPr>
              <a:t>on </a:t>
            </a:r>
            <a:r>
              <a:rPr dirty="0" sz="1100" spc="-5">
                <a:latin typeface="LM Sans 10"/>
                <a:cs typeface="LM Sans 10"/>
              </a:rPr>
              <a:t>her ratings of movies that she has</a:t>
            </a:r>
            <a:r>
              <a:rPr dirty="0" sz="1100" spc="-45">
                <a:latin typeface="LM Sans 10"/>
                <a:cs typeface="LM Sans 10"/>
              </a:rPr>
              <a:t> </a:t>
            </a:r>
            <a:r>
              <a:rPr dirty="0" sz="1100">
                <a:latin typeface="LM Sans 10"/>
                <a:cs typeface="LM Sans 10"/>
              </a:rPr>
              <a:t>seen.”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9384" y="198524"/>
            <a:ext cx="10515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3333B2"/>
                </a:solidFill>
                <a:latin typeface="LM Sans 12"/>
                <a:cs typeface="LM Sans 12"/>
              </a:rPr>
              <a:t>Ways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to</a:t>
            </a:r>
            <a:r>
              <a:rPr dirty="0" sz="1400" spc="-3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solve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51" y="1269719"/>
            <a:ext cx="1337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Arial"/>
              <a:buChar char="•"/>
              <a:tabLst>
                <a:tab pos="151765" algn="l"/>
              </a:tabLst>
            </a:pPr>
            <a:r>
              <a:rPr dirty="0" sz="1100" spc="-15">
                <a:latin typeface="LM Sans 10"/>
                <a:cs typeface="LM Sans 10"/>
              </a:rPr>
              <a:t>Traditional</a:t>
            </a:r>
            <a:r>
              <a:rPr dirty="0" sz="1100" spc="-4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Methods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851" y="1995968"/>
            <a:ext cx="118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Arial"/>
              <a:buChar char="•"/>
              <a:tabLst>
                <a:tab pos="151765" algn="l"/>
              </a:tabLst>
            </a:pPr>
            <a:r>
              <a:rPr dirty="0" sz="1100" spc="-10">
                <a:latin typeface="LM Sans 10"/>
                <a:cs typeface="LM Sans 10"/>
              </a:rPr>
              <a:t>Machine</a:t>
            </a:r>
            <a:r>
              <a:rPr dirty="0" sz="1100" spc="-5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Learning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0975" y="198524"/>
            <a:ext cx="15303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LM Sans 12"/>
                <a:cs typeface="LM Sans 12"/>
              </a:rPr>
              <a:t>Traditional</a:t>
            </a:r>
            <a:r>
              <a:rPr dirty="0" sz="1400" spc="-4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Methods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51" y="1280488"/>
            <a:ext cx="974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Arial"/>
              <a:buChar char="•"/>
              <a:tabLst>
                <a:tab pos="151765" algn="l"/>
              </a:tabLst>
            </a:pPr>
            <a:r>
              <a:rPr dirty="0" sz="1100" spc="-10">
                <a:latin typeface="LM Sans 10"/>
                <a:cs typeface="LM Sans 10"/>
              </a:rPr>
              <a:t>Complex</a:t>
            </a:r>
            <a:r>
              <a:rPr dirty="0" sz="1100" spc="-7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rules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851" y="2006751"/>
            <a:ext cx="1158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Arial"/>
              <a:buChar char="•"/>
              <a:tabLst>
                <a:tab pos="151765" algn="l"/>
              </a:tabLst>
            </a:pPr>
            <a:r>
              <a:rPr dirty="0" sz="1100" spc="-15">
                <a:latin typeface="LM Sans 10"/>
                <a:cs typeface="LM Sans 10"/>
              </a:rPr>
              <a:t>Hard </a:t>
            </a:r>
            <a:r>
              <a:rPr dirty="0" sz="1100" spc="-5">
                <a:latin typeface="LM Sans 10"/>
                <a:cs typeface="LM Sans 10"/>
              </a:rPr>
              <a:t>to</a:t>
            </a:r>
            <a:r>
              <a:rPr dirty="0" sz="1100" spc="-8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maintain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0975" y="198524"/>
            <a:ext cx="15303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LM Sans 12"/>
                <a:cs typeface="LM Sans 12"/>
              </a:rPr>
              <a:t>Traditional</a:t>
            </a:r>
            <a:r>
              <a:rPr dirty="0" sz="1400" spc="-4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Methods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3503" y="923013"/>
            <a:ext cx="3017520" cy="173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145" y="198524"/>
            <a:ext cx="13404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Machine</a:t>
            </a:r>
            <a:r>
              <a:rPr dirty="0" spc="-35"/>
              <a:t> </a:t>
            </a:r>
            <a:r>
              <a:rPr dirty="0" spc="5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751" y="905978"/>
            <a:ext cx="1807210" cy="185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-5">
                <a:latin typeface="LM Sans 10"/>
                <a:cs typeface="LM Sans 10"/>
              </a:rPr>
              <a:t>Automatic pattern</a:t>
            </a:r>
            <a:r>
              <a:rPr dirty="0" sz="1100" spc="-6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learning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Arial"/>
              <a:buChar char="•"/>
            </a:pPr>
            <a:endParaRPr sz="2050">
              <a:latin typeface="LM Sans 10"/>
              <a:cs typeface="LM Sans 10"/>
            </a:endParaRPr>
          </a:p>
          <a:p>
            <a:pPr marL="189230" indent="-139065">
              <a:lnSpc>
                <a:spcPct val="100000"/>
              </a:lnSpc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-5">
                <a:latin typeface="LM Sans 10"/>
                <a:cs typeface="LM Sans 10"/>
              </a:rPr>
              <a:t>Ease to</a:t>
            </a:r>
            <a:r>
              <a:rPr dirty="0" sz="1100" spc="-2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maintain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B2"/>
              </a:buClr>
              <a:buFont typeface="Arial"/>
              <a:buChar char="•"/>
            </a:pPr>
            <a:endParaRPr sz="2050">
              <a:latin typeface="LM Sans 10"/>
              <a:cs typeface="LM Sans 10"/>
            </a:endParaRPr>
          </a:p>
          <a:p>
            <a:pPr marL="189230" indent="-139065"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-10">
                <a:latin typeface="LM Sans 10"/>
                <a:cs typeface="LM Sans 10"/>
              </a:rPr>
              <a:t>Adopt </a:t>
            </a:r>
            <a:r>
              <a:rPr dirty="0" sz="1100" spc="-5">
                <a:latin typeface="LM Sans 10"/>
                <a:cs typeface="LM Sans 10"/>
              </a:rPr>
              <a:t>to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changes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B2"/>
              </a:buClr>
              <a:buFont typeface="Arial"/>
              <a:buChar char="•"/>
            </a:pPr>
            <a:endParaRPr sz="2050">
              <a:latin typeface="LM Sans 10"/>
              <a:cs typeface="LM Sans 10"/>
            </a:endParaRPr>
          </a:p>
          <a:p>
            <a:pPr marL="189230" indent="-139065"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-15">
                <a:latin typeface="LM Sans 10"/>
                <a:cs typeface="LM Sans 10"/>
              </a:rPr>
              <a:t>More</a:t>
            </a:r>
            <a:r>
              <a:rPr dirty="0" sz="1100" spc="-10">
                <a:latin typeface="LM Sans 10"/>
                <a:cs typeface="LM Sans 10"/>
              </a:rPr>
              <a:t> accurate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1145" y="198524"/>
            <a:ext cx="13404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Machine</a:t>
            </a:r>
            <a:r>
              <a:rPr dirty="0" sz="1400" spc="-3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Learning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6660" y="896953"/>
            <a:ext cx="3017520" cy="1841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1145" y="198524"/>
            <a:ext cx="13404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Machine</a:t>
            </a:r>
            <a:r>
              <a:rPr dirty="0" sz="1400" spc="-3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Learning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1315769"/>
            <a:ext cx="381571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What </a:t>
            </a:r>
            <a:r>
              <a:rPr dirty="0" sz="1100">
                <a:latin typeface="LM Sans 10"/>
                <a:cs typeface="LM Sans 10"/>
              </a:rPr>
              <a:t>does </a:t>
            </a:r>
            <a:r>
              <a:rPr dirty="0" sz="1100" spc="-5">
                <a:latin typeface="LM Sans 10"/>
                <a:cs typeface="LM Sans 10"/>
              </a:rPr>
              <a:t>it </a:t>
            </a:r>
            <a:r>
              <a:rPr dirty="0" sz="1100" spc="-10">
                <a:latin typeface="LM Sans 10"/>
                <a:cs typeface="LM Sans 10"/>
              </a:rPr>
              <a:t>mean to</a:t>
            </a:r>
            <a:r>
              <a:rPr dirty="0" sz="1100" spc="-10">
                <a:solidFill>
                  <a:srgbClr val="FF0000"/>
                </a:solidFill>
                <a:latin typeface="LM Sans 10"/>
                <a:cs typeface="LM Sans 10"/>
              </a:rPr>
              <a:t>learn</a:t>
            </a:r>
            <a:r>
              <a:rPr dirty="0" sz="1100" spc="-10">
                <a:latin typeface="LM Sans 10"/>
                <a:cs typeface="LM Sans 10"/>
              </a:rPr>
              <a:t>?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LM Sans 10"/>
              <a:cs typeface="LM Sans 10"/>
            </a:endParaRPr>
          </a:p>
          <a:p>
            <a:pPr marL="314960" marR="30480" indent="-139065">
              <a:lnSpc>
                <a:spcPct val="102600"/>
              </a:lnSpc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dirty="0" sz="1100" spc="-5">
                <a:latin typeface="LM Sans 10"/>
                <a:cs typeface="LM Sans 10"/>
              </a:rPr>
              <a:t>In </a:t>
            </a:r>
            <a:r>
              <a:rPr dirty="0" sz="1100" spc="-10">
                <a:latin typeface="LM Sans 10"/>
                <a:cs typeface="LM Sans 10"/>
              </a:rPr>
              <a:t>Machine Learning an important </a:t>
            </a:r>
            <a:r>
              <a:rPr dirty="0" sz="1100" spc="-5">
                <a:latin typeface="LM Sans 10"/>
                <a:cs typeface="LM Sans 10"/>
              </a:rPr>
              <a:t>concept </a:t>
            </a:r>
            <a:r>
              <a:rPr dirty="0" sz="1100" spc="-10">
                <a:latin typeface="LM Sans 10"/>
                <a:cs typeface="LM Sans 10"/>
              </a:rPr>
              <a:t>is</a:t>
            </a:r>
            <a:r>
              <a:rPr dirty="0" sz="1100" spc="-10">
                <a:solidFill>
                  <a:srgbClr val="FF0000"/>
                </a:solidFill>
                <a:latin typeface="LM Sans 10"/>
                <a:cs typeface="LM Sans 10"/>
              </a:rPr>
              <a:t>Generalization</a:t>
            </a:r>
            <a:r>
              <a:rPr dirty="0" sz="1100" spc="-10">
                <a:latin typeface="LM Sans 10"/>
                <a:cs typeface="LM Sans 10"/>
              </a:rPr>
              <a:t>,  </a:t>
            </a:r>
            <a:r>
              <a:rPr dirty="0" sz="1100" spc="-5">
                <a:latin typeface="LM Sans 10"/>
                <a:cs typeface="LM Sans 10"/>
              </a:rPr>
              <a:t>the </a:t>
            </a:r>
            <a:r>
              <a:rPr dirty="0" sz="1100" spc="-10">
                <a:latin typeface="LM Sans 10"/>
                <a:cs typeface="LM Sans 10"/>
              </a:rPr>
              <a:t>ability </a:t>
            </a:r>
            <a:r>
              <a:rPr dirty="0" sz="1100" spc="-5">
                <a:latin typeface="LM Sans 10"/>
                <a:cs typeface="LM Sans 10"/>
              </a:rPr>
              <a:t>to generalize.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Arusha,Tanzania</dc:creator>
  <dc:title>Introduction to Data Science and Machine Learning</dc:title>
  <dcterms:created xsi:type="dcterms:W3CDTF">2021-12-08T06:41:48Z</dcterms:created>
  <dcterms:modified xsi:type="dcterms:W3CDTF">2021-12-08T06:41:48Z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2021-12-08T00:00:00Z</vt:filetime>
  </property>
</Properties>
</file>