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2DAF262-797B-4CB8-BCD6-76A349A3C9AF}" type="datetimeFigureOut">
              <a:rPr lang="en-US" smtClean="0"/>
              <a:t>5/7/2017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F920B7C-3BAC-4803-8A3C-81526779097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F262-797B-4CB8-BCD6-76A349A3C9AF}"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20B7C-3BAC-4803-8A3C-815267790977}"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F262-797B-4CB8-BCD6-76A349A3C9AF}"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20B7C-3BAC-4803-8A3C-815267790977}"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F262-797B-4CB8-BCD6-76A349A3C9AF}"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20B7C-3BAC-4803-8A3C-815267790977}"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AF262-797B-4CB8-BCD6-76A349A3C9AF}"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20B7C-3BAC-4803-8A3C-8152677909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2DAF262-797B-4CB8-BCD6-76A349A3C9AF}"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20B7C-3BAC-4803-8A3C-815267790977}"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DAF262-797B-4CB8-BCD6-76A349A3C9AF}"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20B7C-3BAC-4803-8A3C-815267790977}"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DAF262-797B-4CB8-BCD6-76A349A3C9AF}"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20B7C-3BAC-4803-8A3C-815267790977}"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smtClean="0">
                  <a:solidFill>
                    <a:schemeClr val="tx2">
                      <a:lumMod val="60000"/>
                      <a:lumOff val="40000"/>
                    </a:schemeClr>
                  </a:solidFill>
                  <a:latin typeface="Wingdings" pitchFamily="2" charset="2"/>
                </a:rPr>
                <a:t></a:t>
              </a:r>
              <a:endParaRPr lang="en-US" sz="540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AF262-797B-4CB8-BCD6-76A349A3C9AF}"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20B7C-3BAC-4803-8A3C-8152677909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F262-797B-4CB8-BCD6-76A349A3C9AF}"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20B7C-3BAC-4803-8A3C-8152677909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F262-797B-4CB8-BCD6-76A349A3C9AF}"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20B7C-3BAC-4803-8A3C-8152677909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82DAF262-797B-4CB8-BCD6-76A349A3C9AF}" type="datetimeFigureOut">
              <a:rPr lang="en-US" smtClean="0"/>
              <a:t>5/7/2017</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F920B7C-3BAC-4803-8A3C-8152677909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iblo.asia/sangnuce/posts/OREGwLlrelN" TargetMode="External"/><Relationship Id="rId2" Type="http://schemas.openxmlformats.org/officeDocument/2006/relationships/hyperlink" Target="http://guides.rubyonrails.org/active_record_basic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ailsinstaller.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670548"/>
          </a:xfrm>
          <a:prstGeom prst="rect">
            <a:avLst/>
          </a:prstGeom>
        </p:spPr>
      </p:pic>
    </p:spTree>
    <p:extLst>
      <p:ext uri="{BB962C8B-B14F-4D97-AF65-F5344CB8AC3E}">
        <p14:creationId xmlns:p14="http://schemas.microsoft.com/office/powerpoint/2010/main" val="297360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3</a:t>
            </a:r>
            <a:r>
              <a:rPr lang="en-US" sz="4000" smtClean="0"/>
              <a:t>. Kiến trúc MVC trong Rails</a:t>
            </a:r>
            <a:endParaRPr lang="en-US" sz="400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5000" y="2133600"/>
            <a:ext cx="5257800" cy="3886200"/>
          </a:xfrm>
          <a:prstGeom prst="rect">
            <a:avLst/>
          </a:prstGeom>
        </p:spPr>
      </p:pic>
    </p:spTree>
    <p:extLst>
      <p:ext uri="{BB962C8B-B14F-4D97-AF65-F5344CB8AC3E}">
        <p14:creationId xmlns:p14="http://schemas.microsoft.com/office/powerpoint/2010/main" val="1712702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Đặc trưng: </a:t>
            </a:r>
          </a:p>
          <a:p>
            <a:pPr lvl="0">
              <a:buFont typeface="Wingdings" pitchFamily="2" charset="2"/>
              <a:buChar char="v"/>
            </a:pPr>
            <a:r>
              <a:rPr lang="en-US" smtClean="0"/>
              <a:t>Trong </a:t>
            </a:r>
            <a:r>
              <a:rPr lang="en-US"/>
              <a:t>Rails, model và database kết nối thông qua định nghĩa trong </a:t>
            </a:r>
            <a:r>
              <a:rPr lang="en-US" smtClean="0"/>
              <a:t>file</a:t>
            </a:r>
            <a:r>
              <a:rPr lang="en-US"/>
              <a:t> </a:t>
            </a:r>
            <a:r>
              <a:rPr lang="en-US" smtClean="0"/>
              <a:t>config/database.yml.</a:t>
            </a:r>
          </a:p>
          <a:p>
            <a:pPr>
              <a:buFont typeface="Wingdings" pitchFamily="2" charset="2"/>
              <a:buChar char="v"/>
            </a:pPr>
            <a:r>
              <a:rPr lang="en-US"/>
              <a:t>Một trong những lưu ý đối với Rails chính là quy tắc "fat model, thin controller"</a:t>
            </a:r>
          </a:p>
          <a:p>
            <a:pPr lvl="0">
              <a:buFont typeface="Wingdings" pitchFamily="2" charset="2"/>
              <a:buChar char="v"/>
            </a:pPr>
            <a:r>
              <a:rPr lang="vi-VN"/>
              <a:t>Active Record là một phương pháp phổ biến được dùng để kết nối dữ liệu có trong đối tượng Model trong ứng dụng với một bảng tương ứng trên cơ sở dữ liệu</a:t>
            </a:r>
            <a:r>
              <a:rPr lang="vi-VN" smtClean="0"/>
              <a:t>.</a:t>
            </a:r>
            <a:r>
              <a:rPr lang="en-US" smtClean="0"/>
              <a:t>(không sử dụng trực tiếp ngôn ngữ SQL).</a:t>
            </a:r>
            <a:endParaRPr lang="en-US"/>
          </a:p>
        </p:txBody>
      </p:sp>
      <p:sp>
        <p:nvSpPr>
          <p:cNvPr id="3" name="Title 2"/>
          <p:cNvSpPr>
            <a:spLocks noGrp="1"/>
          </p:cNvSpPr>
          <p:nvPr>
            <p:ph type="title"/>
          </p:nvPr>
        </p:nvSpPr>
        <p:spPr/>
        <p:txBody>
          <a:bodyPr/>
          <a:lstStyle/>
          <a:p>
            <a:r>
              <a:rPr lang="en-US"/>
              <a:t>3</a:t>
            </a:r>
            <a:r>
              <a:rPr lang="en-US" sz="4400"/>
              <a:t>. Kiến trúc MVC trong Rails</a:t>
            </a:r>
          </a:p>
        </p:txBody>
      </p:sp>
    </p:spTree>
    <p:extLst>
      <p:ext uri="{BB962C8B-B14F-4D97-AF65-F5344CB8AC3E}">
        <p14:creationId xmlns:p14="http://schemas.microsoft.com/office/powerpoint/2010/main" val="3930010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t>Để tạo database: </a:t>
            </a:r>
            <a:endParaRPr lang="en-US" smtClean="0"/>
          </a:p>
          <a:p>
            <a:pPr marL="0" lvl="0" indent="0">
              <a:buNone/>
            </a:pPr>
            <a:r>
              <a:rPr lang="en-US"/>
              <a:t>	</a:t>
            </a:r>
            <a:r>
              <a:rPr lang="en-US" smtClean="0"/>
              <a:t> </a:t>
            </a:r>
            <a:r>
              <a:rPr lang="en-US"/>
              <a:t>rails db:create </a:t>
            </a:r>
            <a:endParaRPr lang="en-US" smtClean="0"/>
          </a:p>
          <a:p>
            <a:pPr lvl="0">
              <a:buFont typeface="Symbol"/>
              <a:buChar char="Þ"/>
            </a:pPr>
            <a:r>
              <a:rPr lang="en-US" smtClean="0"/>
              <a:t>database </a:t>
            </a:r>
            <a:r>
              <a:rPr lang="en-US"/>
              <a:t>được cấu </a:t>
            </a:r>
            <a:r>
              <a:rPr lang="en-US" smtClean="0"/>
              <a:t>hình trong file config/database.yml sẽ </a:t>
            </a:r>
            <a:r>
              <a:rPr lang="en-US"/>
              <a:t>được tạo</a:t>
            </a:r>
            <a:r>
              <a:rPr lang="en-US" smtClean="0"/>
              <a:t>.</a:t>
            </a:r>
          </a:p>
          <a:p>
            <a:pPr marL="0" indent="0">
              <a:buNone/>
            </a:pPr>
            <a:endParaRPr lang="en-US"/>
          </a:p>
          <a:p>
            <a:endParaRPr lang="en-US"/>
          </a:p>
        </p:txBody>
      </p:sp>
      <p:sp>
        <p:nvSpPr>
          <p:cNvPr id="3" name="Title 2"/>
          <p:cNvSpPr>
            <a:spLocks noGrp="1"/>
          </p:cNvSpPr>
          <p:nvPr>
            <p:ph type="title"/>
          </p:nvPr>
        </p:nvSpPr>
        <p:spPr/>
        <p:txBody>
          <a:bodyPr/>
          <a:lstStyle/>
          <a:p>
            <a:r>
              <a:rPr lang="en-US" sz="4800" smtClean="0"/>
              <a:t>4. Model và Associations </a:t>
            </a:r>
            <a:endParaRPr lang="en-US" sz="4800"/>
          </a:p>
        </p:txBody>
      </p:sp>
    </p:spTree>
    <p:extLst>
      <p:ext uri="{BB962C8B-B14F-4D97-AF65-F5344CB8AC3E}">
        <p14:creationId xmlns:p14="http://schemas.microsoft.com/office/powerpoint/2010/main" val="11298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57401"/>
            <a:ext cx="7745505" cy="4572000"/>
          </a:xfrm>
        </p:spPr>
        <p:txBody>
          <a:bodyPr/>
          <a:lstStyle/>
          <a:p>
            <a:pPr lvl="0"/>
            <a:r>
              <a:rPr lang="en-US"/>
              <a:t>Để tạo một model:</a:t>
            </a:r>
          </a:p>
          <a:p>
            <a:pPr lvl="0">
              <a:buFont typeface="Wingdings" pitchFamily="2" charset="2"/>
              <a:buChar char="v"/>
            </a:pPr>
            <a:r>
              <a:rPr lang="en-US" sz="2000"/>
              <a:t>Cú pháp: rails g model [table_name]  [attribute]:[data_type]</a:t>
            </a:r>
          </a:p>
          <a:p>
            <a:pPr>
              <a:buFont typeface="Wingdings" pitchFamily="2" charset="2"/>
              <a:buChar char="v"/>
            </a:pPr>
            <a:r>
              <a:rPr lang="en-US" sz="2000"/>
              <a:t>Ví dụ: tạo bảng user với các thuộc tính name, email, password_digest, remember_digest.</a:t>
            </a:r>
          </a:p>
          <a:p>
            <a:pPr marL="0" lvl="0" indent="0">
              <a:buNone/>
            </a:pPr>
            <a:r>
              <a:rPr lang="en-US" sz="2000" smtClean="0"/>
              <a:t>  -&gt; rails </a:t>
            </a:r>
            <a:r>
              <a:rPr lang="en-US" sz="2000"/>
              <a:t>g model name:string email:string password_digest:string remember_digest:string.</a:t>
            </a:r>
          </a:p>
          <a:p>
            <a:pPr marL="0" indent="0">
              <a:buNone/>
            </a:pPr>
            <a:endParaRPr lang="en-US"/>
          </a:p>
        </p:txBody>
      </p:sp>
      <p:sp>
        <p:nvSpPr>
          <p:cNvPr id="3" name="Title 2"/>
          <p:cNvSpPr>
            <a:spLocks noGrp="1"/>
          </p:cNvSpPr>
          <p:nvPr>
            <p:ph type="title"/>
          </p:nvPr>
        </p:nvSpPr>
        <p:spPr/>
        <p:txBody>
          <a:bodyPr/>
          <a:lstStyle/>
          <a:p>
            <a:r>
              <a:rPr lang="en-US" smtClean="0"/>
              <a:t>Model</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67200"/>
            <a:ext cx="4267200" cy="210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824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t>Để alter một bảng:</a:t>
            </a:r>
          </a:p>
          <a:p>
            <a:pPr lvl="0">
              <a:buFont typeface="Wingdings" pitchFamily="2" charset="2"/>
              <a:buChar char="v"/>
            </a:pPr>
            <a:r>
              <a:rPr lang="en-US"/>
              <a:t>Cú pháp: rails g migration [nội dung thay đổi]</a:t>
            </a:r>
          </a:p>
          <a:p>
            <a:endParaRPr lang="en-US" smtClean="0"/>
          </a:p>
          <a:p>
            <a:endParaRPr lang="en-US"/>
          </a:p>
          <a:p>
            <a:endParaRPr lang="en-US" smtClean="0"/>
          </a:p>
          <a:p>
            <a:endParaRPr lang="en-US"/>
          </a:p>
          <a:p>
            <a:pPr lvl="0"/>
            <a:r>
              <a:rPr lang="en-US"/>
              <a:t>Cập nhật thay đổi xuống dưới database:</a:t>
            </a:r>
          </a:p>
          <a:p>
            <a:pPr lvl="0">
              <a:buFont typeface="Wingdings" pitchFamily="2" charset="2"/>
              <a:buChar char="v"/>
            </a:pPr>
            <a:r>
              <a:rPr lang="en-US"/>
              <a:t>Cú pháp: rake db:migrate</a:t>
            </a:r>
          </a:p>
          <a:p>
            <a:pPr marL="0" indent="0">
              <a:buNone/>
            </a:pPr>
            <a:endParaRPr lang="en-US"/>
          </a:p>
        </p:txBody>
      </p:sp>
      <p:sp>
        <p:nvSpPr>
          <p:cNvPr id="3" name="Title 2"/>
          <p:cNvSpPr>
            <a:spLocks noGrp="1"/>
          </p:cNvSpPr>
          <p:nvPr>
            <p:ph type="title"/>
          </p:nvPr>
        </p:nvSpPr>
        <p:spPr/>
        <p:txBody>
          <a:bodyPr/>
          <a:lstStyle/>
          <a:p>
            <a:r>
              <a:rPr lang="en-US" smtClean="0"/>
              <a:t>Model</a:t>
            </a:r>
            <a:endParaRPr lang="en-US"/>
          </a:p>
        </p:txBody>
      </p:sp>
      <p:pic>
        <p:nvPicPr>
          <p:cNvPr id="4" name="Picture 3"/>
          <p:cNvPicPr/>
          <p:nvPr/>
        </p:nvPicPr>
        <p:blipFill rotWithShape="1">
          <a:blip r:embed="rId2">
            <a:extLst>
              <a:ext uri="{28A0092B-C50C-407E-A947-70E740481C1C}">
                <a14:useLocalDpi xmlns:a14="http://schemas.microsoft.com/office/drawing/2010/main" val="0"/>
              </a:ext>
            </a:extLst>
          </a:blip>
          <a:srcRect l="29699" t="14823" r="31912" b="64938"/>
          <a:stretch/>
        </p:blipFill>
        <p:spPr bwMode="auto">
          <a:xfrm>
            <a:off x="1600200" y="3276600"/>
            <a:ext cx="3962400" cy="1295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33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Liên kết 1 </a:t>
            </a:r>
            <a:r>
              <a:rPr lang="en-US" b="1" smtClean="0"/>
              <a:t>– n (one-to-many)</a:t>
            </a:r>
          </a:p>
          <a:p>
            <a:r>
              <a:rPr lang="en-US" b="1" smtClean="0"/>
              <a:t>Liên kết 1 – 1(one-to-one)</a:t>
            </a:r>
          </a:p>
          <a:p>
            <a:r>
              <a:rPr lang="en-US" b="1"/>
              <a:t>Liên kết </a:t>
            </a:r>
            <a:r>
              <a:rPr lang="en-US" b="1" smtClean="0"/>
              <a:t>n – n (many-to-many)</a:t>
            </a:r>
            <a:endParaRPr lang="en-US" b="1"/>
          </a:p>
          <a:p>
            <a:endParaRPr lang="en-US"/>
          </a:p>
        </p:txBody>
      </p:sp>
      <p:sp>
        <p:nvSpPr>
          <p:cNvPr id="3" name="Title 2"/>
          <p:cNvSpPr>
            <a:spLocks noGrp="1"/>
          </p:cNvSpPr>
          <p:nvPr>
            <p:ph type="title"/>
          </p:nvPr>
        </p:nvSpPr>
        <p:spPr/>
        <p:txBody>
          <a:bodyPr/>
          <a:lstStyle/>
          <a:p>
            <a:r>
              <a:rPr lang="en-US" smtClean="0"/>
              <a:t>Associations</a:t>
            </a:r>
            <a:br>
              <a:rPr lang="en-US" smtClean="0"/>
            </a:br>
            <a:endParaRPr lang="en-US"/>
          </a:p>
        </p:txBody>
      </p:sp>
    </p:spTree>
    <p:extLst>
      <p:ext uri="{BB962C8B-B14F-4D97-AF65-F5344CB8AC3E}">
        <p14:creationId xmlns:p14="http://schemas.microsoft.com/office/powerpoint/2010/main" val="308251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Một entry có nhiều comment và 1 comment chỉ thuộc về 1 entry, 1 user.</a:t>
            </a:r>
          </a:p>
          <a:p>
            <a:pPr marL="0" indent="0">
              <a:buNone/>
            </a:pPr>
            <a:endParaRPr lang="en-US"/>
          </a:p>
        </p:txBody>
      </p:sp>
      <p:sp>
        <p:nvSpPr>
          <p:cNvPr id="3" name="Title 2"/>
          <p:cNvSpPr>
            <a:spLocks noGrp="1"/>
          </p:cNvSpPr>
          <p:nvPr>
            <p:ph type="title"/>
          </p:nvPr>
        </p:nvSpPr>
        <p:spPr/>
        <p:txBody>
          <a:bodyPr/>
          <a:lstStyle/>
          <a:p>
            <a:r>
              <a:rPr lang="en-US" smtClean="0"/>
              <a:t>Associations</a:t>
            </a:r>
            <a:br>
              <a:rPr lang="en-US" smtClean="0"/>
            </a:br>
            <a:r>
              <a:rPr lang="en-US" sz="2800" b="1"/>
              <a:t>one-to-many</a:t>
            </a:r>
            <a:endParaRPr lang="en-US" sz="280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810" t="16383" r="48083" b="74337"/>
          <a:stretch/>
        </p:blipFill>
        <p:spPr bwMode="auto">
          <a:xfrm>
            <a:off x="1828800" y="3429000"/>
            <a:ext cx="3810000" cy="82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0301" t="15246" r="42972" b="74148"/>
          <a:stretch/>
        </p:blipFill>
        <p:spPr bwMode="auto">
          <a:xfrm>
            <a:off x="1828800" y="4724400"/>
            <a:ext cx="3810000" cy="77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991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Một user chỉ có 1 account và 1 account chỉ thuộc về 1 user.</a:t>
            </a:r>
            <a:endParaRPr lang="en-US"/>
          </a:p>
        </p:txBody>
      </p:sp>
      <p:sp>
        <p:nvSpPr>
          <p:cNvPr id="3" name="Title 2"/>
          <p:cNvSpPr>
            <a:spLocks noGrp="1"/>
          </p:cNvSpPr>
          <p:nvPr>
            <p:ph type="title"/>
          </p:nvPr>
        </p:nvSpPr>
        <p:spPr/>
        <p:txBody>
          <a:bodyPr/>
          <a:lstStyle/>
          <a:p>
            <a:r>
              <a:rPr lang="en-US"/>
              <a:t>Associations</a:t>
            </a:r>
            <a:br>
              <a:rPr lang="en-US"/>
            </a:br>
            <a:r>
              <a:rPr lang="en-US" sz="2800" b="1" smtClean="0"/>
              <a:t>one-to-one</a:t>
            </a:r>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255" t="38889" r="65530" b="27183"/>
          <a:stretch/>
        </p:blipFill>
        <p:spPr bwMode="auto">
          <a:xfrm>
            <a:off x="1676400" y="3235036"/>
            <a:ext cx="4572000" cy="2784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691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User</a:t>
            </a:r>
          </a:p>
          <a:p>
            <a:endParaRPr lang="en-US"/>
          </a:p>
          <a:p>
            <a:endParaRPr lang="en-US" smtClean="0"/>
          </a:p>
          <a:p>
            <a:endParaRPr lang="en-US"/>
          </a:p>
          <a:p>
            <a:endParaRPr lang="en-US" smtClean="0"/>
          </a:p>
          <a:p>
            <a:r>
              <a:rPr lang="en-US" smtClean="0"/>
              <a:t>Relationship:</a:t>
            </a:r>
          </a:p>
          <a:p>
            <a:pPr marL="0" indent="0">
              <a:buNone/>
            </a:pPr>
            <a:endParaRPr lang="en-US"/>
          </a:p>
        </p:txBody>
      </p:sp>
      <p:sp>
        <p:nvSpPr>
          <p:cNvPr id="3" name="Title 2"/>
          <p:cNvSpPr>
            <a:spLocks noGrp="1"/>
          </p:cNvSpPr>
          <p:nvPr>
            <p:ph type="title"/>
          </p:nvPr>
        </p:nvSpPr>
        <p:spPr/>
        <p:txBody>
          <a:bodyPr/>
          <a:lstStyle/>
          <a:p>
            <a:r>
              <a:rPr lang="en-US"/>
              <a:t>Associations</a:t>
            </a:r>
            <a:br>
              <a:rPr lang="en-US"/>
            </a:br>
            <a:r>
              <a:rPr lang="en-US" sz="2800" b="1" smtClean="0"/>
              <a:t>many-to-many</a:t>
            </a:r>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569" t="32738" r="24368" b="48611"/>
          <a:stretch/>
        </p:blipFill>
        <p:spPr bwMode="auto">
          <a:xfrm>
            <a:off x="886690" y="2667000"/>
            <a:ext cx="7227429" cy="17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194" t="15625" r="37435" b="74526"/>
          <a:stretch/>
        </p:blipFill>
        <p:spPr bwMode="auto">
          <a:xfrm>
            <a:off x="1047158" y="5105397"/>
            <a:ext cx="6906492" cy="106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773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lstStyle/>
          <a:p>
            <a:r>
              <a:rPr lang="en-US" dirty="0" err="1" smtClean="0"/>
              <a:t>Khái</a:t>
            </a:r>
            <a:r>
              <a:rPr lang="en-US" dirty="0" smtClean="0"/>
              <a:t> </a:t>
            </a:r>
            <a:r>
              <a:rPr lang="en-US" dirty="0" err="1" smtClean="0"/>
              <a:t>niệm</a:t>
            </a:r>
            <a:r>
              <a:rPr lang="en-US" dirty="0" smtClean="0"/>
              <a:t>: </a:t>
            </a:r>
            <a:r>
              <a:rPr lang="en-US" dirty="0"/>
              <a:t> Ruby on Rails framework </a:t>
            </a:r>
            <a:r>
              <a:rPr lang="en-US" dirty="0" err="1"/>
              <a:t>cung</a:t>
            </a:r>
            <a:r>
              <a:rPr lang="en-US" dirty="0"/>
              <a:t> </a:t>
            </a:r>
            <a:r>
              <a:rPr lang="en-US" dirty="0" err="1"/>
              <a:t>cấp</a:t>
            </a:r>
            <a:r>
              <a:rPr lang="en-US" dirty="0"/>
              <a:t> </a:t>
            </a:r>
            <a:r>
              <a:rPr lang="en-US" dirty="0" err="1"/>
              <a:t>cho</a:t>
            </a:r>
            <a:r>
              <a:rPr lang="en-US" dirty="0"/>
              <a:t> </a:t>
            </a:r>
            <a:r>
              <a:rPr lang="en-US" dirty="0" err="1"/>
              <a:t>chúng</a:t>
            </a:r>
            <a:r>
              <a:rPr lang="en-US" dirty="0"/>
              <a:t> ta </a:t>
            </a:r>
            <a:r>
              <a:rPr lang="en-US" dirty="0" err="1"/>
              <a:t>lớp</a:t>
            </a:r>
            <a:r>
              <a:rPr lang="en-US" dirty="0"/>
              <a:t> </a:t>
            </a:r>
            <a:r>
              <a:rPr lang="en-US" dirty="0" err="1"/>
              <a:t>ActiveRecord</a:t>
            </a:r>
            <a:r>
              <a:rPr lang="en-US" dirty="0"/>
              <a:t> </a:t>
            </a:r>
            <a:r>
              <a:rPr lang="en-US" dirty="0" err="1"/>
              <a:t>giúp</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kết</a:t>
            </a:r>
            <a:r>
              <a:rPr lang="en-US" dirty="0"/>
              <a:t> </a:t>
            </a:r>
            <a:r>
              <a:rPr lang="en-US" dirty="0" err="1"/>
              <a:t>nối</a:t>
            </a:r>
            <a:r>
              <a:rPr lang="en-US" dirty="0"/>
              <a:t> Model </a:t>
            </a:r>
            <a:r>
              <a:rPr lang="en-US" dirty="0" err="1"/>
              <a:t>với</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smtClean="0"/>
              <a:t>database. </a:t>
            </a:r>
          </a:p>
          <a:p>
            <a:r>
              <a:rPr lang="en-US" dirty="0" err="1" smtClean="0"/>
              <a:t>Bao</a:t>
            </a:r>
            <a:r>
              <a:rPr lang="en-US" dirty="0" smtClean="0"/>
              <a:t> </a:t>
            </a:r>
            <a:r>
              <a:rPr lang="en-US" dirty="0" err="1" smtClean="0"/>
              <a:t>gồm</a:t>
            </a:r>
            <a:r>
              <a:rPr lang="en-US" dirty="0" smtClean="0"/>
              <a:t>: CRUD </a:t>
            </a:r>
            <a:r>
              <a:rPr lang="en-US" dirty="0" err="1" smtClean="0"/>
              <a:t>dữ</a:t>
            </a:r>
            <a:r>
              <a:rPr lang="en-US" dirty="0" smtClean="0"/>
              <a:t> </a:t>
            </a:r>
            <a:r>
              <a:rPr lang="en-US" dirty="0" err="1" smtClean="0"/>
              <a:t>liệu</a:t>
            </a:r>
            <a:r>
              <a:rPr lang="en-US" dirty="0" smtClean="0"/>
              <a:t>, validations, callbacks, migrations </a:t>
            </a:r>
          </a:p>
          <a:p>
            <a:r>
              <a:rPr lang="en-US" dirty="0" err="1" smtClean="0"/>
              <a:t>Một</a:t>
            </a:r>
            <a:r>
              <a:rPr lang="en-US" dirty="0" smtClean="0"/>
              <a:t> </a:t>
            </a:r>
            <a:r>
              <a:rPr lang="en-US" dirty="0" err="1" smtClean="0"/>
              <a:t>số</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thường</a:t>
            </a:r>
            <a:r>
              <a:rPr lang="en-US" dirty="0" smtClean="0"/>
              <a:t> </a:t>
            </a:r>
            <a:r>
              <a:rPr lang="en-US" dirty="0" err="1" smtClean="0"/>
              <a:t>dùng</a:t>
            </a:r>
            <a:r>
              <a:rPr lang="en-US" dirty="0" smtClean="0"/>
              <a:t>:</a:t>
            </a:r>
          </a:p>
          <a:p>
            <a:pPr>
              <a:buFont typeface="Wingdings" pitchFamily="2" charset="2"/>
              <a:buChar char="§"/>
            </a:pPr>
            <a:r>
              <a:rPr lang="en-US" dirty="0" err="1" smtClean="0"/>
              <a:t>Tạo</a:t>
            </a:r>
            <a:r>
              <a:rPr lang="en-US" dirty="0" smtClean="0"/>
              <a:t> </a:t>
            </a:r>
            <a:r>
              <a:rPr lang="en-US" dirty="0" err="1" smtClean="0"/>
              <a:t>và</a:t>
            </a:r>
            <a:r>
              <a:rPr lang="en-US" dirty="0" smtClean="0"/>
              <a:t> </a:t>
            </a:r>
            <a:r>
              <a:rPr lang="en-US" dirty="0" err="1" smtClean="0"/>
              <a:t>lưu</a:t>
            </a:r>
            <a:r>
              <a:rPr lang="en-US" dirty="0" smtClean="0"/>
              <a:t> </a:t>
            </a:r>
            <a:r>
              <a:rPr lang="en-US" dirty="0" err="1" smtClean="0"/>
              <a:t>dữ</a:t>
            </a:r>
            <a:r>
              <a:rPr lang="en-US" dirty="0" smtClean="0"/>
              <a:t> </a:t>
            </a:r>
            <a:r>
              <a:rPr lang="en-US" dirty="0" err="1" smtClean="0"/>
              <a:t>liệu</a:t>
            </a:r>
            <a:r>
              <a:rPr lang="en-US" dirty="0" smtClean="0"/>
              <a:t>:</a:t>
            </a:r>
          </a:p>
          <a:p>
            <a:pPr lvl="1">
              <a:buFont typeface="Arial" pitchFamily="34" charset="0"/>
              <a:buChar char="•"/>
            </a:pPr>
            <a:r>
              <a:rPr lang="en-US" dirty="0"/>
              <a:t>n</a:t>
            </a:r>
            <a:r>
              <a:rPr lang="en-US" dirty="0" smtClean="0"/>
              <a:t>ew </a:t>
            </a:r>
            <a:r>
              <a:rPr lang="en-US" dirty="0" err="1" smtClean="0"/>
              <a:t>và</a:t>
            </a:r>
            <a:r>
              <a:rPr lang="en-US" dirty="0" smtClean="0"/>
              <a:t> save </a:t>
            </a:r>
            <a:r>
              <a:rPr lang="en-US" dirty="0" err="1" smtClean="0"/>
              <a:t>hoặc</a:t>
            </a:r>
            <a:r>
              <a:rPr lang="en-US" dirty="0" smtClean="0"/>
              <a:t> </a:t>
            </a:r>
            <a:r>
              <a:rPr lang="en-US" dirty="0" err="1" smtClean="0"/>
              <a:t>sử</a:t>
            </a:r>
            <a:r>
              <a:rPr lang="en-US" dirty="0" smtClean="0"/>
              <a:t> </a:t>
            </a:r>
            <a:r>
              <a:rPr lang="en-US" dirty="0" err="1" smtClean="0"/>
              <a:t>dụng</a:t>
            </a:r>
            <a:r>
              <a:rPr lang="en-US" dirty="0" smtClean="0"/>
              <a:t> create</a:t>
            </a:r>
          </a:p>
          <a:p>
            <a:pPr marL="411480" lvl="1" indent="0">
              <a:buNone/>
            </a:pPr>
            <a:endParaRPr lang="en-US" dirty="0"/>
          </a:p>
        </p:txBody>
      </p:sp>
      <p:sp>
        <p:nvSpPr>
          <p:cNvPr id="3" name="Title 2"/>
          <p:cNvSpPr>
            <a:spLocks noGrp="1"/>
          </p:cNvSpPr>
          <p:nvPr>
            <p:ph type="title"/>
          </p:nvPr>
        </p:nvSpPr>
        <p:spPr/>
        <p:txBody>
          <a:bodyPr/>
          <a:lstStyle/>
          <a:p>
            <a:r>
              <a:rPr lang="en-US" smtClean="0"/>
              <a:t>5</a:t>
            </a:r>
            <a:r>
              <a:rPr lang="en-US" sz="4800" smtClean="0"/>
              <a:t>. Active Record</a:t>
            </a:r>
            <a:endParaRPr lang="en-US" sz="480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46" t="54564" r="40766" b="21626"/>
          <a:stretch/>
        </p:blipFill>
        <p:spPr bwMode="auto">
          <a:xfrm>
            <a:off x="5689979" y="4689143"/>
            <a:ext cx="3454021" cy="186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816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514600"/>
            <a:ext cx="6328613" cy="3053556"/>
          </a:xfrm>
        </p:spPr>
      </p:pic>
      <p:sp>
        <p:nvSpPr>
          <p:cNvPr id="2" name="Title 1"/>
          <p:cNvSpPr>
            <a:spLocks noGrp="1"/>
          </p:cNvSpPr>
          <p:nvPr>
            <p:ph type="title"/>
          </p:nvPr>
        </p:nvSpPr>
        <p:spPr/>
        <p:txBody>
          <a:bodyPr/>
          <a:lstStyle/>
          <a:p>
            <a:r>
              <a:rPr lang="en-US" smtClean="0"/>
              <a:t>                CHỦ ĐỀ </a:t>
            </a:r>
            <a:endParaRPr lang="en-US"/>
          </a:p>
        </p:txBody>
      </p:sp>
    </p:spTree>
    <p:extLst>
      <p:ext uri="{BB962C8B-B14F-4D97-AF65-F5344CB8AC3E}">
        <p14:creationId xmlns:p14="http://schemas.microsoft.com/office/powerpoint/2010/main" val="1600365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a:bodyPr>
          <a:lstStyle/>
          <a:p>
            <a:pPr>
              <a:buFont typeface="Wingdings" pitchFamily="2" charset="2"/>
              <a:buChar char="§"/>
            </a:pPr>
            <a:r>
              <a:rPr lang="en-US" dirty="0" smtClean="0"/>
              <a:t>Update:</a:t>
            </a:r>
          </a:p>
          <a:p>
            <a:pPr lvl="1">
              <a:buFont typeface="Arial" pitchFamily="34" charset="0"/>
              <a:buChar char="•"/>
            </a:pPr>
            <a:r>
              <a:rPr lang="en-US" dirty="0" err="1"/>
              <a:t>U</a:t>
            </a:r>
            <a:r>
              <a:rPr lang="en-US" dirty="0" err="1" smtClean="0"/>
              <a:t>pdate_attributes</a:t>
            </a:r>
            <a:endParaRPr lang="en-US" dirty="0" smtClean="0"/>
          </a:p>
          <a:p>
            <a:pPr lvl="1">
              <a:buFont typeface="Arial" pitchFamily="34" charset="0"/>
              <a:buChar char="•"/>
            </a:pPr>
            <a:endParaRPr lang="en-US" dirty="0"/>
          </a:p>
          <a:p>
            <a:pPr lvl="1">
              <a:buFont typeface="Arial" pitchFamily="34" charset="0"/>
              <a:buChar char="•"/>
            </a:pPr>
            <a:endParaRPr lang="en-US" dirty="0" smtClean="0"/>
          </a:p>
          <a:p>
            <a:pPr lvl="1">
              <a:buFont typeface="Arial" pitchFamily="34" charset="0"/>
              <a:buChar char="•"/>
            </a:pPr>
            <a:endParaRPr lang="en-US" dirty="0"/>
          </a:p>
          <a:p>
            <a:pPr lvl="1">
              <a:buFont typeface="Arial" pitchFamily="34" charset="0"/>
              <a:buChar char="•"/>
            </a:pPr>
            <a:endParaRPr lang="en-US" dirty="0" smtClean="0"/>
          </a:p>
          <a:p>
            <a:pPr lvl="1">
              <a:buFont typeface="Arial" pitchFamily="34" charset="0"/>
              <a:buChar char="•"/>
            </a:pPr>
            <a:endParaRPr lang="en-US" dirty="0"/>
          </a:p>
          <a:p>
            <a:pPr lvl="1">
              <a:buFont typeface="Arial" pitchFamily="34" charset="0"/>
              <a:buChar char="•"/>
            </a:pPr>
            <a:endParaRPr lang="en-US" dirty="0" smtClean="0"/>
          </a:p>
          <a:p>
            <a:pPr lvl="1">
              <a:buFont typeface="Arial" pitchFamily="34" charset="0"/>
              <a:buChar char="•"/>
            </a:pPr>
            <a:endParaRPr lang="en-US" dirty="0"/>
          </a:p>
          <a:p>
            <a:pPr marL="777240" lvl="2" indent="0">
              <a:buNone/>
            </a:pPr>
            <a:r>
              <a:rPr lang="en-US" dirty="0" smtClean="0"/>
              <a:t>	</a:t>
            </a:r>
            <a:endParaRPr lang="en-US" dirty="0"/>
          </a:p>
        </p:txBody>
      </p:sp>
      <p:sp>
        <p:nvSpPr>
          <p:cNvPr id="3" name="Title 2"/>
          <p:cNvSpPr>
            <a:spLocks noGrp="1"/>
          </p:cNvSpPr>
          <p:nvPr>
            <p:ph type="title"/>
          </p:nvPr>
        </p:nvSpPr>
        <p:spPr/>
        <p:txBody>
          <a:bodyPr/>
          <a:lstStyle/>
          <a:p>
            <a:r>
              <a:rPr lang="en-US"/>
              <a:t>5. Active Record</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46" t="43452" r="20686" b="25000"/>
          <a:stretch/>
        </p:blipFill>
        <p:spPr bwMode="auto">
          <a:xfrm>
            <a:off x="1524000" y="3160485"/>
            <a:ext cx="6241143" cy="230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49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Tìm</a:t>
            </a:r>
            <a:r>
              <a:rPr lang="en-US" dirty="0" smtClean="0"/>
              <a:t> </a:t>
            </a:r>
            <a:r>
              <a:rPr lang="en-US" dirty="0" err="1" smtClean="0"/>
              <a:t>kiếm</a:t>
            </a:r>
            <a:r>
              <a:rPr lang="en-US" dirty="0" smtClean="0"/>
              <a:t> </a:t>
            </a:r>
            <a:r>
              <a:rPr lang="en-US" dirty="0" err="1" smtClean="0"/>
              <a:t>bản</a:t>
            </a:r>
            <a:r>
              <a:rPr lang="en-US" dirty="0" smtClean="0"/>
              <a:t> </a:t>
            </a:r>
            <a:r>
              <a:rPr lang="en-US" dirty="0" err="1" smtClean="0"/>
              <a:t>ghi</a:t>
            </a:r>
            <a:r>
              <a:rPr lang="en-US" dirty="0" smtClean="0"/>
              <a:t>:</a:t>
            </a:r>
          </a:p>
          <a:p>
            <a:pPr>
              <a:buFont typeface="Wingdings" pitchFamily="2" charset="2"/>
              <a:buChar char="§"/>
            </a:pPr>
            <a:r>
              <a:rPr lang="en-US" dirty="0" err="1" smtClean="0"/>
              <a:t>Dùng</a:t>
            </a:r>
            <a:r>
              <a:rPr lang="en-US" dirty="0" smtClean="0"/>
              <a:t> </a:t>
            </a:r>
            <a:r>
              <a:rPr lang="en-US" dirty="0" err="1" smtClean="0"/>
              <a:t>find_by</a:t>
            </a:r>
            <a:r>
              <a:rPr lang="en-US" dirty="0" smtClean="0"/>
              <a:t> </a:t>
            </a:r>
            <a:r>
              <a:rPr lang="en-US" dirty="0" err="1" smtClean="0"/>
              <a:t>hoặc</a:t>
            </a:r>
            <a:r>
              <a:rPr lang="en-US" dirty="0" smtClean="0"/>
              <a:t> find</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 </a:t>
            </a:r>
            <a:r>
              <a:rPr lang="en-US" dirty="0" err="1" smtClean="0"/>
              <a:t>Xóa</a:t>
            </a:r>
            <a:r>
              <a:rPr lang="en-US" dirty="0" smtClean="0"/>
              <a:t> </a:t>
            </a:r>
            <a:r>
              <a:rPr lang="en-US" dirty="0" err="1" smtClean="0"/>
              <a:t>một</a:t>
            </a:r>
            <a:r>
              <a:rPr lang="en-US" dirty="0" smtClean="0"/>
              <a:t> </a:t>
            </a:r>
            <a:r>
              <a:rPr lang="en-US" dirty="0" err="1" smtClean="0"/>
              <a:t>bản</a:t>
            </a:r>
            <a:r>
              <a:rPr lang="en-US" dirty="0" smtClean="0"/>
              <a:t> </a:t>
            </a:r>
            <a:r>
              <a:rPr lang="en-US" dirty="0" err="1" smtClean="0"/>
              <a:t>ghi</a:t>
            </a:r>
            <a:r>
              <a:rPr lang="en-US" dirty="0" smtClean="0"/>
              <a:t>:</a:t>
            </a:r>
          </a:p>
          <a:p>
            <a:pPr>
              <a:buFont typeface="Wingdings" pitchFamily="2" charset="2"/>
              <a:buChar char="§"/>
            </a:pPr>
            <a:r>
              <a:rPr lang="en-US" dirty="0" err="1" smtClean="0"/>
              <a:t>Dùng</a:t>
            </a:r>
            <a:r>
              <a:rPr lang="en-US" dirty="0" smtClean="0"/>
              <a:t> destroy:</a:t>
            </a:r>
          </a:p>
          <a:p>
            <a:pPr marL="0" indent="0">
              <a:buNone/>
            </a:pPr>
            <a:r>
              <a:rPr lang="en-US" dirty="0"/>
              <a:t> </a:t>
            </a:r>
            <a:r>
              <a:rPr lang="en-US" dirty="0" smtClean="0"/>
              <a:t>   </a:t>
            </a:r>
            <a:r>
              <a:rPr lang="en-US" dirty="0" err="1" smtClean="0"/>
              <a:t>Ví</a:t>
            </a:r>
            <a:r>
              <a:rPr lang="en-US" dirty="0" smtClean="0"/>
              <a:t> </a:t>
            </a:r>
            <a:r>
              <a:rPr lang="en-US" dirty="0" err="1" smtClean="0"/>
              <a:t>dụ</a:t>
            </a:r>
            <a:r>
              <a:rPr lang="en-US" dirty="0" smtClean="0"/>
              <a:t>: @</a:t>
            </a:r>
            <a:r>
              <a:rPr lang="en-US" dirty="0" err="1" smtClean="0"/>
              <a:t>user.destroy</a:t>
            </a:r>
            <a:endParaRPr lang="en-US" dirty="0"/>
          </a:p>
        </p:txBody>
      </p:sp>
      <p:sp>
        <p:nvSpPr>
          <p:cNvPr id="3" name="Title 2"/>
          <p:cNvSpPr>
            <a:spLocks noGrp="1"/>
          </p:cNvSpPr>
          <p:nvPr>
            <p:ph type="title"/>
          </p:nvPr>
        </p:nvSpPr>
        <p:spPr/>
        <p:txBody>
          <a:bodyPr/>
          <a:lstStyle/>
          <a:p>
            <a:r>
              <a:rPr lang="en-US"/>
              <a:t>5. Active Record</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12" t="43651" r="43220" b="35912"/>
          <a:stretch/>
        </p:blipFill>
        <p:spPr bwMode="auto">
          <a:xfrm>
            <a:off x="1142999" y="3124200"/>
            <a:ext cx="3352801" cy="149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593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Khái</a:t>
            </a:r>
            <a:r>
              <a:rPr lang="en-US" dirty="0" smtClean="0"/>
              <a:t> </a:t>
            </a:r>
            <a:r>
              <a:rPr lang="en-US" dirty="0" err="1" smtClean="0"/>
              <a:t>niệm</a:t>
            </a:r>
            <a:r>
              <a:rPr lang="en-US" dirty="0" smtClean="0"/>
              <a:t>: </a:t>
            </a:r>
            <a:r>
              <a:rPr lang="vi-VN" dirty="0"/>
              <a:t>Trong phát triển ứng dụng web thì routing giúp xác định luồng xử lý của ứng dụng. Routing bao gồm tập hợp các quy tắc giúp xác định với mỗi một địa chỉ URL được gửi tới máy chủ nó sẽ được xử lý ở đâu (hay như thế nào) trong ứng dụng. Các quy tắc này còn được gọi là các route</a:t>
            </a:r>
            <a:r>
              <a:rPr lang="vi-VN" dirty="0" smtClean="0"/>
              <a:t>.</a:t>
            </a:r>
            <a:endParaRPr lang="en-US" dirty="0" smtClean="0"/>
          </a:p>
          <a:p>
            <a:r>
              <a:rPr lang="en-US" dirty="0" err="1" smtClean="0"/>
              <a:t>Cú</a:t>
            </a:r>
            <a:r>
              <a:rPr lang="en-US" dirty="0" smtClean="0"/>
              <a:t> </a:t>
            </a:r>
            <a:r>
              <a:rPr lang="en-US" dirty="0" err="1" smtClean="0"/>
              <a:t>pháp</a:t>
            </a:r>
            <a:r>
              <a:rPr lang="en-US" dirty="0" smtClean="0"/>
              <a:t>: </a:t>
            </a:r>
          </a:p>
          <a:p>
            <a:pPr marL="0" indent="0">
              <a:buNone/>
            </a:pPr>
            <a:r>
              <a:rPr lang="en-US" dirty="0"/>
              <a:t> </a:t>
            </a:r>
            <a:r>
              <a:rPr lang="en-US" dirty="0" smtClean="0"/>
              <a:t>    </a:t>
            </a:r>
            <a:r>
              <a:rPr lang="en-US" dirty="0" err="1"/>
              <a:t>http_method</a:t>
            </a:r>
            <a:r>
              <a:rPr lang="en-US" dirty="0"/>
              <a:t> '</a:t>
            </a:r>
            <a:r>
              <a:rPr lang="en-US" dirty="0" err="1"/>
              <a:t>url_format</a:t>
            </a:r>
            <a:r>
              <a:rPr lang="en-US" dirty="0"/>
              <a:t>' =&gt; </a:t>
            </a:r>
            <a:r>
              <a:rPr lang="en-US" dirty="0" smtClean="0"/>
              <a:t>'</a:t>
            </a:r>
            <a:r>
              <a:rPr lang="en-US" dirty="0" err="1" smtClean="0"/>
              <a:t>controller#action</a:t>
            </a:r>
            <a:r>
              <a:rPr lang="en-US" dirty="0" smtClean="0"/>
              <a:t>‘</a:t>
            </a:r>
          </a:p>
          <a:p>
            <a:pPr marL="0" indent="0">
              <a:buNone/>
            </a:pPr>
            <a:r>
              <a:rPr lang="en-US" dirty="0"/>
              <a:t> </a:t>
            </a:r>
            <a:r>
              <a:rPr lang="en-US" dirty="0" smtClean="0"/>
              <a:t> - </a:t>
            </a:r>
            <a:r>
              <a:rPr lang="en-US" dirty="0" err="1" smtClean="0"/>
              <a:t>Trang</a:t>
            </a:r>
            <a:r>
              <a:rPr lang="en-US" dirty="0" smtClean="0"/>
              <a:t> </a:t>
            </a:r>
            <a:r>
              <a:rPr lang="en-US" dirty="0" err="1" smtClean="0"/>
              <a:t>chủ</a:t>
            </a:r>
            <a:r>
              <a:rPr lang="en-US" dirty="0" smtClean="0"/>
              <a:t>: root “</a:t>
            </a:r>
            <a:r>
              <a:rPr lang="en-US" dirty="0" err="1" smtClean="0"/>
              <a:t>controller#action</a:t>
            </a:r>
            <a:r>
              <a:rPr lang="en-US" dirty="0" smtClean="0"/>
              <a:t>”</a:t>
            </a:r>
          </a:p>
          <a:p>
            <a:r>
              <a:rPr lang="en-US" dirty="0" err="1"/>
              <a:t>Đ</a:t>
            </a:r>
            <a:r>
              <a:rPr lang="en-US" dirty="0" err="1" smtClean="0"/>
              <a:t>ược</a:t>
            </a:r>
            <a:r>
              <a:rPr lang="en-US" dirty="0" smtClean="0"/>
              <a:t> </a:t>
            </a:r>
            <a:r>
              <a:rPr lang="en-US" dirty="0" err="1"/>
              <a:t>đặt</a:t>
            </a:r>
            <a:r>
              <a:rPr lang="en-US" dirty="0"/>
              <a:t> </a:t>
            </a:r>
            <a:r>
              <a:rPr lang="en-US" dirty="0" err="1"/>
              <a:t>trong</a:t>
            </a:r>
            <a:r>
              <a:rPr lang="en-US" dirty="0"/>
              <a:t> </a:t>
            </a:r>
            <a:r>
              <a:rPr lang="en-US" dirty="0" err="1"/>
              <a:t>tập</a:t>
            </a:r>
            <a:r>
              <a:rPr lang="en-US" dirty="0"/>
              <a:t> tin </a:t>
            </a:r>
            <a:r>
              <a:rPr lang="en-US" dirty="0" err="1"/>
              <a:t>config</a:t>
            </a:r>
            <a:r>
              <a:rPr lang="en-US" dirty="0"/>
              <a:t>/</a:t>
            </a:r>
            <a:r>
              <a:rPr lang="en-US" dirty="0" err="1"/>
              <a:t>routes.rb</a:t>
            </a:r>
            <a:endParaRPr lang="en-US" dirty="0"/>
          </a:p>
        </p:txBody>
      </p:sp>
      <p:sp>
        <p:nvSpPr>
          <p:cNvPr id="3" name="Title 2"/>
          <p:cNvSpPr>
            <a:spLocks noGrp="1"/>
          </p:cNvSpPr>
          <p:nvPr>
            <p:ph type="title"/>
          </p:nvPr>
        </p:nvSpPr>
        <p:spPr/>
        <p:txBody>
          <a:bodyPr/>
          <a:lstStyle/>
          <a:p>
            <a:r>
              <a:rPr lang="en-US" dirty="0" smtClean="0"/>
              <a:t>6. Routing</a:t>
            </a:r>
            <a:endParaRPr lang="en-US" dirty="0"/>
          </a:p>
        </p:txBody>
      </p:sp>
    </p:spTree>
    <p:extLst>
      <p:ext uri="{BB962C8B-B14F-4D97-AF65-F5344CB8AC3E}">
        <p14:creationId xmlns:p14="http://schemas.microsoft.com/office/powerpoint/2010/main" val="77528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a:t>
            </a:r>
            <a:r>
              <a:rPr lang="en-US" dirty="0" smtClean="0">
                <a:hlinkClick r:id="rId2"/>
              </a:rPr>
              <a:t>guides.rubyonrails.org/active_record_basics.html</a:t>
            </a:r>
            <a:endParaRPr lang="en-US" dirty="0" smtClean="0"/>
          </a:p>
          <a:p>
            <a:r>
              <a:rPr lang="en-US" dirty="0">
                <a:hlinkClick r:id="rId3"/>
              </a:rPr>
              <a:t>https://</a:t>
            </a:r>
            <a:r>
              <a:rPr lang="en-US" dirty="0" smtClean="0">
                <a:hlinkClick r:id="rId3"/>
              </a:rPr>
              <a:t>viblo.asia/sangnuce/posts/OREGwLlrelN</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79063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1312071 </a:t>
            </a:r>
            <a:r>
              <a:rPr lang="en-US" err="1" smtClean="0"/>
              <a:t>Nguyễn</a:t>
            </a:r>
            <a:r>
              <a:rPr lang="en-US" smtClean="0"/>
              <a:t> </a:t>
            </a:r>
            <a:r>
              <a:rPr lang="en-US" err="1" smtClean="0"/>
              <a:t>Thị</a:t>
            </a:r>
            <a:r>
              <a:rPr lang="en-US" smtClean="0"/>
              <a:t> </a:t>
            </a:r>
            <a:r>
              <a:rPr lang="en-US" err="1" smtClean="0"/>
              <a:t>Diệu</a:t>
            </a:r>
            <a:endParaRPr lang="en-US" smtClean="0"/>
          </a:p>
          <a:p>
            <a:r>
              <a:rPr lang="en-US" smtClean="0"/>
              <a:t>1312169 </a:t>
            </a:r>
            <a:r>
              <a:rPr lang="en-US" err="1" smtClean="0"/>
              <a:t>Nguyễn</a:t>
            </a:r>
            <a:r>
              <a:rPr lang="en-US" smtClean="0"/>
              <a:t> </a:t>
            </a:r>
            <a:r>
              <a:rPr lang="en-US" err="1" smtClean="0"/>
              <a:t>Mạnh</a:t>
            </a:r>
            <a:r>
              <a:rPr lang="en-US" smtClean="0"/>
              <a:t> </a:t>
            </a:r>
            <a:r>
              <a:rPr lang="en-US" err="1" smtClean="0"/>
              <a:t>Hải</a:t>
            </a:r>
            <a:endParaRPr lang="en-US"/>
          </a:p>
        </p:txBody>
      </p:sp>
      <p:sp>
        <p:nvSpPr>
          <p:cNvPr id="3" name="Title 2"/>
          <p:cNvSpPr>
            <a:spLocks noGrp="1"/>
          </p:cNvSpPr>
          <p:nvPr>
            <p:ph type="title"/>
          </p:nvPr>
        </p:nvSpPr>
        <p:spPr/>
        <p:txBody>
          <a:bodyPr/>
          <a:lstStyle/>
          <a:p>
            <a:r>
              <a:rPr lang="en-US" err="1" smtClean="0"/>
              <a:t>Thông</a:t>
            </a:r>
            <a:r>
              <a:rPr lang="en-US" smtClean="0"/>
              <a:t> tin </a:t>
            </a:r>
            <a:r>
              <a:rPr lang="en-US" err="1" smtClean="0"/>
              <a:t>nhó</a:t>
            </a:r>
            <a:r>
              <a:rPr lang="en-US" err="1"/>
              <a:t>m</a:t>
            </a:r>
            <a:endParaRPr lang="en-US"/>
          </a:p>
        </p:txBody>
      </p:sp>
    </p:spTree>
    <p:extLst>
      <p:ext uri="{BB962C8B-B14F-4D97-AF65-F5344CB8AC3E}">
        <p14:creationId xmlns:p14="http://schemas.microsoft.com/office/powerpoint/2010/main" val="2515738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076253"/>
          </a:xfrm>
        </p:spPr>
        <p:txBody>
          <a:bodyPr>
            <a:normAutofit/>
          </a:bodyPr>
          <a:lstStyle/>
          <a:p>
            <a:r>
              <a:rPr lang="en-US" sz="3200" err="1" smtClean="0"/>
              <a:t>Giới</a:t>
            </a:r>
            <a:r>
              <a:rPr lang="en-US" sz="3200" smtClean="0"/>
              <a:t> </a:t>
            </a:r>
            <a:r>
              <a:rPr lang="en-US" sz="3200" err="1" smtClean="0"/>
              <a:t>thiệu</a:t>
            </a:r>
            <a:r>
              <a:rPr lang="en-US" sz="3200" smtClean="0"/>
              <a:t> Ruby</a:t>
            </a:r>
          </a:p>
          <a:p>
            <a:r>
              <a:rPr lang="en-US" sz="3200" smtClean="0"/>
              <a:t>Giới thiệu Rails</a:t>
            </a:r>
          </a:p>
          <a:p>
            <a:r>
              <a:rPr lang="en-US" sz="3200" smtClean="0"/>
              <a:t>Mô hình MVC trong Rails</a:t>
            </a:r>
          </a:p>
          <a:p>
            <a:r>
              <a:rPr lang="en-US" sz="3200" smtClean="0"/>
              <a:t>Model và Associations trong Rails</a:t>
            </a:r>
          </a:p>
          <a:p>
            <a:r>
              <a:rPr lang="en-US" sz="3200" smtClean="0"/>
              <a:t>Active Record</a:t>
            </a:r>
          </a:p>
          <a:p>
            <a:r>
              <a:rPr lang="en-US" sz="3200" smtClean="0"/>
              <a:t>Routing</a:t>
            </a:r>
          </a:p>
        </p:txBody>
      </p:sp>
      <p:sp>
        <p:nvSpPr>
          <p:cNvPr id="3" name="Title 2"/>
          <p:cNvSpPr>
            <a:spLocks noGrp="1"/>
          </p:cNvSpPr>
          <p:nvPr>
            <p:ph type="title"/>
          </p:nvPr>
        </p:nvSpPr>
        <p:spPr/>
        <p:txBody>
          <a:bodyPr/>
          <a:lstStyle/>
          <a:p>
            <a:r>
              <a:rPr lang="en-US" err="1" smtClean="0"/>
              <a:t>Mục</a:t>
            </a:r>
            <a:r>
              <a:rPr lang="en-US" smtClean="0"/>
              <a:t> </a:t>
            </a:r>
            <a:r>
              <a:rPr lang="en-US" err="1" smtClean="0"/>
              <a:t>lục</a:t>
            </a:r>
            <a:endParaRPr lang="en-US"/>
          </a:p>
        </p:txBody>
      </p:sp>
    </p:spTree>
    <p:extLst>
      <p:ext uri="{BB962C8B-B14F-4D97-AF65-F5344CB8AC3E}">
        <p14:creationId xmlns:p14="http://schemas.microsoft.com/office/powerpoint/2010/main" val="2883279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133601"/>
            <a:ext cx="7745505" cy="3992562"/>
          </a:xfrm>
        </p:spPr>
        <p:txBody>
          <a:bodyPr>
            <a:normAutofit fontScale="92500" lnSpcReduction="10000"/>
          </a:bodyPr>
          <a:lstStyle/>
          <a:p>
            <a:r>
              <a:rPr lang="en-US" smtClean="0"/>
              <a:t>Khái niệm: </a:t>
            </a:r>
            <a:r>
              <a:rPr lang="en-US"/>
              <a:t>Ruby là ngôn ngữ lập trình hướng đối tượng, được xây dựng vào năm 1995 bởi Yukihiro Matsumoto. Ruby bị ảnh hưởng bởi các ngôn ngữ khác như: Perl, Eiffel, Smalltalk, Ada, </a:t>
            </a:r>
            <a:r>
              <a:rPr lang="en-US" smtClean="0"/>
              <a:t>Lips</a:t>
            </a:r>
            <a:endParaRPr lang="en-US"/>
          </a:p>
          <a:p>
            <a:r>
              <a:rPr lang="en-US" smtClean="0"/>
              <a:t>Đặc trưng: </a:t>
            </a:r>
          </a:p>
          <a:p>
            <a:pPr>
              <a:buFont typeface="Wingdings" pitchFamily="2" charset="2"/>
              <a:buChar char="v"/>
            </a:pPr>
            <a:r>
              <a:rPr lang="en-US"/>
              <a:t>Mọi thứ đều là đối </a:t>
            </a:r>
            <a:r>
              <a:rPr lang="en-US" smtClean="0"/>
              <a:t>tượng</a:t>
            </a:r>
          </a:p>
          <a:p>
            <a:pPr lvl="0">
              <a:buFont typeface="Wingdings" pitchFamily="2" charset="2"/>
              <a:buChar char="v"/>
            </a:pPr>
            <a:r>
              <a:rPr lang="en-US"/>
              <a:t>Block: là tập hợp các lệnh thành một khối (method) được đặt trong dấu {...} hoặc do...end</a:t>
            </a:r>
            <a:r>
              <a:rPr lang="en-US" smtClean="0"/>
              <a:t>.</a:t>
            </a:r>
          </a:p>
          <a:p>
            <a:pPr>
              <a:buFont typeface="Wingdings" pitchFamily="2" charset="2"/>
              <a:buChar char="v"/>
            </a:pPr>
            <a:r>
              <a:rPr lang="en-US"/>
              <a:t>Mixin: Mixin có thể xem như interface trong các ngôn ngữ C#, Java… nhưng các method của nó đã được định nghĩa. Module này được sử dụng để giải quyết vấn đề đa kế thừa trong Ruby</a:t>
            </a:r>
            <a:r>
              <a:rPr lang="en-US" smtClean="0"/>
              <a:t>.</a:t>
            </a:r>
            <a:r>
              <a:rPr lang="en-US"/>
              <a:t>	</a:t>
            </a:r>
          </a:p>
        </p:txBody>
      </p:sp>
      <p:sp>
        <p:nvSpPr>
          <p:cNvPr id="3" name="Title 2"/>
          <p:cNvSpPr>
            <a:spLocks noGrp="1"/>
          </p:cNvSpPr>
          <p:nvPr>
            <p:ph type="title"/>
          </p:nvPr>
        </p:nvSpPr>
        <p:spPr/>
        <p:txBody>
          <a:bodyPr/>
          <a:lstStyle/>
          <a:p>
            <a:r>
              <a:rPr lang="en-US" smtClean="0"/>
              <a:t>1. Ruby</a:t>
            </a:r>
            <a:endParaRPr lang="en-US"/>
          </a:p>
        </p:txBody>
      </p:sp>
    </p:spTree>
    <p:extLst>
      <p:ext uri="{BB962C8B-B14F-4D97-AF65-F5344CB8AC3E}">
        <p14:creationId xmlns:p14="http://schemas.microsoft.com/office/powerpoint/2010/main" val="1348827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mtClean="0"/>
              <a:t>Ưu điểm:</a:t>
            </a:r>
          </a:p>
          <a:p>
            <a:pPr>
              <a:buFont typeface="Wingdings" pitchFamily="2" charset="2"/>
              <a:buChar char="v"/>
            </a:pPr>
            <a:r>
              <a:rPr lang="vi-VN"/>
              <a:t>Mã nguồn mở và hoạt động trên nhiều nền tảng.</a:t>
            </a:r>
          </a:p>
          <a:p>
            <a:pPr>
              <a:buFont typeface="Wingdings" pitchFamily="2" charset="2"/>
              <a:buChar char="v"/>
            </a:pPr>
            <a:r>
              <a:rPr lang="vi-VN"/>
              <a:t>Có thể dễ dàng kết nối với DB2, MySQL, Oracle, và </a:t>
            </a:r>
            <a:r>
              <a:rPr lang="vi-VN" smtClean="0"/>
              <a:t>Sy</a:t>
            </a:r>
            <a:r>
              <a:rPr lang="en-US" smtClean="0"/>
              <a:t>s</a:t>
            </a:r>
            <a:r>
              <a:rPr lang="vi-VN" smtClean="0"/>
              <a:t>base</a:t>
            </a:r>
            <a:r>
              <a:rPr lang="vi-VN"/>
              <a:t>.</a:t>
            </a:r>
          </a:p>
          <a:p>
            <a:pPr>
              <a:buFont typeface="Wingdings" pitchFamily="2" charset="2"/>
              <a:buChar char="v"/>
            </a:pPr>
            <a:r>
              <a:rPr lang="vi-VN"/>
              <a:t>Cú pháp linh hoạt.</a:t>
            </a:r>
          </a:p>
          <a:p>
            <a:pPr>
              <a:buFont typeface="Wingdings" pitchFamily="2" charset="2"/>
              <a:buChar char="v"/>
            </a:pPr>
            <a:r>
              <a:rPr lang="vi-VN"/>
              <a:t>Có khả năng viết các ứng dụng đa luồng với một API đơn giản</a:t>
            </a:r>
            <a:r>
              <a:rPr lang="vi-VN" smtClean="0"/>
              <a:t>.</a:t>
            </a:r>
            <a:endParaRPr lang="en-US" smtClean="0"/>
          </a:p>
          <a:p>
            <a:r>
              <a:rPr lang="en-US" smtClean="0"/>
              <a:t>Khuyết điểm:</a:t>
            </a:r>
          </a:p>
          <a:p>
            <a:pPr lvl="0">
              <a:buFont typeface="Wingdings" pitchFamily="2" charset="2"/>
              <a:buChar char="v"/>
            </a:pPr>
            <a:r>
              <a:rPr lang="en-US" smtClean="0"/>
              <a:t>Thời gian xử lý chậm hơn so với các ngôn ngữ lập trình khác.</a:t>
            </a:r>
          </a:p>
          <a:p>
            <a:pPr lvl="0">
              <a:buFont typeface="Wingdings" pitchFamily="2" charset="2"/>
              <a:buChar char="v"/>
            </a:pPr>
            <a:r>
              <a:rPr lang="en-US" smtClean="0"/>
              <a:t>Framework </a:t>
            </a:r>
            <a:r>
              <a:rPr lang="en-US"/>
              <a:t>ít, nổi nhất là Ruby On Rails.</a:t>
            </a:r>
          </a:p>
          <a:p>
            <a:pPr marL="0" indent="0">
              <a:buNone/>
            </a:pPr>
            <a:endParaRPr lang="en-US" smtClean="0"/>
          </a:p>
          <a:p>
            <a:pPr marL="0" indent="0">
              <a:buNone/>
            </a:pPr>
            <a:endParaRPr lang="en-US"/>
          </a:p>
          <a:p>
            <a:pPr marL="0" indent="0">
              <a:buNone/>
            </a:pPr>
            <a:endParaRPr lang="vi-VN"/>
          </a:p>
          <a:p>
            <a:pPr marL="0" indent="0">
              <a:buNone/>
            </a:pPr>
            <a:endParaRPr lang="en-US"/>
          </a:p>
        </p:txBody>
      </p:sp>
      <p:sp>
        <p:nvSpPr>
          <p:cNvPr id="3" name="Title 2"/>
          <p:cNvSpPr>
            <a:spLocks noGrp="1"/>
          </p:cNvSpPr>
          <p:nvPr>
            <p:ph type="title"/>
          </p:nvPr>
        </p:nvSpPr>
        <p:spPr/>
        <p:txBody>
          <a:bodyPr/>
          <a:lstStyle/>
          <a:p>
            <a:r>
              <a:rPr lang="en-US" smtClean="0"/>
              <a:t>Ruby</a:t>
            </a:r>
            <a:endParaRPr lang="en-US"/>
          </a:p>
        </p:txBody>
      </p:sp>
    </p:spTree>
    <p:extLst>
      <p:ext uri="{BB962C8B-B14F-4D97-AF65-F5344CB8AC3E}">
        <p14:creationId xmlns:p14="http://schemas.microsoft.com/office/powerpoint/2010/main" val="3346764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Khái niệm: </a:t>
            </a:r>
          </a:p>
          <a:p>
            <a:pPr>
              <a:buFont typeface="Wingdings" pitchFamily="2" charset="2"/>
              <a:buChar char="v"/>
            </a:pPr>
            <a:r>
              <a:rPr lang="en-US" smtClean="0"/>
              <a:t>Rails </a:t>
            </a:r>
            <a:r>
              <a:rPr lang="en-US"/>
              <a:t>là một web framework được thiết kế để làm việc bằng ngôn ngữ lập trình Ruby, được sử dụng trong việc xây dựng và phát triển các ứng dụng web, nó cũng là framework phổ biến nhất hiện nay của Ruby. </a:t>
            </a:r>
            <a:endParaRPr lang="en-US" smtClean="0"/>
          </a:p>
          <a:p>
            <a:pPr>
              <a:buFont typeface="Wingdings" pitchFamily="2" charset="2"/>
              <a:buChar char="v"/>
            </a:pPr>
            <a:r>
              <a:rPr lang="en-US"/>
              <a:t>Ruby on Rails(hay RoR) được thiết kế theo kiến trúc Model View Controller(MVC</a:t>
            </a:r>
            <a:r>
              <a:rPr lang="en-US" smtClean="0"/>
              <a:t>).</a:t>
            </a:r>
          </a:p>
        </p:txBody>
      </p:sp>
      <p:sp>
        <p:nvSpPr>
          <p:cNvPr id="3" name="Title 2"/>
          <p:cNvSpPr>
            <a:spLocks noGrp="1"/>
          </p:cNvSpPr>
          <p:nvPr>
            <p:ph type="title"/>
          </p:nvPr>
        </p:nvSpPr>
        <p:spPr/>
        <p:txBody>
          <a:bodyPr/>
          <a:lstStyle/>
          <a:p>
            <a:r>
              <a:rPr lang="en-US" smtClean="0"/>
              <a:t>2. Rails</a:t>
            </a:r>
            <a:endParaRPr lang="en-US"/>
          </a:p>
        </p:txBody>
      </p:sp>
    </p:spTree>
    <p:extLst>
      <p:ext uri="{BB962C8B-B14F-4D97-AF65-F5344CB8AC3E}">
        <p14:creationId xmlns:p14="http://schemas.microsoft.com/office/powerpoint/2010/main" val="3576389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fontScale="92500" lnSpcReduction="10000"/>
          </a:bodyPr>
          <a:lstStyle/>
          <a:p>
            <a:r>
              <a:rPr lang="en-US" smtClean="0"/>
              <a:t>Ưu điểm:</a:t>
            </a:r>
          </a:p>
          <a:p>
            <a:pPr>
              <a:buFont typeface="Wingdings" pitchFamily="2" charset="2"/>
              <a:buChar char="v"/>
            </a:pPr>
            <a:r>
              <a:rPr lang="vi-VN" smtClean="0"/>
              <a:t>Rails </a:t>
            </a:r>
            <a:r>
              <a:rPr lang="vi-VN"/>
              <a:t>cung cấp thư viện gem đồ sộ , hoàn toàn miễn phí và có thể dễ dàng tra cứu tại: https://rubygems.org/.</a:t>
            </a:r>
          </a:p>
          <a:p>
            <a:pPr>
              <a:buFont typeface="Wingdings" pitchFamily="2" charset="2"/>
              <a:buChar char="v"/>
            </a:pPr>
            <a:r>
              <a:rPr lang="vi-VN" smtClean="0"/>
              <a:t>Khi </a:t>
            </a:r>
            <a:r>
              <a:rPr lang="vi-VN"/>
              <a:t>sử dụng kết hợp cùng các thư viện hỗ trợ, RoR cho phép phát triển một cách khá là nhanh chóng, phù hợp với các doanh nghiệp nhỏ và start-up.</a:t>
            </a:r>
          </a:p>
          <a:p>
            <a:pPr>
              <a:buFont typeface="Wingdings" pitchFamily="2" charset="2"/>
              <a:buChar char="v"/>
            </a:pPr>
            <a:r>
              <a:rPr lang="vi-VN" smtClean="0"/>
              <a:t>Hỗ </a:t>
            </a:r>
            <a:r>
              <a:rPr lang="vi-VN"/>
              <a:t>trợ nhiều hệ quản trị cơ sở dữ liệu lớn như MySQL, Oracle, MS SQL, PostgreSQL</a:t>
            </a:r>
            <a:r>
              <a:rPr lang="vi-VN" smtClean="0"/>
              <a:t>…</a:t>
            </a:r>
            <a:endParaRPr lang="en-US" smtClean="0"/>
          </a:p>
          <a:p>
            <a:r>
              <a:rPr lang="en-US" smtClean="0"/>
              <a:t>Khuyết điểm:</a:t>
            </a:r>
          </a:p>
          <a:p>
            <a:pPr lvl="0">
              <a:buFont typeface="Wingdings" pitchFamily="2" charset="2"/>
              <a:buChar char="v"/>
            </a:pPr>
            <a:r>
              <a:rPr lang="en-US"/>
              <a:t>Tốc độ boot của Rails framework phụ thuộc vào số lượng gem và file được sử dụng.</a:t>
            </a:r>
          </a:p>
          <a:p>
            <a:pPr lvl="0">
              <a:buFont typeface="Wingdings" pitchFamily="2" charset="2"/>
              <a:buChar char="v"/>
            </a:pPr>
            <a:r>
              <a:rPr lang="en-US"/>
              <a:t>Tốc độ chạy khá chậm( so với NodeJS, GoLang).</a:t>
            </a:r>
          </a:p>
          <a:p>
            <a:pPr marL="0" indent="0">
              <a:buNone/>
            </a:pPr>
            <a:endParaRPr lang="vi-VN"/>
          </a:p>
          <a:p>
            <a:pPr marL="0" indent="0">
              <a:buNone/>
            </a:pPr>
            <a:endParaRPr lang="en-US"/>
          </a:p>
        </p:txBody>
      </p:sp>
      <p:sp>
        <p:nvSpPr>
          <p:cNvPr id="3" name="Title 2"/>
          <p:cNvSpPr>
            <a:spLocks noGrp="1"/>
          </p:cNvSpPr>
          <p:nvPr>
            <p:ph type="title"/>
          </p:nvPr>
        </p:nvSpPr>
        <p:spPr/>
        <p:txBody>
          <a:bodyPr/>
          <a:lstStyle/>
          <a:p>
            <a:r>
              <a:rPr lang="en-US" smtClean="0"/>
              <a:t>2. Rails</a:t>
            </a:r>
            <a:endParaRPr lang="en-US"/>
          </a:p>
        </p:txBody>
      </p:sp>
    </p:spTree>
    <p:extLst>
      <p:ext uri="{BB962C8B-B14F-4D97-AF65-F5344CB8AC3E}">
        <p14:creationId xmlns:p14="http://schemas.microsoft.com/office/powerpoint/2010/main" val="935589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57401"/>
            <a:ext cx="7745505" cy="4572000"/>
          </a:xfrm>
        </p:spPr>
        <p:txBody>
          <a:bodyPr>
            <a:normAutofit fontScale="85000" lnSpcReduction="20000"/>
          </a:bodyPr>
          <a:lstStyle/>
          <a:p>
            <a:pPr lvl="0"/>
            <a:r>
              <a:rPr lang="en-US"/>
              <a:t>Một số website nổi tiếng được viết bằng Ruby on Rails: mạng xã hội Twitter, Github, Slideshare, Redmine...</a:t>
            </a:r>
          </a:p>
          <a:p>
            <a:pPr lvl="0"/>
            <a:r>
              <a:rPr lang="en-US"/>
              <a:t>Cài đặt và sử dụng:</a:t>
            </a:r>
          </a:p>
          <a:p>
            <a:pPr lvl="0">
              <a:buFont typeface="Wingdings" pitchFamily="2" charset="2"/>
              <a:buChar char="v"/>
            </a:pPr>
            <a:r>
              <a:rPr lang="en-US"/>
              <a:t>Download và cài đặt phiên bản ruby on rails phù hợp với từng hệ điều hành: </a:t>
            </a:r>
            <a:r>
              <a:rPr lang="en-US" u="sng">
                <a:hlinkClick r:id="rId2"/>
              </a:rPr>
              <a:t>http://railsinstaller.org/en</a:t>
            </a:r>
            <a:r>
              <a:rPr lang="en-US"/>
              <a:t>.</a:t>
            </a:r>
          </a:p>
          <a:p>
            <a:pPr lvl="0">
              <a:buFont typeface="Wingdings" pitchFamily="2" charset="2"/>
              <a:buChar char="v"/>
            </a:pPr>
            <a:r>
              <a:rPr lang="en-US"/>
              <a:t>Để kiểm tra cài đặt thành công: gõ ruby –v(kiểm tra phiên bản của Ruby), rails –v(kiểm tra phiên bản của rails).</a:t>
            </a:r>
          </a:p>
          <a:p>
            <a:pPr lvl="0">
              <a:buFont typeface="Wingdings" pitchFamily="2" charset="2"/>
              <a:buChar char="v"/>
            </a:pPr>
            <a:r>
              <a:rPr lang="en-US"/>
              <a:t>Sử dụng trình soạn thảo bất kì để lập trình(ví dụ Sublime Text).</a:t>
            </a:r>
          </a:p>
          <a:p>
            <a:pPr lvl="0">
              <a:buFont typeface="Wingdings" pitchFamily="2" charset="2"/>
              <a:buChar char="v"/>
            </a:pPr>
            <a:r>
              <a:rPr lang="en-US"/>
              <a:t>Sử dụng:</a:t>
            </a:r>
          </a:p>
          <a:p>
            <a:pPr lvl="0">
              <a:buFont typeface="Wingdings" pitchFamily="2" charset="2"/>
              <a:buChar char="v"/>
            </a:pPr>
            <a:r>
              <a:rPr lang="en-US"/>
              <a:t>Tạo mới project: vào CMD gõ rails new [tên_app] hoặc rails new [tên_app] –d [tên_hệ_quản_trị_CSDL].</a:t>
            </a:r>
          </a:p>
          <a:p>
            <a:pPr lvl="0">
              <a:buFont typeface="Wingdings" pitchFamily="2" charset="2"/>
              <a:buChar char="v"/>
            </a:pPr>
            <a:r>
              <a:rPr lang="en-US"/>
              <a:t>Nếu tạo mới project theo lệnh rails new [tên_app] thì cơ sở dữ liệu được sử dụng mặc định là sqlite3.</a:t>
            </a:r>
          </a:p>
          <a:p>
            <a:pPr lvl="0">
              <a:buFont typeface="Wingdings" pitchFamily="2" charset="2"/>
              <a:buChar char="v"/>
            </a:pPr>
            <a:r>
              <a:rPr lang="en-US"/>
              <a:t>Để chạy project: gõ rails server hoặc rails s.</a:t>
            </a:r>
          </a:p>
          <a:p>
            <a:pPr lvl="0">
              <a:buFont typeface="Wingdings" pitchFamily="2" charset="2"/>
              <a:buChar char="v"/>
            </a:pPr>
            <a:r>
              <a:rPr lang="en-US"/>
              <a:t>Để add gem vào project: gem install [tên_gem]</a:t>
            </a:r>
          </a:p>
          <a:p>
            <a:pPr marL="0" indent="0">
              <a:buNone/>
            </a:pPr>
            <a:endParaRPr lang="en-US"/>
          </a:p>
        </p:txBody>
      </p:sp>
      <p:sp>
        <p:nvSpPr>
          <p:cNvPr id="3" name="Title 2"/>
          <p:cNvSpPr>
            <a:spLocks noGrp="1"/>
          </p:cNvSpPr>
          <p:nvPr>
            <p:ph type="title"/>
          </p:nvPr>
        </p:nvSpPr>
        <p:spPr/>
        <p:txBody>
          <a:bodyPr/>
          <a:lstStyle/>
          <a:p>
            <a:r>
              <a:rPr lang="en-US" smtClean="0"/>
              <a:t>2. Rails</a:t>
            </a:r>
            <a:endParaRPr lang="en-US"/>
          </a:p>
        </p:txBody>
      </p:sp>
    </p:spTree>
    <p:extLst>
      <p:ext uri="{BB962C8B-B14F-4D97-AF65-F5344CB8AC3E}">
        <p14:creationId xmlns:p14="http://schemas.microsoft.com/office/powerpoint/2010/main" val="4306617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133</TotalTime>
  <Words>918</Words>
  <Application>Microsoft Office PowerPoint</Application>
  <PresentationFormat>On-screen Show (4:3)</PresentationFormat>
  <Paragraphs>126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 Antiqua</vt:lpstr>
      <vt:lpstr>Symbol</vt:lpstr>
      <vt:lpstr>Times New Roman</vt:lpstr>
      <vt:lpstr>Wingdings</vt:lpstr>
      <vt:lpstr>Hardcover</vt:lpstr>
      <vt:lpstr>PowerPoint Presentation</vt:lpstr>
      <vt:lpstr>                CHỦ ĐỀ </vt:lpstr>
      <vt:lpstr>Thông tin nhóm</vt:lpstr>
      <vt:lpstr>Mục lục</vt:lpstr>
      <vt:lpstr>1. Ruby</vt:lpstr>
      <vt:lpstr>Ruby</vt:lpstr>
      <vt:lpstr>2. Rails</vt:lpstr>
      <vt:lpstr>2. Rails</vt:lpstr>
      <vt:lpstr>2. Rails</vt:lpstr>
      <vt:lpstr>3. Kiến trúc MVC trong Rails</vt:lpstr>
      <vt:lpstr>3. Kiến trúc MVC trong Rails</vt:lpstr>
      <vt:lpstr>4. Model và Associations </vt:lpstr>
      <vt:lpstr>Model</vt:lpstr>
      <vt:lpstr>Model</vt:lpstr>
      <vt:lpstr>Associations </vt:lpstr>
      <vt:lpstr>Associations one-to-many</vt:lpstr>
      <vt:lpstr>Associations one-to-one</vt:lpstr>
      <vt:lpstr>Associations many-to-many</vt:lpstr>
      <vt:lpstr>5. Active Record</vt:lpstr>
      <vt:lpstr>5. Active Record</vt:lpstr>
      <vt:lpstr>5. Active Record</vt:lpstr>
      <vt:lpstr>6. Routing</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VOSTRO 2420</dc:creator>
  <cp:lastModifiedBy>User</cp:lastModifiedBy>
  <cp:revision>16</cp:revision>
  <dcterms:created xsi:type="dcterms:W3CDTF">2017-04-28T05:56:04Z</dcterms:created>
  <dcterms:modified xsi:type="dcterms:W3CDTF">2017-05-07T04:53:51Z</dcterms:modified>
</cp:coreProperties>
</file>