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6" r:id="rId3"/>
    <p:sldId id="264" r:id="rId4"/>
    <p:sldId id="257" r:id="rId5"/>
    <p:sldId id="258" r:id="rId6"/>
    <p:sldId id="287" r:id="rId7"/>
    <p:sldId id="259" r:id="rId8"/>
    <p:sldId id="260" r:id="rId9"/>
    <p:sldId id="265" r:id="rId10"/>
    <p:sldId id="261" r:id="rId11"/>
    <p:sldId id="262" r:id="rId12"/>
    <p:sldId id="266" r:id="rId13"/>
    <p:sldId id="263" r:id="rId14"/>
    <p:sldId id="267" r:id="rId15"/>
    <p:sldId id="268" r:id="rId16"/>
    <p:sldId id="269" r:id="rId17"/>
    <p:sldId id="270" r:id="rId18"/>
    <p:sldId id="271" r:id="rId19"/>
    <p:sldId id="272" r:id="rId20"/>
    <p:sldId id="275" r:id="rId21"/>
    <p:sldId id="273" r:id="rId22"/>
    <p:sldId id="276" r:id="rId23"/>
    <p:sldId id="274" r:id="rId24"/>
    <p:sldId id="277" r:id="rId25"/>
    <p:sldId id="278" r:id="rId26"/>
    <p:sldId id="280" r:id="rId27"/>
    <p:sldId id="281" r:id="rId28"/>
    <p:sldId id="279" r:id="rId29"/>
    <p:sldId id="282" r:id="rId30"/>
    <p:sldId id="283" r:id="rId31"/>
    <p:sldId id="284"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0605" y="3123590"/>
            <a:ext cx="7940660" cy="916230"/>
          </a:xfrm>
          <a:effectLst/>
        </p:spPr>
        <p:txBody>
          <a:bodyPr>
            <a:normAutofit/>
          </a:bodyPr>
          <a:lstStyle>
            <a:lvl1pPr algn="l">
              <a:defRPr sz="3600">
                <a:solidFill>
                  <a:srgbClr val="EE7D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670605" y="4039820"/>
            <a:ext cx="7940660" cy="610820"/>
          </a:xfrm>
        </p:spPr>
        <p:txBody>
          <a:bodyPr>
            <a:normAutofit/>
          </a:bodyPr>
          <a:lstStyle>
            <a:lvl1pPr marL="0" indent="0" algn="l">
              <a:buNone/>
              <a:defRPr sz="2800">
                <a:solidFill>
                  <a:srgbClr val="6CA8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458115"/>
          </a:xfrm>
        </p:spPr>
        <p:txBody>
          <a:bodyPr>
            <a:normAutofit/>
          </a:bodyPr>
          <a:lstStyle>
            <a:lvl1pPr algn="l">
              <a:defRPr sz="3600">
                <a:solidFill>
                  <a:srgbClr val="FF9E1D"/>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8965" y="1901951"/>
            <a:ext cx="8229600" cy="3970330"/>
          </a:xfrm>
        </p:spPr>
        <p:txBody>
          <a:bodyPr/>
          <a:lstStyle>
            <a:lvl1pPr>
              <a:defRPr sz="2800">
                <a:solidFill>
                  <a:srgbClr val="253600"/>
                </a:solidFill>
              </a:defRPr>
            </a:lvl1pPr>
            <a:lvl2pPr>
              <a:defRPr>
                <a:solidFill>
                  <a:srgbClr val="253600"/>
                </a:solidFill>
              </a:defRPr>
            </a:lvl2pPr>
            <a:lvl3pPr>
              <a:defRPr>
                <a:solidFill>
                  <a:srgbClr val="253600"/>
                </a:solidFill>
              </a:defRPr>
            </a:lvl3pPr>
            <a:lvl4pPr>
              <a:defRPr>
                <a:solidFill>
                  <a:srgbClr val="253600"/>
                </a:solidFill>
              </a:defRPr>
            </a:lvl4pPr>
            <a:lvl5pPr>
              <a:defRPr>
                <a:solidFill>
                  <a:srgbClr val="2536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7899" y="527605"/>
            <a:ext cx="7177134" cy="763525"/>
          </a:xfrm>
        </p:spPr>
        <p:txBody>
          <a:bodyPr>
            <a:normAutofit/>
          </a:bodyPr>
          <a:lstStyle>
            <a:lvl1pPr algn="l">
              <a:defRPr sz="3600">
                <a:solidFill>
                  <a:srgbClr val="FF9E1D"/>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17900" y="1291130"/>
            <a:ext cx="7177134" cy="4428445"/>
          </a:xfrm>
        </p:spPr>
        <p:txBody>
          <a:bodyPr/>
          <a:lstStyle>
            <a:lvl1pPr>
              <a:defRPr sz="2800">
                <a:solidFill>
                  <a:srgbClr val="253600"/>
                </a:solidFill>
              </a:defRPr>
            </a:lvl1pPr>
            <a:lvl2pPr>
              <a:defRPr>
                <a:solidFill>
                  <a:srgbClr val="253600"/>
                </a:solidFill>
              </a:defRPr>
            </a:lvl2pPr>
            <a:lvl3pPr>
              <a:defRPr>
                <a:solidFill>
                  <a:srgbClr val="253600"/>
                </a:solidFill>
              </a:defRPr>
            </a:lvl3pPr>
            <a:lvl4pPr>
              <a:defRPr>
                <a:solidFill>
                  <a:srgbClr val="253600"/>
                </a:solidFill>
              </a:defRPr>
            </a:lvl4pPr>
            <a:lvl5pPr>
              <a:defRPr>
                <a:solidFill>
                  <a:srgbClr val="2536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532180"/>
          </a:xfrm>
        </p:spPr>
        <p:txBody>
          <a:bodyPr>
            <a:normAutofit/>
          </a:bodyPr>
          <a:lstStyle>
            <a:lvl1pPr algn="l">
              <a:defRPr sz="3600">
                <a:solidFill>
                  <a:srgbClr val="FF9E1D"/>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48965" y="1882907"/>
            <a:ext cx="4040188" cy="639762"/>
          </a:xfrm>
        </p:spPr>
        <p:txBody>
          <a:bodyPr anchor="b"/>
          <a:lstStyle>
            <a:lvl1pPr marL="0" indent="0">
              <a:buNone/>
              <a:defRPr sz="2400" b="1">
                <a:solidFill>
                  <a:srgbClr val="253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48965" y="2512770"/>
            <a:ext cx="4040188" cy="3035058"/>
          </a:xfrm>
        </p:spPr>
        <p:txBody>
          <a:bodyPr/>
          <a:lstStyle>
            <a:lvl1pPr>
              <a:defRPr sz="2400">
                <a:solidFill>
                  <a:srgbClr val="253600"/>
                </a:solidFill>
              </a:defRPr>
            </a:lvl1pPr>
            <a:lvl2pPr>
              <a:defRPr sz="2000">
                <a:solidFill>
                  <a:srgbClr val="253600"/>
                </a:solidFill>
              </a:defRPr>
            </a:lvl2pPr>
            <a:lvl3pPr>
              <a:defRPr sz="1800">
                <a:solidFill>
                  <a:srgbClr val="253600"/>
                </a:solidFill>
              </a:defRPr>
            </a:lvl3pPr>
            <a:lvl4pPr>
              <a:defRPr sz="1600">
                <a:solidFill>
                  <a:srgbClr val="253600"/>
                </a:solidFill>
              </a:defRPr>
            </a:lvl4pPr>
            <a:lvl5pPr>
              <a:defRPr sz="1600">
                <a:solidFill>
                  <a:srgbClr val="25360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6790" y="1882907"/>
            <a:ext cx="4041775" cy="639762"/>
          </a:xfrm>
        </p:spPr>
        <p:txBody>
          <a:bodyPr anchor="b"/>
          <a:lstStyle>
            <a:lvl1pPr marL="0" indent="0">
              <a:buNone/>
              <a:defRPr sz="2400" b="1">
                <a:solidFill>
                  <a:srgbClr val="253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6790" y="2512770"/>
            <a:ext cx="4041775" cy="3035058"/>
          </a:xfrm>
        </p:spPr>
        <p:txBody>
          <a:bodyPr/>
          <a:lstStyle>
            <a:lvl1pPr>
              <a:defRPr sz="2400">
                <a:solidFill>
                  <a:srgbClr val="253600"/>
                </a:solidFill>
              </a:defRPr>
            </a:lvl1pPr>
            <a:lvl2pPr>
              <a:defRPr sz="2000">
                <a:solidFill>
                  <a:srgbClr val="253600"/>
                </a:solidFill>
              </a:defRPr>
            </a:lvl2pPr>
            <a:lvl3pPr>
              <a:defRPr sz="1800">
                <a:solidFill>
                  <a:srgbClr val="253600"/>
                </a:solidFill>
              </a:defRPr>
            </a:lvl3pPr>
            <a:lvl4pPr>
              <a:defRPr sz="1600">
                <a:solidFill>
                  <a:srgbClr val="253600"/>
                </a:solidFill>
              </a:defRPr>
            </a:lvl4pPr>
            <a:lvl5pPr>
              <a:defRPr sz="1600">
                <a:solidFill>
                  <a:srgbClr val="25360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chromedriver@2.25.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toidicodedao.com/2015/08/27/giai-thich-don-gian-ve-ci-continuous-integration-tich-hop-lien-tuc/" TargetMode="External"/><Relationship Id="rId3" Type="http://schemas.openxmlformats.org/officeDocument/2006/relationships/hyperlink" Target="https://code4shares.wordpress.com/2016/07/20/ap-dung-behavior-driven-develop-cho-du-an-agile-phan-1/" TargetMode="External"/><Relationship Id="rId7" Type="http://schemas.openxmlformats.org/officeDocument/2006/relationships/hyperlink" Target="https://cucumber.io/docs/reference" TargetMode="External"/><Relationship Id="rId12" Type="http://schemas.openxmlformats.org/officeDocument/2006/relationships/hyperlink" Target="https://github.com/cucumber/cucumber/wiki/Scenario-Outlines" TargetMode="External"/><Relationship Id="rId2" Type="http://schemas.openxmlformats.org/officeDocument/2006/relationships/hyperlink" Target="http://blog.co-mit.com/post/9/T%C3%ACm+hi%E1%BB%83u+m%C3%B4+h%C3%ACnh+TDD+(Test+-+Driven+Development)+v%C3%A0+c%C3%A1ch+%C3%A1p+d%E1%BB%A5ng" TargetMode="External"/><Relationship Id="rId1" Type="http://schemas.openxmlformats.org/officeDocument/2006/relationships/slideLayout" Target="../slideLayouts/slideLayout2.xml"/><Relationship Id="rId6" Type="http://schemas.openxmlformats.org/officeDocument/2006/relationships/hyperlink" Target="https://www.custardbelly.com/blog/blog-posts/2014/01/08/bdd-in-js-cucumberjs/" TargetMode="External"/><Relationship Id="rId11" Type="http://schemas.openxmlformats.org/officeDocument/2006/relationships/hyperlink" Target="https://github.com/cucumber/cucumber/wiki/Tags" TargetMode="External"/><Relationship Id="rId5" Type="http://schemas.openxmlformats.org/officeDocument/2006/relationships/hyperlink" Target="http://www.allaboutagile.com/what-is-agile-10-key-principles/" TargetMode="External"/><Relationship Id="rId10" Type="http://schemas.openxmlformats.org/officeDocument/2006/relationships/hyperlink" Target="https://viblo.asia/Thanh/posts/jamoG8ndRz8P" TargetMode="External"/><Relationship Id="rId4" Type="http://schemas.openxmlformats.org/officeDocument/2006/relationships/hyperlink" Target="http://labs.septeni-technology.jp/bdd/kiem-thu-tu-dong-su-dung-bdd-2/" TargetMode="External"/><Relationship Id="rId9" Type="http://schemas.openxmlformats.org/officeDocument/2006/relationships/hyperlink" Target="https://www.martinfowler.com/articles/continuousIntegration.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vi-VN" sz="8800" dirty="0" smtClean="0">
                <a:solidFill>
                  <a:srgbClr val="00B050"/>
                </a:solidFill>
              </a:rPr>
              <a:t>CucumberJs</a:t>
            </a:r>
            <a:endParaRPr lang="vi-VN" sz="8800" dirty="0">
              <a:solidFill>
                <a:srgbClr val="00B050"/>
              </a:solidFill>
            </a:endParaRPr>
          </a:p>
        </p:txBody>
      </p:sp>
      <p:sp>
        <p:nvSpPr>
          <p:cNvPr id="3" name="Subtitle 2"/>
          <p:cNvSpPr>
            <a:spLocks noGrp="1"/>
          </p:cNvSpPr>
          <p:nvPr>
            <p:ph type="subTitle" idx="1"/>
          </p:nvPr>
        </p:nvSpPr>
        <p:spPr/>
        <p:txBody>
          <a:bodyPr/>
          <a:lstStyle/>
          <a:p>
            <a:endParaRPr 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Behavior driven develop (BDD)</a:t>
            </a:r>
            <a:endParaRPr lang="vi-VN" dirty="0"/>
          </a:p>
        </p:txBody>
      </p:sp>
      <p:sp>
        <p:nvSpPr>
          <p:cNvPr id="3" name="Content Placeholder 2"/>
          <p:cNvSpPr>
            <a:spLocks noGrp="1"/>
          </p:cNvSpPr>
          <p:nvPr>
            <p:ph idx="1"/>
          </p:nvPr>
        </p:nvSpPr>
        <p:spPr/>
        <p:txBody>
          <a:bodyPr>
            <a:normAutofit/>
          </a:bodyPr>
          <a:lstStyle/>
          <a:p>
            <a:pPr lvl="0"/>
            <a:r>
              <a:rPr lang="vi-VN" sz="2600" dirty="0" smtClean="0">
                <a:latin typeface="+mj-lt"/>
              </a:rPr>
              <a:t>BDD là được phát triển từ TDD.</a:t>
            </a:r>
          </a:p>
          <a:p>
            <a:pPr lvl="0"/>
            <a:r>
              <a:rPr lang="vi-VN" sz="2600" dirty="0" smtClean="0">
                <a:latin typeface="+mj-lt"/>
              </a:rPr>
              <a:t>BDD sẽ dựa vào các yêu cầu của khách hàng để viết ra các kịch bản (Scenarios) để test</a:t>
            </a:r>
          </a:p>
          <a:p>
            <a:pPr lvl="0"/>
            <a:r>
              <a:rPr lang="vi-VN" sz="2600" dirty="0" smtClean="0">
                <a:latin typeface="+mj-lt"/>
              </a:rPr>
              <a:t>Các kịch bản sẽ được viết bằng ngôn ngữ tự nhiên, </a:t>
            </a:r>
            <a:r>
              <a:rPr lang="vi-VN" sz="2600" dirty="0" smtClean="0">
                <a:latin typeface="+mj-lt"/>
              </a:rPr>
              <a:t>dễ hiểu</a:t>
            </a:r>
            <a:endParaRPr lang="vi-VN" sz="2600" dirty="0" smtClean="0">
              <a:latin typeface="+mj-lt"/>
            </a:endParaRPr>
          </a:p>
          <a:p>
            <a:endParaRPr lang="vi-V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Behavior driven develop (BDD)</a:t>
            </a:r>
            <a:endParaRPr lang="vi-VN" dirty="0"/>
          </a:p>
        </p:txBody>
      </p:sp>
      <p:pic>
        <p:nvPicPr>
          <p:cNvPr id="4" name="Content Placeholder 3" descr="tải xuống.jpg"/>
          <p:cNvPicPr>
            <a:picLocks noGrp="1"/>
          </p:cNvPicPr>
          <p:nvPr>
            <p:ph idx="1"/>
          </p:nvPr>
        </p:nvPicPr>
        <p:blipFill>
          <a:blip r:embed="rId2" cstate="print"/>
          <a:stretch>
            <a:fillRect/>
          </a:stretch>
        </p:blipFill>
        <p:spPr>
          <a:xfrm>
            <a:off x="1143000" y="2286000"/>
            <a:ext cx="6324600" cy="381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00B050"/>
                </a:solidFill>
              </a:rPr>
              <a:t>Gherkin</a:t>
            </a:r>
            <a:endParaRPr lang="vi-VN" dirty="0">
              <a:solidFill>
                <a:srgbClr val="00B050"/>
              </a:solidFill>
            </a:endParaRPr>
          </a:p>
        </p:txBody>
      </p:sp>
      <p:sp>
        <p:nvSpPr>
          <p:cNvPr id="5" name="Text Placeholder 4"/>
          <p:cNvSpPr>
            <a:spLocks noGrp="1"/>
          </p:cNvSpPr>
          <p:nvPr>
            <p:ph type="body" idx="1"/>
          </p:nvPr>
        </p:nvSpPr>
        <p:spPr/>
        <p:txBody>
          <a:bodyPr/>
          <a:lstStyle/>
          <a:p>
            <a:endParaRPr lang="vi-V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Gherkin – Định nghĩa</a:t>
            </a:r>
            <a:endParaRPr lang="vi-VN" dirty="0"/>
          </a:p>
        </p:txBody>
      </p:sp>
      <p:sp>
        <p:nvSpPr>
          <p:cNvPr id="3" name="Content Placeholder 2"/>
          <p:cNvSpPr>
            <a:spLocks noGrp="1"/>
          </p:cNvSpPr>
          <p:nvPr>
            <p:ph idx="1"/>
          </p:nvPr>
        </p:nvSpPr>
        <p:spPr/>
        <p:txBody>
          <a:bodyPr/>
          <a:lstStyle/>
          <a:p>
            <a:pPr lvl="0">
              <a:buNone/>
            </a:pPr>
            <a:r>
              <a:rPr lang="vi-VN" sz="2600" dirty="0" smtClean="0">
                <a:latin typeface="+mj-lt"/>
              </a:rPr>
              <a:t>	</a:t>
            </a:r>
            <a:r>
              <a:rPr lang="vi-VN" sz="2600" dirty="0" smtClean="0">
                <a:latin typeface="+mj-lt"/>
              </a:rPr>
              <a:t>Gherkin </a:t>
            </a:r>
            <a:r>
              <a:rPr lang="vi-VN" sz="2600" dirty="0" smtClean="0">
                <a:latin typeface="+mj-lt"/>
              </a:rPr>
              <a:t>là ngôn ngữ dễ hiểu, rõ ràng đối với cả những người không rành về lập trình, được viết dưới dạng văn bản thuần túy, được thiết kế để phản ánh các bước trong nghiệp vụ. </a:t>
            </a:r>
            <a:endParaRPr lang="vi-VN" sz="2600" dirty="0" smtClean="0">
              <a:latin typeface="+mj-lt"/>
            </a:endParaRPr>
          </a:p>
          <a:p>
            <a:endParaRPr lang="vi-V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Gherkin – C</a:t>
            </a:r>
            <a:r>
              <a:rPr lang="vi-VN" dirty="0" smtClean="0"/>
              <a:t>ú pháp</a:t>
            </a:r>
            <a:endParaRPr lang="vi-VN" dirty="0"/>
          </a:p>
        </p:txBody>
      </p:sp>
      <p:sp>
        <p:nvSpPr>
          <p:cNvPr id="3" name="Content Placeholder 2"/>
          <p:cNvSpPr>
            <a:spLocks noGrp="1"/>
          </p:cNvSpPr>
          <p:nvPr>
            <p:ph idx="1"/>
          </p:nvPr>
        </p:nvSpPr>
        <p:spPr/>
        <p:txBody>
          <a:bodyPr/>
          <a:lstStyle/>
          <a:p>
            <a:pPr lvl="0"/>
            <a:r>
              <a:rPr lang="vi-VN" sz="2600" b="1" dirty="0" smtClean="0">
                <a:latin typeface="+mj-lt"/>
              </a:rPr>
              <a:t>Feature</a:t>
            </a:r>
            <a:r>
              <a:rPr lang="vi-VN" sz="2600" dirty="0" smtClean="0">
                <a:latin typeface="+mj-lt"/>
              </a:rPr>
              <a:t> thường bao gồm các list </a:t>
            </a:r>
            <a:r>
              <a:rPr lang="vi-VN" sz="2600" b="1" dirty="0" smtClean="0">
                <a:latin typeface="+mj-lt"/>
              </a:rPr>
              <a:t>Scenario</a:t>
            </a:r>
          </a:p>
          <a:p>
            <a:pPr lvl="0"/>
            <a:r>
              <a:rPr lang="vi-VN" sz="2600" dirty="0" smtClean="0">
                <a:latin typeface="+mj-lt"/>
              </a:rPr>
              <a:t>Người </a:t>
            </a:r>
            <a:r>
              <a:rPr lang="vi-VN" sz="2600" dirty="0" smtClean="0">
                <a:latin typeface="+mj-lt"/>
              </a:rPr>
              <a:t>sử dụng có thể ghi mô tả 1 cách tường minh tính năng bằng ngôn ngữ tự nhiên</a:t>
            </a:r>
          </a:p>
          <a:p>
            <a:r>
              <a:rPr lang="vi-VN" sz="2600" b="1" dirty="0" smtClean="0">
                <a:latin typeface="+mj-lt"/>
              </a:rPr>
              <a:t>Scenario</a:t>
            </a:r>
            <a:r>
              <a:rPr lang="vi-VN" sz="2600" dirty="0" smtClean="0">
                <a:latin typeface="+mj-lt"/>
              </a:rPr>
              <a:t> bắt đầu với từ khóa “</a:t>
            </a:r>
            <a:r>
              <a:rPr lang="vi-VN" sz="2600" b="1" dirty="0" smtClean="0">
                <a:latin typeface="+mj-lt"/>
              </a:rPr>
              <a:t>Scenario</a:t>
            </a:r>
            <a:r>
              <a:rPr lang="vi-VN" sz="2600" dirty="0" smtClean="0">
                <a:latin typeface="+mj-lt"/>
              </a:rPr>
              <a:t>: ” + một tiêu đề tùy ý. Mỗi </a:t>
            </a:r>
            <a:r>
              <a:rPr lang="vi-VN" sz="2600" b="1" dirty="0" smtClean="0">
                <a:latin typeface="+mj-lt"/>
              </a:rPr>
              <a:t>Scenario</a:t>
            </a:r>
            <a:r>
              <a:rPr lang="vi-VN" sz="2600" dirty="0" smtClean="0">
                <a:latin typeface="+mj-lt"/>
              </a:rPr>
              <a:t> sẽ bao gồm nhiều </a:t>
            </a:r>
            <a:r>
              <a:rPr lang="vi-VN" sz="2600" b="1" dirty="0" smtClean="0">
                <a:latin typeface="+mj-lt"/>
              </a:rPr>
              <a:t>step</a:t>
            </a:r>
            <a:r>
              <a:rPr lang="vi-VN" sz="2600" dirty="0" smtClean="0">
                <a:latin typeface="+mj-lt"/>
              </a:rPr>
              <a:t>.</a:t>
            </a:r>
          </a:p>
          <a:p>
            <a:pPr lvl="0"/>
            <a:endParaRPr lang="vi-VN" dirty="0" smtClean="0"/>
          </a:p>
          <a:p>
            <a:endParaRPr lang="vi-VN" dirty="0"/>
          </a:p>
        </p:txBody>
      </p:sp>
      <p:pic>
        <p:nvPicPr>
          <p:cNvPr id="4" name="Picture 3" descr="Untitled.png"/>
          <p:cNvPicPr/>
          <p:nvPr/>
        </p:nvPicPr>
        <p:blipFill>
          <a:blip r:embed="rId2" cstate="print"/>
          <a:stretch>
            <a:fillRect/>
          </a:stretch>
        </p:blipFill>
        <p:spPr>
          <a:xfrm>
            <a:off x="1828800" y="4267200"/>
            <a:ext cx="5572722" cy="20481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Gherkin – Cú pháp</a:t>
            </a:r>
            <a:endParaRPr lang="vi-VN" dirty="0"/>
          </a:p>
        </p:txBody>
      </p:sp>
      <p:sp>
        <p:nvSpPr>
          <p:cNvPr id="3" name="Content Placeholder 2"/>
          <p:cNvSpPr>
            <a:spLocks noGrp="1"/>
          </p:cNvSpPr>
          <p:nvPr>
            <p:ph idx="1"/>
          </p:nvPr>
        </p:nvSpPr>
        <p:spPr/>
        <p:txBody>
          <a:bodyPr>
            <a:noAutofit/>
          </a:bodyPr>
          <a:lstStyle/>
          <a:p>
            <a:pPr lvl="0"/>
            <a:r>
              <a:rPr lang="vi-VN" sz="2600" b="1" dirty="0" smtClean="0">
                <a:latin typeface="+mj-lt"/>
              </a:rPr>
              <a:t>Background</a:t>
            </a:r>
            <a:r>
              <a:rPr lang="vi-VN" sz="2600" dirty="0" smtClean="0">
                <a:latin typeface="+mj-lt"/>
              </a:rPr>
              <a:t> cho phép chúng ta thêm ngữ cảnh cho tất cả các Scenarios trong cùng một file </a:t>
            </a:r>
            <a:r>
              <a:rPr lang="vi-VN" sz="2600" b="1" dirty="0" smtClean="0">
                <a:latin typeface="+mj-lt"/>
              </a:rPr>
              <a:t>feature</a:t>
            </a:r>
            <a:r>
              <a:rPr lang="vi-VN" sz="2600" dirty="0" smtClean="0">
                <a:latin typeface="+mj-lt"/>
              </a:rPr>
              <a:t>.</a:t>
            </a:r>
          </a:p>
          <a:p>
            <a:pPr lvl="0"/>
            <a:r>
              <a:rPr lang="vi-VN" sz="2600" b="1" dirty="0" smtClean="0">
                <a:latin typeface="+mj-lt"/>
              </a:rPr>
              <a:t>Steps</a:t>
            </a:r>
            <a:r>
              <a:rPr lang="vi-VN" sz="2600" dirty="0" smtClean="0">
                <a:latin typeface="+mj-lt"/>
              </a:rPr>
              <a:t>: Gồm 3 loại chính </a:t>
            </a:r>
            <a:r>
              <a:rPr lang="vi-VN" sz="2600" b="1" dirty="0" smtClean="0">
                <a:latin typeface="+mj-lt"/>
              </a:rPr>
              <a:t>Given, When, Then</a:t>
            </a:r>
          </a:p>
          <a:p>
            <a:pPr lvl="0"/>
            <a:r>
              <a:rPr lang="vi-VN" sz="2600" b="1" dirty="0" smtClean="0">
                <a:latin typeface="+mj-lt"/>
              </a:rPr>
              <a:t>Given</a:t>
            </a:r>
            <a:r>
              <a:rPr lang="vi-VN" sz="2600" dirty="0" smtClean="0">
                <a:latin typeface="+mj-lt"/>
              </a:rPr>
              <a:t>: mô tả bối cảnh ban đầu của hệ thống, cấu hình hệ thống ở 1 trạng thái rõ ràng : tạo, cập nhật dữ liệu test.</a:t>
            </a:r>
          </a:p>
          <a:p>
            <a:pPr lvl="0"/>
            <a:r>
              <a:rPr lang="vi-VN" sz="2600" b="1" dirty="0" smtClean="0">
                <a:latin typeface="+mj-lt"/>
              </a:rPr>
              <a:t>When</a:t>
            </a:r>
            <a:r>
              <a:rPr lang="vi-VN" sz="2600" dirty="0" smtClean="0">
                <a:latin typeface="+mj-lt"/>
              </a:rPr>
              <a:t>: Mô tả hành động của người sử dụng.</a:t>
            </a:r>
          </a:p>
          <a:p>
            <a:pPr lvl="0"/>
            <a:r>
              <a:rPr lang="vi-VN" sz="2600" b="1" dirty="0" smtClean="0">
                <a:latin typeface="+mj-lt"/>
              </a:rPr>
              <a:t>Then</a:t>
            </a:r>
            <a:r>
              <a:rPr lang="vi-VN" sz="2600" dirty="0" smtClean="0">
                <a:latin typeface="+mj-lt"/>
              </a:rPr>
              <a:t>: Mô tả kết quả </a:t>
            </a:r>
            <a:r>
              <a:rPr lang="vi-VN" sz="2600" dirty="0" smtClean="0">
                <a:latin typeface="+mj-lt"/>
              </a:rPr>
              <a:t>test mong muốn </a:t>
            </a:r>
            <a:endParaRPr lang="vi-VN" sz="2600" dirty="0" smtClean="0">
              <a:latin typeface="+mj-lt"/>
            </a:endParaRPr>
          </a:p>
          <a:p>
            <a:pPr lvl="0"/>
            <a:r>
              <a:rPr lang="vi-VN" sz="2600" dirty="0" smtClean="0">
                <a:latin typeface="+mj-lt"/>
              </a:rPr>
              <a:t>Ngoài ra nếu có nhiều </a:t>
            </a:r>
            <a:r>
              <a:rPr lang="vi-VN" sz="2600" b="1" dirty="0" smtClean="0">
                <a:latin typeface="+mj-lt"/>
              </a:rPr>
              <a:t>Given, When, Then</a:t>
            </a:r>
            <a:r>
              <a:rPr lang="vi-VN" sz="2600" dirty="0" smtClean="0">
                <a:latin typeface="+mj-lt"/>
              </a:rPr>
              <a:t> thì có thể có thêm </a:t>
            </a:r>
            <a:r>
              <a:rPr lang="vi-VN" sz="2600" b="1" dirty="0" smtClean="0">
                <a:latin typeface="+mj-lt"/>
              </a:rPr>
              <a:t>And, </a:t>
            </a:r>
            <a:r>
              <a:rPr lang="vi-VN" sz="2600" b="1" dirty="0" smtClean="0">
                <a:latin typeface="+mj-lt"/>
              </a:rPr>
              <a:t>But </a:t>
            </a:r>
            <a:r>
              <a:rPr lang="vi-VN" sz="2600" dirty="0" smtClean="0">
                <a:latin typeface="+mj-lt"/>
              </a:rPr>
              <a:t>(</a:t>
            </a:r>
            <a:r>
              <a:rPr lang="vi-VN" sz="2600" dirty="0" smtClean="0">
                <a:latin typeface="+mj-lt"/>
              </a:rPr>
              <a:t>các từ khóa này giúp thay thế sự lặp lại </a:t>
            </a:r>
            <a:r>
              <a:rPr lang="vi-VN" sz="2600" b="1" dirty="0" smtClean="0">
                <a:latin typeface="+mj-lt"/>
              </a:rPr>
              <a:t>when/then</a:t>
            </a:r>
            <a:r>
              <a:rPr lang="vi-VN" sz="2600" dirty="0" smtClean="0">
                <a:latin typeface="+mj-lt"/>
              </a:rPr>
              <a:t> và giúp code nhìn mạch lạc hơn). </a:t>
            </a:r>
            <a:endParaRPr lang="vi-VN" sz="2600" dirty="0" smtClean="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Gherkin – Cú pháp</a:t>
            </a:r>
            <a:endParaRPr lang="vi-VN" dirty="0"/>
          </a:p>
        </p:txBody>
      </p:sp>
      <p:pic>
        <p:nvPicPr>
          <p:cNvPr id="4" name="Content Placeholder 3" descr="Untitled.png"/>
          <p:cNvPicPr>
            <a:picLocks noGrp="1"/>
          </p:cNvPicPr>
          <p:nvPr>
            <p:ph idx="1"/>
          </p:nvPr>
        </p:nvPicPr>
        <p:blipFill>
          <a:blip r:embed="rId2" cstate="print"/>
          <a:stretch>
            <a:fillRect/>
          </a:stretch>
        </p:blipFill>
        <p:spPr>
          <a:xfrm>
            <a:off x="1905000" y="2086517"/>
            <a:ext cx="4724400" cy="40094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Gherkin – Cú pháp</a:t>
            </a:r>
            <a:endParaRPr lang="vi-VN" dirty="0"/>
          </a:p>
        </p:txBody>
      </p:sp>
      <p:sp>
        <p:nvSpPr>
          <p:cNvPr id="3" name="Content Placeholder 2"/>
          <p:cNvSpPr>
            <a:spLocks noGrp="1"/>
          </p:cNvSpPr>
          <p:nvPr>
            <p:ph idx="1"/>
          </p:nvPr>
        </p:nvSpPr>
        <p:spPr/>
        <p:txBody>
          <a:bodyPr>
            <a:normAutofit/>
          </a:bodyPr>
          <a:lstStyle/>
          <a:p>
            <a:pPr lvl="0"/>
            <a:r>
              <a:rPr lang="vi-VN" sz="2600" dirty="0" smtClean="0">
                <a:latin typeface="+mj-lt"/>
              </a:rPr>
              <a:t>Scenario </a:t>
            </a:r>
            <a:r>
              <a:rPr lang="vi-VN" sz="2600" dirty="0" smtClean="0">
                <a:latin typeface="+mj-lt"/>
              </a:rPr>
              <a:t>Outline : dùng để gom nhóm các kịch bản có chung steps nhưng nhiều input và output. </a:t>
            </a:r>
            <a:endParaRPr lang="vi-VN" sz="2600" dirty="0" smtClean="0">
              <a:latin typeface="+mj-lt"/>
            </a:endParaRPr>
          </a:p>
          <a:p>
            <a:pPr lvl="0"/>
            <a:r>
              <a:rPr lang="vi-VN" sz="2600" dirty="0" smtClean="0">
                <a:latin typeface="+mj-lt"/>
              </a:rPr>
              <a:t>Các </a:t>
            </a:r>
            <a:r>
              <a:rPr lang="vi-VN" sz="2600" dirty="0" smtClean="0">
                <a:latin typeface="+mj-lt"/>
              </a:rPr>
              <a:t>steps trong Scenario Outline cung cấp template mẫu </a:t>
            </a:r>
            <a:r>
              <a:rPr lang="vi-VN" sz="2600" dirty="0" smtClean="0">
                <a:latin typeface="+mj-lt"/>
              </a:rPr>
              <a:t>và các </a:t>
            </a:r>
            <a:r>
              <a:rPr lang="vi-VN" sz="2600" dirty="0" smtClean="0">
                <a:latin typeface="+mj-lt"/>
              </a:rPr>
              <a:t>Example sẽ nhận các biến input và chạy trên template này. </a:t>
            </a:r>
            <a:endParaRPr lang="vi-VN" sz="2600" dirty="0" smtClean="0">
              <a:latin typeface="+mj-lt"/>
            </a:endParaRPr>
          </a:p>
          <a:p>
            <a:pPr lvl="0"/>
            <a:r>
              <a:rPr lang="vi-VN" sz="2600" dirty="0" smtClean="0">
                <a:latin typeface="+mj-lt"/>
              </a:rPr>
              <a:t>Các </a:t>
            </a:r>
            <a:r>
              <a:rPr lang="vi-VN" sz="2600" dirty="0" smtClean="0">
                <a:latin typeface="+mj-lt"/>
              </a:rPr>
              <a:t>biến được khai báo theo cú pháp “&lt;tên biến</a:t>
            </a:r>
            <a:r>
              <a:rPr lang="vi-VN" sz="2600" dirty="0" smtClean="0">
                <a:latin typeface="+mj-lt"/>
              </a:rPr>
              <a:t>&gt;”</a:t>
            </a:r>
            <a:endParaRPr lang="en-US" sz="2600" dirty="0" smtClean="0">
              <a:latin typeface="+mj-lt"/>
            </a:endParaRPr>
          </a:p>
          <a:p>
            <a:pPr lvl="0"/>
            <a:r>
              <a:rPr lang="en-US" sz="2600" dirty="0" smtClean="0">
                <a:latin typeface="Times New Roman" pitchFamily="18" charset="0"/>
                <a:cs typeface="Times New Roman" pitchFamily="18" charset="0"/>
              </a:rPr>
              <a:t>Example </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Dùng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để</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khai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báo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giá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trị</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biến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trong</a:t>
            </a:r>
            <a:r>
              <a:rPr lang="en-US" sz="2600" dirty="0" smtClean="0">
                <a:latin typeface="Times New Roman" pitchFamily="18" charset="0"/>
                <a:cs typeface="Times New Roman" pitchFamily="18" charset="0"/>
              </a:rPr>
              <a:t> Scenario Outline.</a:t>
            </a:r>
            <a:endParaRPr lang="vi-VN" sz="2600" dirty="0" smtClean="0">
              <a:latin typeface="Times New Roman" pitchFamily="18" charset="0"/>
              <a:cs typeface="Times New Roman" pitchFamily="18" charset="0"/>
            </a:endParaRPr>
          </a:p>
          <a:p>
            <a:endParaRPr lang="vi-V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Gherkin – Cú pháp</a:t>
            </a:r>
            <a:endParaRPr lang="vi-VN" dirty="0"/>
          </a:p>
        </p:txBody>
      </p:sp>
      <p:sp>
        <p:nvSpPr>
          <p:cNvPr id="3" name="Content Placeholder 2"/>
          <p:cNvSpPr>
            <a:spLocks noGrp="1"/>
          </p:cNvSpPr>
          <p:nvPr>
            <p:ph idx="1"/>
          </p:nvPr>
        </p:nvSpPr>
        <p:spPr/>
        <p:txBody>
          <a:bodyPr>
            <a:normAutofit lnSpcReduction="10000"/>
          </a:bodyPr>
          <a:lstStyle/>
          <a:p>
            <a:r>
              <a:rPr lang="vi-VN" sz="2600" dirty="0" smtClean="0">
                <a:latin typeface="+mj-lt"/>
              </a:rPr>
              <a:t>Tag: dùng để quản lý, sắp xếp các tính năng (feature) và kịch bản (scenario). </a:t>
            </a:r>
            <a:endParaRPr lang="vi-VN" sz="2600" dirty="0" smtClean="0">
              <a:latin typeface="+mj-lt"/>
            </a:endParaRPr>
          </a:p>
          <a:p>
            <a:r>
              <a:rPr lang="vi-VN" sz="2600" dirty="0" smtClean="0">
                <a:latin typeface="+mj-lt"/>
              </a:rPr>
              <a:t>Tag </a:t>
            </a:r>
            <a:r>
              <a:rPr lang="vi-VN" sz="2600" dirty="0" smtClean="0">
                <a:latin typeface="+mj-lt"/>
              </a:rPr>
              <a:t>có tính kế thừa, bất cứ tag nào ở mức Feature đều được kế thừa xuống Scenario, Scenario Outline, Example. </a:t>
            </a:r>
            <a:endParaRPr lang="vi-VN" sz="2600" dirty="0" smtClean="0">
              <a:latin typeface="+mj-lt"/>
            </a:endParaRPr>
          </a:p>
          <a:p>
            <a:r>
              <a:rPr lang="vi-VN" sz="2600" dirty="0" smtClean="0">
                <a:latin typeface="+mj-lt"/>
              </a:rPr>
              <a:t>Người </a:t>
            </a:r>
            <a:r>
              <a:rPr lang="vi-VN" sz="2600" dirty="0" smtClean="0">
                <a:latin typeface="+mj-lt"/>
              </a:rPr>
              <a:t>dùng có thể triển khai các Scenario có tag @tag bằng câu lệnh: cucumber - -tags @tag hoặc ngược lại triển khai các các Scenario không có tag bằng lệnh : cucumber  - - tags ~@tag.</a:t>
            </a:r>
            <a:r>
              <a:rPr lang="vi-VN" sz="4400" dirty="0" smtClean="0">
                <a:latin typeface="+mj-lt"/>
              </a:rPr>
              <a:t/>
            </a:r>
            <a:br>
              <a:rPr lang="vi-VN" sz="4400" dirty="0" smtClean="0">
                <a:latin typeface="+mj-lt"/>
              </a:rPr>
            </a:br>
            <a:endParaRPr lang="vi-VN" sz="4400" dirty="0" smtClean="0">
              <a:latin typeface="+mj-lt"/>
            </a:endParaRPr>
          </a:p>
          <a:p>
            <a:endParaRPr lang="vi-V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Gherkin – Cú pháp</a:t>
            </a:r>
            <a:endParaRPr lang="vi-VN" dirty="0"/>
          </a:p>
        </p:txBody>
      </p:sp>
      <p:sp>
        <p:nvSpPr>
          <p:cNvPr id="3" name="Content Placeholder 2"/>
          <p:cNvSpPr>
            <a:spLocks noGrp="1"/>
          </p:cNvSpPr>
          <p:nvPr>
            <p:ph idx="1"/>
          </p:nvPr>
        </p:nvSpPr>
        <p:spPr/>
        <p:txBody>
          <a:bodyPr>
            <a:normAutofit/>
          </a:bodyPr>
          <a:lstStyle/>
          <a:p>
            <a:pPr lvl="0"/>
            <a:r>
              <a:rPr lang="vi-VN" sz="2600" dirty="0" smtClean="0">
                <a:latin typeface="+mj-lt"/>
              </a:rPr>
              <a:t>Bên cạnh đó người dùng có thể dùng các phép and hoặc or với tag</a:t>
            </a:r>
            <a:r>
              <a:rPr lang="vi-VN" sz="2600" dirty="0" smtClean="0">
                <a:latin typeface="+mj-lt"/>
              </a:rPr>
              <a:t>.</a:t>
            </a:r>
          </a:p>
          <a:p>
            <a:pPr lvl="0"/>
            <a:r>
              <a:rPr lang="vi-VN" sz="2600" dirty="0" smtClean="0">
                <a:latin typeface="+mj-lt"/>
              </a:rPr>
              <a:t> </a:t>
            </a:r>
            <a:r>
              <a:rPr lang="vi-VN" sz="2600" dirty="0" smtClean="0">
                <a:latin typeface="+mj-lt"/>
              </a:rPr>
              <a:t>Đối với phép OR thì cú pháp là : </a:t>
            </a:r>
            <a:br>
              <a:rPr lang="vi-VN" sz="2600" dirty="0" smtClean="0">
                <a:latin typeface="+mj-lt"/>
              </a:rPr>
            </a:br>
            <a:r>
              <a:rPr lang="vi-VN" sz="2600" dirty="0" smtClean="0">
                <a:latin typeface="+mj-lt"/>
              </a:rPr>
              <a:t>cucumber - - tags @A,@B. </a:t>
            </a:r>
            <a:endParaRPr lang="en-US" sz="2600" dirty="0" smtClean="0">
              <a:latin typeface="+mj-lt"/>
            </a:endParaRPr>
          </a:p>
          <a:p>
            <a:pPr lvl="0"/>
            <a:r>
              <a:rPr lang="en-US" sz="2600" dirty="0" err="1" smtClean="0">
                <a:latin typeface="Times New Roman" pitchFamily="18" charset="0"/>
                <a:cs typeface="Times New Roman" pitchFamily="18" charset="0"/>
              </a:rPr>
              <a:t>Đối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phép</a:t>
            </a:r>
            <a:r>
              <a:rPr lang="en-US" sz="2600" dirty="0" smtClean="0">
                <a:latin typeface="Times New Roman" pitchFamily="18" charset="0"/>
                <a:cs typeface="Times New Roman" pitchFamily="18" charset="0"/>
              </a:rPr>
              <a:t> And : cucumber - - tags @A - - tags @B</a:t>
            </a:r>
            <a:endParaRPr lang="vi-VN" sz="26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Tóm tắt nội dung</a:t>
            </a:r>
            <a:endParaRPr lang="vi-VN" dirty="0"/>
          </a:p>
        </p:txBody>
      </p:sp>
      <p:sp>
        <p:nvSpPr>
          <p:cNvPr id="3" name="Content Placeholder 2"/>
          <p:cNvSpPr>
            <a:spLocks noGrp="1"/>
          </p:cNvSpPr>
          <p:nvPr>
            <p:ph idx="1"/>
          </p:nvPr>
        </p:nvSpPr>
        <p:spPr/>
        <p:txBody>
          <a:bodyPr>
            <a:normAutofit fontScale="92500" lnSpcReduction="10000"/>
          </a:bodyPr>
          <a:lstStyle/>
          <a:p>
            <a:r>
              <a:rPr lang="vi-VN" dirty="0" smtClean="0">
                <a:latin typeface="+mj-lt"/>
              </a:rPr>
              <a:t>Agile software development</a:t>
            </a:r>
          </a:p>
          <a:p>
            <a:pPr lvl="0"/>
            <a:r>
              <a:rPr lang="vi-VN" dirty="0" smtClean="0">
                <a:latin typeface="+mj-lt"/>
              </a:rPr>
              <a:t>Test Driven Development (TDD)</a:t>
            </a:r>
          </a:p>
          <a:p>
            <a:r>
              <a:rPr lang="vi-VN" dirty="0" smtClean="0">
                <a:latin typeface="+mj-lt"/>
              </a:rPr>
              <a:t>Behavior driven develop (BDD): </a:t>
            </a:r>
          </a:p>
          <a:p>
            <a:r>
              <a:rPr lang="en-US" dirty="0" smtClean="0">
                <a:latin typeface="+mj-lt"/>
              </a:rPr>
              <a:t>Gherkin</a:t>
            </a:r>
            <a:endParaRPr lang="vi-VN" dirty="0" smtClean="0">
              <a:latin typeface="+mj-lt"/>
            </a:endParaRPr>
          </a:p>
          <a:p>
            <a:r>
              <a:rPr lang="vi-VN" dirty="0" smtClean="0">
                <a:latin typeface="+mj-lt"/>
              </a:rPr>
              <a:t>Cucumber</a:t>
            </a:r>
            <a:endParaRPr lang="vi-VN" dirty="0" smtClean="0">
              <a:latin typeface="+mj-lt"/>
            </a:endParaRPr>
          </a:p>
          <a:p>
            <a:r>
              <a:rPr lang="vi-VN" dirty="0" smtClean="0">
                <a:latin typeface="+mj-lt"/>
              </a:rPr>
              <a:t>CucumberJS</a:t>
            </a:r>
            <a:r>
              <a:rPr lang="vi-VN" dirty="0" smtClean="0">
                <a:latin typeface="+mj-lt"/>
              </a:rPr>
              <a:t>:</a:t>
            </a:r>
            <a:endParaRPr lang="vi-VN" dirty="0" smtClean="0">
              <a:latin typeface="+mj-lt"/>
            </a:endParaRPr>
          </a:p>
          <a:p>
            <a:pPr lvl="0"/>
            <a:r>
              <a:rPr lang="vi-VN" dirty="0" smtClean="0">
                <a:latin typeface="+mj-lt"/>
              </a:rPr>
              <a:t>Demo</a:t>
            </a:r>
          </a:p>
          <a:p>
            <a:r>
              <a:rPr lang="vi-VN" dirty="0" smtClean="0">
                <a:latin typeface="+mj-lt"/>
              </a:rPr>
              <a:t>Continuous </a:t>
            </a:r>
            <a:r>
              <a:rPr lang="vi-VN" dirty="0" smtClean="0">
                <a:latin typeface="+mj-lt"/>
              </a:rPr>
              <a:t>Intergration</a:t>
            </a:r>
            <a:endParaRPr lang="vi-VN" dirty="0" smtClean="0">
              <a:latin typeface="+mj-lt"/>
            </a:endParaRPr>
          </a:p>
          <a:p>
            <a:pPr lvl="0"/>
            <a:r>
              <a:rPr lang="vi-VN" dirty="0" smtClean="0">
                <a:latin typeface="+mj-lt"/>
              </a:rPr>
              <a:t>Acceptance Test, Unit Test, Integration </a:t>
            </a:r>
            <a:r>
              <a:rPr lang="vi-VN" dirty="0" smtClean="0">
                <a:latin typeface="+mj-lt"/>
              </a:rPr>
              <a:t>Test</a:t>
            </a:r>
            <a:endParaRPr lang="vi-VN" dirty="0" smtClean="0">
              <a:latin typeface="+mj-lt"/>
            </a:endParaRPr>
          </a:p>
          <a:p>
            <a:endParaRPr lang="vi-VN" dirty="0" smtClean="0"/>
          </a:p>
          <a:p>
            <a:pPr lvl="0"/>
            <a:endParaRPr lang="vi-VN" dirty="0" smtClean="0"/>
          </a:p>
          <a:p>
            <a:endParaRPr lang="vi-V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00B050"/>
                </a:solidFill>
              </a:rPr>
              <a:t>cucumber</a:t>
            </a:r>
            <a:endParaRPr lang="vi-VN" dirty="0">
              <a:solidFill>
                <a:srgbClr val="00B050"/>
              </a:solidFill>
            </a:endParaRPr>
          </a:p>
        </p:txBody>
      </p:sp>
      <p:sp>
        <p:nvSpPr>
          <p:cNvPr id="5" name="Text Placeholder 4"/>
          <p:cNvSpPr>
            <a:spLocks noGrp="1"/>
          </p:cNvSpPr>
          <p:nvPr>
            <p:ph type="body" idx="1"/>
          </p:nvPr>
        </p:nvSpPr>
        <p:spPr/>
        <p:txBody>
          <a:bodyPr/>
          <a:lstStyle/>
          <a:p>
            <a:endParaRPr lang="vi-V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itchFamily="18" charset="0"/>
                <a:cs typeface="Times New Roman" pitchFamily="18" charset="0"/>
              </a:rPr>
              <a:t>Cucumber</a:t>
            </a:r>
            <a:endParaRPr lang="vi-VN" sz="3200" dirty="0" smtClean="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vi-VN" sz="2600" dirty="0" smtClean="0">
                <a:latin typeface="+mj-lt"/>
              </a:rPr>
              <a:t>Cucumber là một công cụ dùng để kiểm tra tự động các chức năng thành công hay thất bại so với các bước trong kịch bản</a:t>
            </a:r>
          </a:p>
          <a:p>
            <a:pPr lvl="0"/>
            <a:r>
              <a:rPr lang="vi-VN" sz="2600" dirty="0" smtClean="0">
                <a:latin typeface="+mj-lt"/>
              </a:rPr>
              <a:t>Hỗ trợ BDD.</a:t>
            </a:r>
          </a:p>
          <a:p>
            <a:pPr lvl="0"/>
            <a:r>
              <a:rPr lang="vi-VN" sz="2600" dirty="0" smtClean="0">
                <a:latin typeface="+mj-lt"/>
              </a:rPr>
              <a:t>Cucumber sử dụng là ngôn ngữ Gherkin. </a:t>
            </a:r>
          </a:p>
          <a:p>
            <a:endParaRPr lang="vi-V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00B050"/>
                </a:solidFill>
              </a:rPr>
              <a:t>cucumberjs</a:t>
            </a:r>
            <a:endParaRPr lang="vi-VN" dirty="0">
              <a:solidFill>
                <a:srgbClr val="00B050"/>
              </a:solidFill>
            </a:endParaRPr>
          </a:p>
        </p:txBody>
      </p:sp>
      <p:sp>
        <p:nvSpPr>
          <p:cNvPr id="5" name="Text Placeholder 4"/>
          <p:cNvSpPr>
            <a:spLocks noGrp="1"/>
          </p:cNvSpPr>
          <p:nvPr>
            <p:ph type="body" idx="1"/>
          </p:nvPr>
        </p:nvSpPr>
        <p:spPr/>
        <p:txBody>
          <a:bodyPr/>
          <a:lstStyle/>
          <a:p>
            <a:endParaRPr lang="vi-V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CucumberJS – Tổng quan</a:t>
            </a:r>
            <a:endParaRPr lang="vi-VN" dirty="0"/>
          </a:p>
        </p:txBody>
      </p:sp>
      <p:sp>
        <p:nvSpPr>
          <p:cNvPr id="3" name="Content Placeholder 2"/>
          <p:cNvSpPr>
            <a:spLocks noGrp="1"/>
          </p:cNvSpPr>
          <p:nvPr>
            <p:ph idx="1"/>
          </p:nvPr>
        </p:nvSpPr>
        <p:spPr/>
        <p:txBody>
          <a:bodyPr>
            <a:normAutofit/>
          </a:bodyPr>
          <a:lstStyle/>
          <a:p>
            <a:pPr lvl="0"/>
            <a:r>
              <a:rPr lang="vi-VN" sz="2600" dirty="0" smtClean="0">
                <a:latin typeface="+mj-lt"/>
              </a:rPr>
              <a:t>CucumberJS là một phần của</a:t>
            </a:r>
          </a:p>
          <a:p>
            <a:pPr lvl="0"/>
            <a:r>
              <a:rPr lang="vi-VN" sz="2600" dirty="0" smtClean="0">
                <a:latin typeface="+mj-lt"/>
              </a:rPr>
              <a:t>CucumberJS sẽ thực thi các kịch bản được viết bằng Gherkin trong file .feature.</a:t>
            </a:r>
          </a:p>
          <a:p>
            <a:pPr lvl="0"/>
            <a:r>
              <a:rPr lang="vi-VN" sz="2600" dirty="0" smtClean="0">
                <a:latin typeface="+mj-lt"/>
              </a:rPr>
              <a:t>Phải định nghĩa các bước vì CucumberJS sẽ không hiểu cách thực thi các scenario</a:t>
            </a:r>
          </a:p>
          <a:p>
            <a:pPr>
              <a:buNone/>
            </a:pPr>
            <a:endParaRPr lang="vi-V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CucumberJS </a:t>
            </a:r>
            <a:r>
              <a:rPr lang="vi-VN" dirty="0" smtClean="0"/>
              <a:t>– Cài đặt</a:t>
            </a:r>
            <a:endParaRPr lang="vi-VN" dirty="0"/>
          </a:p>
        </p:txBody>
      </p:sp>
      <p:sp>
        <p:nvSpPr>
          <p:cNvPr id="3" name="Content Placeholder 2"/>
          <p:cNvSpPr>
            <a:spLocks noGrp="1"/>
          </p:cNvSpPr>
          <p:nvPr>
            <p:ph idx="1"/>
          </p:nvPr>
        </p:nvSpPr>
        <p:spPr/>
        <p:txBody>
          <a:bodyPr/>
          <a:lstStyle/>
          <a:p>
            <a:pPr lvl="0"/>
            <a:r>
              <a:rPr lang="vi-VN" sz="2600" dirty="0" smtClean="0">
                <a:latin typeface="+mj-lt"/>
              </a:rPr>
              <a:t>Để cài đặt ta chỉ cần sử dụng dòng lệnh: </a:t>
            </a:r>
          </a:p>
          <a:p>
            <a:pPr lvl="0"/>
            <a:r>
              <a:rPr lang="vi-VN" sz="2600" dirty="0" smtClean="0">
                <a:latin typeface="+mj-lt"/>
              </a:rPr>
              <a:t>npm install cucumber</a:t>
            </a:r>
          </a:p>
          <a:p>
            <a:pPr lvl="0"/>
            <a:r>
              <a:rPr lang="vi-VN" sz="2600" dirty="0" smtClean="0">
                <a:latin typeface="+mj-lt"/>
              </a:rPr>
              <a:t>npm install --save-dev cucumber@latest selenium-webdriver@3.0.1 </a:t>
            </a:r>
            <a:r>
              <a:rPr lang="vi-VN" sz="2600" dirty="0" smtClean="0">
                <a:latin typeface="+mj-lt"/>
                <a:hlinkClick r:id="rId2"/>
              </a:rPr>
              <a:t>chromedriver@2.25.1</a:t>
            </a:r>
            <a:r>
              <a:rPr lang="vi-VN" sz="2600" dirty="0" smtClean="0">
                <a:latin typeface="+mj-lt"/>
              </a:rPr>
              <a:t> (để sử dụng trong nodejs)</a:t>
            </a:r>
          </a:p>
          <a:p>
            <a:endParaRPr lang="vi-V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CucumberJS – Cài đặt</a:t>
            </a:r>
            <a:endParaRPr lang="vi-VN" dirty="0"/>
          </a:p>
        </p:txBody>
      </p:sp>
      <p:sp>
        <p:nvSpPr>
          <p:cNvPr id="3" name="Content Placeholder 2"/>
          <p:cNvSpPr>
            <a:spLocks noGrp="1"/>
          </p:cNvSpPr>
          <p:nvPr>
            <p:ph idx="1"/>
          </p:nvPr>
        </p:nvSpPr>
        <p:spPr/>
        <p:txBody>
          <a:bodyPr>
            <a:normAutofit fontScale="92500" lnSpcReduction="10000"/>
          </a:bodyPr>
          <a:lstStyle/>
          <a:p>
            <a:pPr lvl="0"/>
            <a:r>
              <a:rPr lang="vi-VN" dirty="0" smtClean="0">
                <a:latin typeface="Times New Roman" pitchFamily="18" charset="0"/>
                <a:cs typeface="Times New Roman" pitchFamily="18" charset="0"/>
              </a:rPr>
              <a:t>Sau đó ta vào package.json thêm:</a:t>
            </a:r>
          </a:p>
          <a:p>
            <a:pPr lvl="0"/>
            <a:endParaRPr lang="vi-VN" dirty="0" smtClean="0">
              <a:latin typeface="Times New Roman" pitchFamily="18" charset="0"/>
              <a:cs typeface="Times New Roman" pitchFamily="18" charset="0"/>
            </a:endParaRPr>
          </a:p>
          <a:p>
            <a:pPr lvl="0"/>
            <a:endParaRPr lang="vi-VN" dirty="0" smtClean="0">
              <a:latin typeface="Times New Roman" pitchFamily="18" charset="0"/>
              <a:cs typeface="Times New Roman" pitchFamily="18" charset="0"/>
            </a:endParaRPr>
          </a:p>
          <a:p>
            <a:pPr lvl="0"/>
            <a:endParaRPr lang="vi-VN" dirty="0" smtClean="0">
              <a:latin typeface="Times New Roman" pitchFamily="18" charset="0"/>
              <a:cs typeface="Times New Roman" pitchFamily="18" charset="0"/>
            </a:endParaRPr>
          </a:p>
          <a:p>
            <a:pPr lvl="0"/>
            <a:endParaRPr lang="vi-VN" dirty="0" smtClean="0">
              <a:latin typeface="Times New Roman" pitchFamily="18" charset="0"/>
              <a:cs typeface="Times New Roman" pitchFamily="18" charset="0"/>
            </a:endParaRPr>
          </a:p>
          <a:p>
            <a:pPr lvl="0"/>
            <a:endParaRPr lang="vi-VN" dirty="0" smtClean="0">
              <a:latin typeface="Times New Roman" pitchFamily="18" charset="0"/>
              <a:cs typeface="Times New Roman" pitchFamily="18" charset="0"/>
            </a:endParaRPr>
          </a:p>
          <a:p>
            <a:pPr lvl="0"/>
            <a:endParaRPr lang="vi-VN" dirty="0" smtClean="0">
              <a:latin typeface="Times New Roman" pitchFamily="18" charset="0"/>
              <a:cs typeface="Times New Roman" pitchFamily="18" charset="0"/>
            </a:endParaRPr>
          </a:p>
          <a:p>
            <a:pPr lvl="0"/>
            <a:endParaRPr lang="vi-VN" dirty="0" smtClean="0">
              <a:latin typeface="Times New Roman" pitchFamily="18" charset="0"/>
              <a:cs typeface="Times New Roman" pitchFamily="18" charset="0"/>
            </a:endParaRPr>
          </a:p>
          <a:p>
            <a:pPr lvl="0"/>
            <a:r>
              <a:rPr lang="vi-VN" dirty="0" smtClean="0">
                <a:latin typeface="Times New Roman" pitchFamily="18" charset="0"/>
                <a:cs typeface="Times New Roman" pitchFamily="18" charset="0"/>
              </a:rPr>
              <a:t>Để </a:t>
            </a:r>
            <a:r>
              <a:rPr lang="vi-VN" dirty="0" smtClean="0">
                <a:latin typeface="Times New Roman" pitchFamily="18" charset="0"/>
                <a:cs typeface="Times New Roman" pitchFamily="18" charset="0"/>
              </a:rPr>
              <a:t>test ta gõ lệnh: npm test</a:t>
            </a:r>
          </a:p>
          <a:p>
            <a:endParaRPr lang="vi-VN" dirty="0"/>
          </a:p>
        </p:txBody>
      </p:sp>
      <p:pic>
        <p:nvPicPr>
          <p:cNvPr id="4" name="Picture 3" descr="Untitled.png"/>
          <p:cNvPicPr/>
          <p:nvPr/>
        </p:nvPicPr>
        <p:blipFill>
          <a:blip r:embed="rId2" cstate="print"/>
          <a:stretch>
            <a:fillRect/>
          </a:stretch>
        </p:blipFill>
        <p:spPr>
          <a:xfrm>
            <a:off x="1219200" y="2514600"/>
            <a:ext cx="5287113" cy="275310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00B050"/>
                </a:solidFill>
              </a:rPr>
              <a:t>Demo</a:t>
            </a:r>
            <a:endParaRPr lang="vi-VN" dirty="0">
              <a:solidFill>
                <a:srgbClr val="00B050"/>
              </a:solidFill>
            </a:endParaRPr>
          </a:p>
        </p:txBody>
      </p:sp>
      <p:sp>
        <p:nvSpPr>
          <p:cNvPr id="5" name="Text Placeholder 4"/>
          <p:cNvSpPr>
            <a:spLocks noGrp="1"/>
          </p:cNvSpPr>
          <p:nvPr>
            <p:ph type="body" idx="1"/>
          </p:nvPr>
        </p:nvSpPr>
        <p:spPr/>
        <p:txBody>
          <a:bodyPr/>
          <a:lstStyle/>
          <a:p>
            <a:endParaRPr lang="vi-V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00B050"/>
                </a:solidFill>
              </a:rPr>
              <a:t>Continuous intergration</a:t>
            </a:r>
            <a:endParaRPr lang="vi-VN" dirty="0">
              <a:solidFill>
                <a:srgbClr val="00B050"/>
              </a:solidFill>
            </a:endParaRPr>
          </a:p>
        </p:txBody>
      </p:sp>
      <p:sp>
        <p:nvSpPr>
          <p:cNvPr id="5" name="Text Placeholder 4"/>
          <p:cNvSpPr>
            <a:spLocks noGrp="1"/>
          </p:cNvSpPr>
          <p:nvPr>
            <p:ph type="body" idx="1"/>
          </p:nvPr>
        </p:nvSpPr>
        <p:spPr/>
        <p:txBody>
          <a:bodyPr/>
          <a:lstStyle/>
          <a:p>
            <a:endParaRPr lang="vi-V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Continuous intergration</a:t>
            </a:r>
            <a:endParaRPr lang="vi-VN" dirty="0"/>
          </a:p>
        </p:txBody>
      </p:sp>
      <p:sp>
        <p:nvSpPr>
          <p:cNvPr id="3" name="Content Placeholder 2"/>
          <p:cNvSpPr>
            <a:spLocks noGrp="1"/>
          </p:cNvSpPr>
          <p:nvPr>
            <p:ph idx="1"/>
          </p:nvPr>
        </p:nvSpPr>
        <p:spPr/>
        <p:txBody>
          <a:bodyPr>
            <a:normAutofit fontScale="92500"/>
          </a:bodyPr>
          <a:lstStyle/>
          <a:p>
            <a:pPr lvl="0"/>
            <a:r>
              <a:rPr lang="vi-VN" dirty="0" smtClean="0">
                <a:latin typeface="Times New Roman" pitchFamily="18" charset="0"/>
                <a:cs typeface="Times New Roman" pitchFamily="18" charset="0"/>
              </a:rPr>
              <a:t>Continuous Intergration (CI) là một phương pháp phục vụ cho </a:t>
            </a:r>
            <a:r>
              <a:rPr lang="vi-VN" dirty="0" smtClean="0">
                <a:latin typeface="Times New Roman" pitchFamily="18" charset="0"/>
                <a:cs typeface="Times New Roman" pitchFamily="18" charset="0"/>
              </a:rPr>
              <a:t>Align</a:t>
            </a:r>
          </a:p>
          <a:p>
            <a:pPr lvl="0"/>
            <a:r>
              <a:rPr lang="vi-VN"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ác </a:t>
            </a:r>
            <a:r>
              <a:rPr lang="vi-VN" dirty="0" smtClean="0">
                <a:latin typeface="Times New Roman" pitchFamily="18" charset="0"/>
                <a:cs typeface="Times New Roman" pitchFamily="18" charset="0"/>
              </a:rPr>
              <a:t>lập trình viên trong một nhóm gửi code của mình lên và </a:t>
            </a:r>
            <a:r>
              <a:rPr lang="vi-VN" dirty="0" smtClean="0">
                <a:latin typeface="Times New Roman" pitchFamily="18" charset="0"/>
                <a:cs typeface="Times New Roman" pitchFamily="18" charset="0"/>
              </a:rPr>
              <a:t>CI </a:t>
            </a:r>
            <a:r>
              <a:rPr lang="vi-VN" dirty="0" smtClean="0">
                <a:latin typeface="Times New Roman" pitchFamily="18" charset="0"/>
                <a:cs typeface="Times New Roman" pitchFamily="18" charset="0"/>
              </a:rPr>
              <a:t>sẽ tự động được build để xác </a:t>
            </a:r>
            <a:r>
              <a:rPr lang="vi-VN" dirty="0" smtClean="0">
                <a:latin typeface="Times New Roman" pitchFamily="18" charset="0"/>
                <a:cs typeface="Times New Roman" pitchFamily="18" charset="0"/>
              </a:rPr>
              <a:t>định </a:t>
            </a:r>
            <a:r>
              <a:rPr lang="vi-VN" dirty="0" smtClean="0">
                <a:latin typeface="Times New Roman" pitchFamily="18" charset="0"/>
                <a:cs typeface="Times New Roman" pitchFamily="18" charset="0"/>
              </a:rPr>
              <a:t>lỗi và </a:t>
            </a:r>
            <a:r>
              <a:rPr lang="vi-VN" dirty="0" smtClean="0">
                <a:latin typeface="Times New Roman" pitchFamily="18" charset="0"/>
                <a:cs typeface="Times New Roman" pitchFamily="18" charset="0"/>
              </a:rPr>
              <a:t>gửi </a:t>
            </a:r>
            <a:r>
              <a:rPr lang="vi-VN" dirty="0" smtClean="0">
                <a:latin typeface="Times New Roman" pitchFamily="18" charset="0"/>
                <a:cs typeface="Times New Roman" pitchFamily="18" charset="0"/>
              </a:rPr>
              <a:t>lỗi để cho lập trình viên sửa lỗi </a:t>
            </a:r>
            <a:r>
              <a:rPr lang="vi-VN" dirty="0" smtClean="0">
                <a:latin typeface="Times New Roman" pitchFamily="18" charset="0"/>
                <a:cs typeface="Times New Roman" pitchFamily="18" charset="0"/>
              </a:rPr>
              <a:t>giúp </a:t>
            </a:r>
            <a:r>
              <a:rPr lang="vi-VN" dirty="0" smtClean="0">
                <a:latin typeface="Times New Roman" pitchFamily="18" charset="0"/>
                <a:cs typeface="Times New Roman" pitchFamily="18" charset="0"/>
              </a:rPr>
              <a:t>team giảm thiểu tối đa các lỗi khi tích hợp code </a:t>
            </a:r>
            <a:r>
              <a:rPr lang="vi-VN" dirty="0" smtClean="0">
                <a:latin typeface="Times New Roman" pitchFamily="18" charset="0"/>
                <a:cs typeface="Times New Roman" pitchFamily="18" charset="0"/>
              </a:rPr>
              <a:t>và </a:t>
            </a:r>
            <a:r>
              <a:rPr lang="vi-VN" dirty="0" smtClean="0">
                <a:latin typeface="Times New Roman" pitchFamily="18" charset="0"/>
                <a:cs typeface="Times New Roman" pitchFamily="18" charset="0"/>
              </a:rPr>
              <a:t>giúp xây dựng phần mềm nhanh </a:t>
            </a:r>
            <a:r>
              <a:rPr lang="vi-VN" dirty="0" smtClean="0">
                <a:latin typeface="Times New Roman" pitchFamily="18" charset="0"/>
                <a:cs typeface="Times New Roman" pitchFamily="18" charset="0"/>
              </a:rPr>
              <a:t>hơn.</a:t>
            </a:r>
            <a:endParaRPr lang="vi-VN" dirty="0" smtClean="0">
              <a:latin typeface="Times New Roman" pitchFamily="18" charset="0"/>
              <a:cs typeface="Times New Roman" pitchFamily="18" charset="0"/>
            </a:endParaRPr>
          </a:p>
          <a:p>
            <a:pPr lvl="0"/>
            <a:r>
              <a:rPr lang="vi-VN" dirty="0" smtClean="0">
                <a:latin typeface="Times New Roman" pitchFamily="18" charset="0"/>
                <a:cs typeface="Times New Roman" pitchFamily="18" charset="0"/>
              </a:rPr>
              <a:t>Có thể áp dụng CI thông qua các framework TFS, Codeship, TeamCity, Hudson, Circle, Jenkin, Travis, …</a:t>
            </a:r>
          </a:p>
          <a:p>
            <a:endParaRPr lang="vi-V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00B050"/>
                </a:solidFill>
              </a:rPr>
              <a:t>Acceptance test, unit test, intergration test</a:t>
            </a:r>
            <a:endParaRPr lang="vi-VN" dirty="0">
              <a:solidFill>
                <a:srgbClr val="00B050"/>
              </a:solidFill>
            </a:endParaRPr>
          </a:p>
        </p:txBody>
      </p:sp>
      <p:sp>
        <p:nvSpPr>
          <p:cNvPr id="5" name="Text Placeholder 4"/>
          <p:cNvSpPr>
            <a:spLocks noGrp="1"/>
          </p:cNvSpPr>
          <p:nvPr>
            <p:ph type="body" idx="1"/>
          </p:nvPr>
        </p:nvSpPr>
        <p:spPr/>
        <p:txBody>
          <a:bodyPr/>
          <a:lstStyle/>
          <a:p>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00B050"/>
                </a:solidFill>
              </a:rPr>
              <a:t>Agile Software Development</a:t>
            </a:r>
            <a:endParaRPr lang="vi-VN" dirty="0">
              <a:solidFill>
                <a:srgbClr val="00B050"/>
              </a:solidFill>
            </a:endParaRPr>
          </a:p>
        </p:txBody>
      </p:sp>
      <p:sp>
        <p:nvSpPr>
          <p:cNvPr id="5" name="Text Placeholder 4"/>
          <p:cNvSpPr>
            <a:spLocks noGrp="1"/>
          </p:cNvSpPr>
          <p:nvPr>
            <p:ph type="body" idx="1"/>
          </p:nvPr>
        </p:nvSpPr>
        <p:spPr/>
        <p:txBody>
          <a:bodyPr/>
          <a:lstStyle/>
          <a:p>
            <a:endParaRPr lang="vi-V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Acceptance test, Unit test, Intergration test</a:t>
            </a:r>
            <a:endParaRPr lang="vi-VN" dirty="0"/>
          </a:p>
        </p:txBody>
      </p:sp>
      <p:sp>
        <p:nvSpPr>
          <p:cNvPr id="3" name="Content Placeholder 2"/>
          <p:cNvSpPr>
            <a:spLocks noGrp="1"/>
          </p:cNvSpPr>
          <p:nvPr>
            <p:ph idx="1"/>
          </p:nvPr>
        </p:nvSpPr>
        <p:spPr/>
        <p:txBody>
          <a:bodyPr>
            <a:normAutofit/>
          </a:bodyPr>
          <a:lstStyle/>
          <a:p>
            <a:pPr lvl="0"/>
            <a:r>
              <a:rPr lang="vi-VN" sz="2600" dirty="0" smtClean="0">
                <a:latin typeface="Times New Roman" pitchFamily="18" charset="0"/>
                <a:cs typeface="Times New Roman" pitchFamily="18" charset="0"/>
              </a:rPr>
              <a:t>Unit test </a:t>
            </a:r>
            <a:r>
              <a:rPr lang="vi-VN" sz="2600" dirty="0" smtClean="0">
                <a:latin typeface="Times New Roman" pitchFamily="18" charset="0"/>
                <a:cs typeface="Times New Roman" pitchFamily="18" charset="0"/>
              </a:rPr>
              <a:t>kiểm </a:t>
            </a:r>
            <a:r>
              <a:rPr lang="vi-VN" sz="2600" dirty="0" smtClean="0">
                <a:latin typeface="Times New Roman" pitchFamily="18" charset="0"/>
                <a:cs typeface="Times New Roman" pitchFamily="18" charset="0"/>
              </a:rPr>
              <a:t>tra xem một đơn vị code hay một thành phần có hoạt động chính xác hay không.</a:t>
            </a:r>
            <a:endParaRPr lang="vi-VN" sz="2600" dirty="0" smtClean="0">
              <a:latin typeface="Times New Roman" pitchFamily="18" charset="0"/>
              <a:cs typeface="Times New Roman" pitchFamily="18" charset="0"/>
            </a:endParaRPr>
          </a:p>
          <a:p>
            <a:pPr lvl="0"/>
            <a:r>
              <a:rPr lang="vi-VN" sz="2600" dirty="0" smtClean="0">
                <a:latin typeface="Times New Roman" pitchFamily="18" charset="0"/>
                <a:cs typeface="Times New Roman" pitchFamily="18" charset="0"/>
              </a:rPr>
              <a:t>Integration Test </a:t>
            </a:r>
            <a:r>
              <a:rPr lang="vi-VN" sz="2600" dirty="0" smtClean="0">
                <a:latin typeface="Times New Roman" pitchFamily="18" charset="0"/>
                <a:cs typeface="Times New Roman" pitchFamily="18" charset="0"/>
              </a:rPr>
              <a:t>kiểm </a:t>
            </a:r>
            <a:r>
              <a:rPr lang="vi-VN" sz="2600" dirty="0" smtClean="0">
                <a:latin typeface="Times New Roman" pitchFamily="18" charset="0"/>
                <a:cs typeface="Times New Roman" pitchFamily="18" charset="0"/>
              </a:rPr>
              <a:t>tra các unit khi tích hợp lại với nhau thì có hoạt động đúng như mong muốn hay không.</a:t>
            </a:r>
            <a:endParaRPr lang="vi-VN" sz="2600" dirty="0" smtClean="0">
              <a:latin typeface="Times New Roman" pitchFamily="18" charset="0"/>
              <a:cs typeface="Times New Roman" pitchFamily="18" charset="0"/>
            </a:endParaRPr>
          </a:p>
          <a:p>
            <a:pPr lvl="0"/>
            <a:r>
              <a:rPr lang="vi-VN" sz="2600" dirty="0" smtClean="0">
                <a:latin typeface="Times New Roman" pitchFamily="18" charset="0"/>
                <a:cs typeface="Times New Roman" pitchFamily="18" charset="0"/>
              </a:rPr>
              <a:t>Acceptance Test được viết bởi bộ phận kinh doanh và QA và bài test này sẽ kiểm tra xem chương trình có thực hiện đúng hay không.</a:t>
            </a:r>
          </a:p>
          <a:p>
            <a:endParaRPr lang="vi-V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Tài liệu tham khảo</a:t>
            </a:r>
            <a:endParaRPr lang="vi-VN" dirty="0"/>
          </a:p>
        </p:txBody>
      </p:sp>
      <p:sp>
        <p:nvSpPr>
          <p:cNvPr id="3" name="Content Placeholder 2"/>
          <p:cNvSpPr>
            <a:spLocks noGrp="1"/>
          </p:cNvSpPr>
          <p:nvPr>
            <p:ph idx="1"/>
          </p:nvPr>
        </p:nvSpPr>
        <p:spPr/>
        <p:txBody>
          <a:bodyPr>
            <a:normAutofit fontScale="55000" lnSpcReduction="20000"/>
          </a:bodyPr>
          <a:lstStyle/>
          <a:p>
            <a:pPr lvl="0"/>
            <a:r>
              <a:rPr lang="vi-VN" u="sng" dirty="0" smtClean="0">
                <a:latin typeface="+mj-lt"/>
                <a:hlinkClick r:id="rId2"/>
              </a:rPr>
              <a:t>http://blog.co-mit.com/post/9/T%C3%ACm+hi%E1%BB%83u+m%C3%B4+h%C3%ACnh+TDD+(Test+-+Driven+Development)+v%C3%A0+c%C3%A1ch+%C3%A1p+d%E1%BB%A5ng</a:t>
            </a:r>
            <a:endParaRPr lang="vi-VN" dirty="0" smtClean="0">
              <a:latin typeface="+mj-lt"/>
            </a:endParaRPr>
          </a:p>
          <a:p>
            <a:pPr lvl="0"/>
            <a:r>
              <a:rPr lang="vi-VN" u="sng" dirty="0" smtClean="0">
                <a:latin typeface="+mj-lt"/>
                <a:hlinkClick r:id="rId3"/>
              </a:rPr>
              <a:t>https://code4shares.wordpress.com/2016/07/20/ap-dung-behavior-driven-develop-cho-du-an-agile-phan-1/</a:t>
            </a:r>
            <a:endParaRPr lang="vi-VN" dirty="0" smtClean="0">
              <a:latin typeface="+mj-lt"/>
            </a:endParaRPr>
          </a:p>
          <a:p>
            <a:pPr lvl="0"/>
            <a:r>
              <a:rPr lang="vi-VN" u="sng" dirty="0" smtClean="0">
                <a:latin typeface="+mj-lt"/>
                <a:hlinkClick r:id="rId4"/>
              </a:rPr>
              <a:t>http://labs.septeni-technology.jp/bdd/kiem-thu-tu-dong-su-dung-bdd-2/</a:t>
            </a:r>
            <a:endParaRPr lang="vi-VN" dirty="0" smtClean="0">
              <a:latin typeface="+mj-lt"/>
            </a:endParaRPr>
          </a:p>
          <a:p>
            <a:pPr lvl="0"/>
            <a:r>
              <a:rPr lang="vi-VN" u="sng" dirty="0" smtClean="0">
                <a:latin typeface="+mj-lt"/>
                <a:hlinkClick r:id="rId5"/>
              </a:rPr>
              <a:t>http://www.allaboutagile.com/what-is-agile-10-key-principles/</a:t>
            </a:r>
            <a:endParaRPr lang="vi-VN" dirty="0" smtClean="0">
              <a:latin typeface="+mj-lt"/>
            </a:endParaRPr>
          </a:p>
          <a:p>
            <a:pPr lvl="0"/>
            <a:r>
              <a:rPr lang="vi-VN" u="sng" dirty="0" smtClean="0">
                <a:latin typeface="+mj-lt"/>
                <a:hlinkClick r:id="rId6"/>
              </a:rPr>
              <a:t>https://www.custardbelly.com/blog/blog-posts/2014/01/08/bdd-in-js-cucumberjs/</a:t>
            </a:r>
            <a:endParaRPr lang="vi-VN" dirty="0" smtClean="0">
              <a:latin typeface="+mj-lt"/>
            </a:endParaRPr>
          </a:p>
          <a:p>
            <a:pPr lvl="0"/>
            <a:r>
              <a:rPr lang="vi-VN" u="sng" dirty="0" smtClean="0">
                <a:latin typeface="+mj-lt"/>
                <a:hlinkClick r:id="rId7"/>
              </a:rPr>
              <a:t>https://cucumber.io/docs/reference</a:t>
            </a:r>
            <a:endParaRPr lang="vi-VN" dirty="0" smtClean="0">
              <a:latin typeface="+mj-lt"/>
            </a:endParaRPr>
          </a:p>
          <a:p>
            <a:pPr lvl="0"/>
            <a:r>
              <a:rPr lang="vi-VN" u="sng" dirty="0" smtClean="0">
                <a:latin typeface="+mj-lt"/>
                <a:hlinkClick r:id="rId8"/>
              </a:rPr>
              <a:t>https://toidicodedao.com/2015/08/27/giai-thich-don-gian-ve-ci-continuous-integration-tich-hop-lien-tuc/</a:t>
            </a:r>
            <a:endParaRPr lang="vi-VN" dirty="0" smtClean="0">
              <a:latin typeface="+mj-lt"/>
            </a:endParaRPr>
          </a:p>
          <a:p>
            <a:pPr lvl="0"/>
            <a:r>
              <a:rPr lang="vi-VN" u="sng" dirty="0" smtClean="0">
                <a:latin typeface="+mj-lt"/>
                <a:hlinkClick r:id="rId9"/>
              </a:rPr>
              <a:t>https://www.martinfowler.com/articles/continuousIntegration.html</a:t>
            </a:r>
            <a:endParaRPr lang="vi-VN" dirty="0" smtClean="0">
              <a:latin typeface="+mj-lt"/>
            </a:endParaRPr>
          </a:p>
          <a:p>
            <a:pPr lvl="0"/>
            <a:r>
              <a:rPr lang="vi-VN" u="sng" dirty="0" smtClean="0">
                <a:latin typeface="+mj-lt"/>
                <a:hlinkClick r:id="rId10"/>
              </a:rPr>
              <a:t>https://viblo.asia/Thanh/posts/jamoG8ndRz8P</a:t>
            </a:r>
            <a:endParaRPr lang="vi-VN" dirty="0" smtClean="0">
              <a:latin typeface="+mj-lt"/>
            </a:endParaRPr>
          </a:p>
          <a:p>
            <a:pPr lvl="0"/>
            <a:r>
              <a:rPr lang="vi-VN" u="sng" dirty="0" smtClean="0">
                <a:latin typeface="+mj-lt"/>
                <a:hlinkClick r:id="rId4"/>
              </a:rPr>
              <a:t>http://labs.septeni-technology.jp/bdd/kiem-thu-tu-dong-su-dung-bdd-2/</a:t>
            </a:r>
            <a:endParaRPr lang="vi-VN" dirty="0" smtClean="0">
              <a:latin typeface="+mj-lt"/>
            </a:endParaRPr>
          </a:p>
          <a:p>
            <a:pPr lvl="0"/>
            <a:r>
              <a:rPr lang="vi-VN" u="sng" dirty="0" smtClean="0">
                <a:latin typeface="+mj-lt"/>
                <a:hlinkClick r:id="rId11"/>
              </a:rPr>
              <a:t>https://github.com/cucumber/cucumber/wiki/Tags</a:t>
            </a:r>
            <a:endParaRPr lang="vi-VN" dirty="0" smtClean="0">
              <a:latin typeface="+mj-lt"/>
            </a:endParaRPr>
          </a:p>
          <a:p>
            <a:pPr lvl="0"/>
            <a:r>
              <a:rPr lang="vi-VN" u="sng" dirty="0" smtClean="0">
                <a:latin typeface="+mj-lt"/>
                <a:hlinkClick r:id="rId12"/>
              </a:rPr>
              <a:t>https://github.com/cucumber/cucumber/wiki/Scenario-Outlines</a:t>
            </a:r>
            <a:endParaRPr lang="vi-VN" dirty="0" smtClean="0">
              <a:latin typeface="+mj-lt"/>
            </a:endParaRPr>
          </a:p>
          <a:p>
            <a:endParaRPr lang="vi-V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vi-VN" sz="4400" dirty="0" smtClean="0">
                <a:solidFill>
                  <a:srgbClr val="00B050"/>
                </a:solidFill>
              </a:rPr>
              <a:t>Cảm ơn các bạn đã lắng nghe</a:t>
            </a:r>
            <a:endParaRPr lang="vi-VN" sz="4400" dirty="0">
              <a:solidFill>
                <a:srgbClr val="00B050"/>
              </a:solidFill>
            </a:endParaRPr>
          </a:p>
        </p:txBody>
      </p:sp>
      <p:sp>
        <p:nvSpPr>
          <p:cNvPr id="7" name="Subtitle 6"/>
          <p:cNvSpPr>
            <a:spLocks noGrp="1"/>
          </p:cNvSpPr>
          <p:nvPr>
            <p:ph type="subTitle" idx="1"/>
          </p:nvPr>
        </p:nvSpPr>
        <p:spPr/>
        <p:txBody>
          <a:bodyPr/>
          <a:lstStyle/>
          <a:p>
            <a:r>
              <a:rPr lang="vi-VN" dirty="0" smtClean="0">
                <a:latin typeface="+mj-lt"/>
              </a:rPr>
              <a:t>Xin mời các bạn đặt câu hỏi</a:t>
            </a:r>
            <a:endParaRPr lang="vi-VN"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Agile Software Development</a:t>
            </a:r>
            <a:endParaRPr lang="vi-VN" dirty="0"/>
          </a:p>
        </p:txBody>
      </p:sp>
      <p:sp>
        <p:nvSpPr>
          <p:cNvPr id="3" name="Content Placeholder 2"/>
          <p:cNvSpPr>
            <a:spLocks noGrp="1"/>
          </p:cNvSpPr>
          <p:nvPr>
            <p:ph idx="1"/>
          </p:nvPr>
        </p:nvSpPr>
        <p:spPr>
          <a:xfrm>
            <a:off x="381000" y="1905000"/>
            <a:ext cx="8229600" cy="3970330"/>
          </a:xfrm>
        </p:spPr>
        <p:txBody>
          <a:bodyPr>
            <a:normAutofit/>
          </a:bodyPr>
          <a:lstStyle/>
          <a:p>
            <a:pPr lvl="0">
              <a:buNone/>
            </a:pPr>
            <a:r>
              <a:rPr lang="vi-VN" sz="2600" dirty="0" smtClean="0">
                <a:latin typeface="+mj-lt"/>
              </a:rPr>
              <a:t>Agile </a:t>
            </a:r>
            <a:r>
              <a:rPr lang="vi-VN" sz="2600" dirty="0" smtClean="0">
                <a:latin typeface="+mj-lt"/>
              </a:rPr>
              <a:t>là phương pháp phát triển phần mềm linh hoạt. </a:t>
            </a:r>
            <a:endParaRPr lang="vi-VN" sz="2600" dirty="0" smtClean="0">
              <a:latin typeface="+mj-lt"/>
            </a:endParaRPr>
          </a:p>
          <a:p>
            <a:pPr lvl="0">
              <a:buNone/>
            </a:pPr>
            <a:r>
              <a:rPr lang="vi-VN" sz="2600" dirty="0" smtClean="0">
                <a:latin typeface="+mj-lt"/>
              </a:rPr>
              <a:t>Trong phương </a:t>
            </a:r>
            <a:r>
              <a:rPr lang="vi-VN" sz="2600" dirty="0" smtClean="0">
                <a:latin typeface="+mj-lt"/>
              </a:rPr>
              <a:t>pháp này ta sẽ:</a:t>
            </a:r>
          </a:p>
          <a:p>
            <a:pPr lvl="0"/>
            <a:r>
              <a:rPr lang="vi-VN" sz="2600" dirty="0" smtClean="0">
                <a:latin typeface="+mj-lt"/>
              </a:rPr>
              <a:t>Đề cao sự tương tác giữa các cá nhân với </a:t>
            </a:r>
            <a:r>
              <a:rPr lang="vi-VN" sz="2600" dirty="0" smtClean="0">
                <a:latin typeface="+mj-lt"/>
              </a:rPr>
              <a:t>nhau.</a:t>
            </a:r>
            <a:endParaRPr lang="vi-VN" sz="2600" dirty="0" smtClean="0">
              <a:latin typeface="+mj-lt"/>
            </a:endParaRPr>
          </a:p>
          <a:p>
            <a:pPr lvl="0"/>
            <a:r>
              <a:rPr lang="vi-VN" sz="2600" dirty="0" smtClean="0">
                <a:latin typeface="+mj-lt"/>
              </a:rPr>
              <a:t>Phần mềm chạy </a:t>
            </a:r>
            <a:r>
              <a:rPr lang="vi-VN" sz="2600" dirty="0" smtClean="0">
                <a:latin typeface="+mj-lt"/>
              </a:rPr>
              <a:t>được.</a:t>
            </a:r>
            <a:endParaRPr lang="vi-VN" sz="2600" dirty="0" smtClean="0">
              <a:latin typeface="+mj-lt"/>
            </a:endParaRPr>
          </a:p>
          <a:p>
            <a:pPr lvl="0"/>
            <a:r>
              <a:rPr lang="vi-VN" sz="2600" dirty="0" smtClean="0">
                <a:latin typeface="+mj-lt"/>
              </a:rPr>
              <a:t>Tập trung vào hợp tác, thường xuyên giao tiếp với khách </a:t>
            </a:r>
            <a:r>
              <a:rPr lang="vi-VN" sz="2600" dirty="0" smtClean="0">
                <a:latin typeface="+mj-lt"/>
              </a:rPr>
              <a:t>hàng</a:t>
            </a:r>
            <a:endParaRPr lang="vi-VN" sz="2600" dirty="0" smtClean="0">
              <a:latin typeface="+mj-lt"/>
            </a:endParaRPr>
          </a:p>
          <a:p>
            <a:pPr lvl="0"/>
            <a:r>
              <a:rPr lang="vi-VN" sz="2600" dirty="0" smtClean="0">
                <a:latin typeface="+mj-lt"/>
              </a:rPr>
              <a:t>Thường xuyên thay đổi trong quá trình phát </a:t>
            </a:r>
            <a:r>
              <a:rPr lang="vi-VN" sz="2600" dirty="0" smtClean="0">
                <a:latin typeface="+mj-lt"/>
              </a:rPr>
              <a:t>triển</a:t>
            </a:r>
            <a:endParaRPr lang="vi-VN" sz="2600" dirty="0" smtClean="0">
              <a:latin typeface="+mj-lt"/>
            </a:endParaRPr>
          </a:p>
          <a:p>
            <a:endParaRPr lang="vi-V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Agile Software Development</a:t>
            </a:r>
            <a:endParaRPr lang="vi-VN" dirty="0"/>
          </a:p>
        </p:txBody>
      </p:sp>
      <p:sp>
        <p:nvSpPr>
          <p:cNvPr id="3" name="Content Placeholder 2"/>
          <p:cNvSpPr>
            <a:spLocks noGrp="1"/>
          </p:cNvSpPr>
          <p:nvPr>
            <p:ph idx="1"/>
          </p:nvPr>
        </p:nvSpPr>
        <p:spPr/>
        <p:txBody>
          <a:bodyPr>
            <a:noAutofit/>
          </a:bodyPr>
          <a:lstStyle/>
          <a:p>
            <a:pPr lvl="0">
              <a:buNone/>
            </a:pPr>
            <a:r>
              <a:rPr lang="vi-VN" sz="2600" dirty="0" smtClean="0">
                <a:latin typeface="+mj-lt"/>
              </a:rPr>
              <a:t>Một </a:t>
            </a:r>
            <a:r>
              <a:rPr lang="vi-VN" sz="2600" dirty="0" smtClean="0">
                <a:latin typeface="+mj-lt"/>
              </a:rPr>
              <a:t>số nguyên tắc trong phương pháp Agile:</a:t>
            </a:r>
          </a:p>
          <a:p>
            <a:pPr lvl="0"/>
            <a:r>
              <a:rPr lang="vi-VN" sz="2600" dirty="0" smtClean="0">
                <a:latin typeface="+mj-lt"/>
              </a:rPr>
              <a:t>Tương tác với khách hàng thường </a:t>
            </a:r>
            <a:r>
              <a:rPr lang="vi-VN" sz="2600" dirty="0" smtClean="0">
                <a:latin typeface="+mj-lt"/>
              </a:rPr>
              <a:t>xuyên</a:t>
            </a:r>
            <a:endParaRPr lang="vi-VN" sz="2600" dirty="0" smtClean="0">
              <a:latin typeface="+mj-lt"/>
            </a:endParaRPr>
          </a:p>
          <a:p>
            <a:pPr lvl="0"/>
            <a:r>
              <a:rPr lang="vi-VN" sz="2600" dirty="0" smtClean="0">
                <a:latin typeface="+mj-lt"/>
              </a:rPr>
              <a:t>Các yêu cầu về dự án phải rõ ràng, chứa đủ thông </a:t>
            </a:r>
            <a:r>
              <a:rPr lang="vi-VN" sz="2600" dirty="0" smtClean="0">
                <a:latin typeface="+mj-lt"/>
              </a:rPr>
              <a:t>tin</a:t>
            </a:r>
            <a:endParaRPr lang="vi-VN" sz="2600" dirty="0" smtClean="0">
              <a:latin typeface="+mj-lt"/>
            </a:endParaRPr>
          </a:p>
          <a:p>
            <a:pPr lvl="0"/>
            <a:r>
              <a:rPr lang="vi-VN" sz="2600" dirty="0" smtClean="0">
                <a:latin typeface="+mj-lt"/>
              </a:rPr>
              <a:t>Chia dự án thành các phần </a:t>
            </a:r>
            <a:r>
              <a:rPr lang="vi-VN" sz="2600" dirty="0" smtClean="0">
                <a:latin typeface="+mj-lt"/>
              </a:rPr>
              <a:t>nhỏ</a:t>
            </a:r>
          </a:p>
          <a:p>
            <a:pPr lvl="0"/>
            <a:r>
              <a:rPr lang="vi-VN" sz="2600" dirty="0" smtClean="0">
                <a:latin typeface="+mj-lt"/>
              </a:rPr>
              <a:t>Các chức năng phải được hoàn thành hoàn toàn.</a:t>
            </a:r>
          </a:p>
          <a:p>
            <a:pPr lvl="0"/>
            <a:r>
              <a:rPr lang="vi-VN" sz="2600" dirty="0" smtClean="0">
                <a:latin typeface="+mj-lt"/>
              </a:rPr>
              <a:t>Thường xuyên giao các phần mềm chạy được.</a:t>
            </a:r>
          </a:p>
          <a:p>
            <a:pPr lvl="0"/>
            <a:r>
              <a:rPr lang="vi-VN" sz="2600" dirty="0" smtClean="0">
                <a:latin typeface="+mj-lt"/>
              </a:rPr>
              <a:t>Thường xuyên kiểm tra xuyên suốt dự án</a:t>
            </a:r>
          </a:p>
          <a:p>
            <a:pPr lvl="0"/>
            <a:r>
              <a:rPr lang="vi-VN" sz="2600" dirty="0" smtClean="0">
                <a:latin typeface="+mj-lt"/>
              </a:rPr>
              <a:t>Sự hợp tác giữa các thành viên.</a:t>
            </a:r>
          </a:p>
          <a:p>
            <a:pPr lvl="0"/>
            <a:endParaRPr lang="vi-VN" sz="2600" dirty="0" smtClean="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00B050"/>
                </a:solidFill>
              </a:rPr>
              <a:t>Test Driven Development (TDD)</a:t>
            </a:r>
            <a:endParaRPr lang="vi-VN" dirty="0">
              <a:solidFill>
                <a:srgbClr val="00B050"/>
              </a:solidFill>
            </a:endParaRPr>
          </a:p>
        </p:txBody>
      </p:sp>
      <p:sp>
        <p:nvSpPr>
          <p:cNvPr id="5" name="Text Placeholder 4"/>
          <p:cNvSpPr>
            <a:spLocks noGrp="1"/>
          </p:cNvSpPr>
          <p:nvPr>
            <p:ph type="body" idx="1"/>
          </p:nvPr>
        </p:nvSpPr>
        <p:spPr/>
        <p:txBody>
          <a:bodyPr/>
          <a:lstStyle/>
          <a:p>
            <a:endParaRPr lang="vi-V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Test Driven Development (TDD)</a:t>
            </a:r>
            <a:endParaRPr lang="vi-VN" dirty="0"/>
          </a:p>
        </p:txBody>
      </p:sp>
      <p:sp>
        <p:nvSpPr>
          <p:cNvPr id="3" name="Content Placeholder 2"/>
          <p:cNvSpPr>
            <a:spLocks noGrp="1"/>
          </p:cNvSpPr>
          <p:nvPr>
            <p:ph idx="1"/>
          </p:nvPr>
        </p:nvSpPr>
        <p:spPr/>
        <p:txBody>
          <a:bodyPr>
            <a:normAutofit/>
          </a:bodyPr>
          <a:lstStyle/>
          <a:p>
            <a:pPr lvl="0">
              <a:buNone/>
            </a:pPr>
            <a:r>
              <a:rPr lang="vi-VN" sz="2600" dirty="0" smtClean="0">
                <a:latin typeface="+mj-lt"/>
              </a:rPr>
              <a:t>TDD là một phương pháp phát triển phần mềm dựa </a:t>
            </a:r>
            <a:r>
              <a:rPr lang="vi-VN" sz="2600" dirty="0" smtClean="0">
                <a:latin typeface="+mj-lt"/>
              </a:rPr>
              <a:t>trên </a:t>
            </a:r>
          </a:p>
          <a:p>
            <a:pPr lvl="0">
              <a:buNone/>
            </a:pPr>
            <a:r>
              <a:rPr lang="vi-VN" sz="2600" dirty="0" smtClean="0">
                <a:latin typeface="+mj-lt"/>
              </a:rPr>
              <a:t>phương </a:t>
            </a:r>
            <a:r>
              <a:rPr lang="vi-VN" sz="2600" dirty="0" smtClean="0">
                <a:latin typeface="+mj-lt"/>
              </a:rPr>
              <a:t>pháp </a:t>
            </a:r>
            <a:r>
              <a:rPr lang="vi-VN" sz="2600" dirty="0" smtClean="0">
                <a:latin typeface="+mj-lt"/>
              </a:rPr>
              <a:t>agile tập </a:t>
            </a:r>
            <a:r>
              <a:rPr lang="vi-VN" sz="2600" dirty="0" smtClean="0">
                <a:latin typeface="+mj-lt"/>
              </a:rPr>
              <a:t>trung vào việc kiểm thử </a:t>
            </a:r>
            <a:r>
              <a:rPr lang="vi-VN" sz="2600" dirty="0" smtClean="0">
                <a:latin typeface="+mj-lt"/>
              </a:rPr>
              <a:t>phần mềm</a:t>
            </a:r>
            <a:endParaRPr lang="vi-VN" sz="2600" dirty="0" smtClean="0">
              <a:latin typeface="+mj-lt"/>
            </a:endParaRPr>
          </a:p>
          <a:p>
            <a:pPr lvl="0">
              <a:buNone/>
            </a:pPr>
            <a:r>
              <a:rPr lang="vi-VN" sz="2600" dirty="0" smtClean="0">
                <a:latin typeface="+mj-lt"/>
              </a:rPr>
              <a:t>Các bước:</a:t>
            </a:r>
          </a:p>
          <a:p>
            <a:pPr lvl="0"/>
            <a:r>
              <a:rPr lang="vi-VN" sz="2600" dirty="0" smtClean="0">
                <a:latin typeface="+mj-lt"/>
              </a:rPr>
              <a:t>Viết test cho 1 hàm nhưng đảm bảo cho nó thất bại.</a:t>
            </a:r>
          </a:p>
          <a:p>
            <a:pPr lvl="0"/>
            <a:r>
              <a:rPr lang="vi-VN" sz="2600" dirty="0" smtClean="0">
                <a:latin typeface="+mj-lt"/>
              </a:rPr>
              <a:t>Sau đó thì viết code để có thể pass test.</a:t>
            </a:r>
          </a:p>
          <a:p>
            <a:pPr lvl="0"/>
            <a:r>
              <a:rPr lang="vi-VN" sz="2600" dirty="0" smtClean="0">
                <a:latin typeface="+mj-lt"/>
              </a:rPr>
              <a:t>Sau đó thì tối ưu hóa code.</a:t>
            </a:r>
          </a:p>
          <a:p>
            <a:pPr lvl="0"/>
            <a:r>
              <a:rPr lang="vi-VN" sz="2600" dirty="0" smtClean="0">
                <a:latin typeface="+mj-lt"/>
              </a:rPr>
              <a:t>Lặp lại bước đầu tiên.</a:t>
            </a:r>
          </a:p>
          <a:p>
            <a:pPr>
              <a:buNone/>
            </a:pPr>
            <a:endParaRPr lang="vi-V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Test Driven Development (TDD)</a:t>
            </a:r>
            <a:endParaRPr lang="vi-VN" dirty="0"/>
          </a:p>
        </p:txBody>
      </p:sp>
      <p:pic>
        <p:nvPicPr>
          <p:cNvPr id="4" name="Content Placeholder 3" descr="1.png"/>
          <p:cNvPicPr>
            <a:picLocks noGrp="1"/>
          </p:cNvPicPr>
          <p:nvPr>
            <p:ph idx="1"/>
          </p:nvPr>
        </p:nvPicPr>
        <p:blipFill>
          <a:blip r:embed="rId2" cstate="print"/>
          <a:stretch>
            <a:fillRect/>
          </a:stretch>
        </p:blipFill>
        <p:spPr>
          <a:xfrm>
            <a:off x="850578" y="1901825"/>
            <a:ext cx="7426970" cy="39703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00B050"/>
                </a:solidFill>
              </a:rPr>
              <a:t>Behavior driven develop (BDD)</a:t>
            </a:r>
            <a:endParaRPr lang="vi-VN" dirty="0">
              <a:solidFill>
                <a:srgbClr val="00B050"/>
              </a:solidFill>
            </a:endParaRPr>
          </a:p>
        </p:txBody>
      </p:sp>
      <p:sp>
        <p:nvSpPr>
          <p:cNvPr id="5" name="Text Placeholder 4"/>
          <p:cNvSpPr>
            <a:spLocks noGrp="1"/>
          </p:cNvSpPr>
          <p:nvPr>
            <p:ph type="body" idx="1"/>
          </p:nvPr>
        </p:nvSpPr>
        <p:spPr/>
        <p:txBody>
          <a:bodyPr/>
          <a:lstStyle/>
          <a:p>
            <a:endParaRPr lang="vi-VN" dirty="0"/>
          </a:p>
        </p:txBody>
      </p:sp>
    </p:spTree>
  </p:cSld>
  <p:clrMapOvr>
    <a:masterClrMapping/>
  </p:clrMapOvr>
</p:sld>
</file>

<file path=ppt/theme/theme1.xml><?xml version="1.0" encoding="utf-8"?>
<a:theme xmlns:a="http://schemas.openxmlformats.org/drawingml/2006/main" name="307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3070</Template>
  <TotalTime>81</TotalTime>
  <Words>1081</Words>
  <Application>Microsoft Office PowerPoint</Application>
  <PresentationFormat>On-screen Show (4:3)</PresentationFormat>
  <Paragraphs>123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3070</vt:lpstr>
      <vt:lpstr>CucumberJs</vt:lpstr>
      <vt:lpstr>Tóm tắt nội dung</vt:lpstr>
      <vt:lpstr>Agile Software Development</vt:lpstr>
      <vt:lpstr>Agile Software Development</vt:lpstr>
      <vt:lpstr>Agile Software Development</vt:lpstr>
      <vt:lpstr>Test Driven Development (TDD)</vt:lpstr>
      <vt:lpstr>Test Driven Development (TDD)</vt:lpstr>
      <vt:lpstr>Test Driven Development (TDD)</vt:lpstr>
      <vt:lpstr>Behavior driven develop (BDD)</vt:lpstr>
      <vt:lpstr>Behavior driven develop (BDD)</vt:lpstr>
      <vt:lpstr>Behavior driven develop (BDD)</vt:lpstr>
      <vt:lpstr>Gherkin</vt:lpstr>
      <vt:lpstr>Gherkin – Định nghĩa</vt:lpstr>
      <vt:lpstr>Gherkin – Cú pháp</vt:lpstr>
      <vt:lpstr>Gherkin – Cú pháp</vt:lpstr>
      <vt:lpstr>Gherkin – Cú pháp</vt:lpstr>
      <vt:lpstr>Gherkin – Cú pháp</vt:lpstr>
      <vt:lpstr>Gherkin – Cú pháp</vt:lpstr>
      <vt:lpstr>Gherkin – Cú pháp</vt:lpstr>
      <vt:lpstr>cucumber</vt:lpstr>
      <vt:lpstr>Cucumber</vt:lpstr>
      <vt:lpstr>cucumberjs</vt:lpstr>
      <vt:lpstr>CucumberJS – Tổng quan</vt:lpstr>
      <vt:lpstr>CucumberJS – Cài đặt</vt:lpstr>
      <vt:lpstr>CucumberJS – Cài đặt</vt:lpstr>
      <vt:lpstr>Demo</vt:lpstr>
      <vt:lpstr>Continuous intergration</vt:lpstr>
      <vt:lpstr>Continuous intergration</vt:lpstr>
      <vt:lpstr>Acceptance test, unit test, intergration test</vt:lpstr>
      <vt:lpstr>Acceptance test, Unit test, Intergration test</vt:lpstr>
      <vt:lpstr>Tài liệu tham khảo</vt:lpstr>
      <vt:lpstr>Cảm ơn các bạn đã lắng nghe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thienphu</dc:creator>
  <cp:lastModifiedBy>thienphu</cp:lastModifiedBy>
  <cp:revision>24</cp:revision>
  <dcterms:created xsi:type="dcterms:W3CDTF">2006-08-16T00:00:00Z</dcterms:created>
  <dcterms:modified xsi:type="dcterms:W3CDTF">2017-05-06T11:56:00Z</dcterms:modified>
</cp:coreProperties>
</file>