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8" r:id="rId3"/>
    <p:sldId id="259" r:id="rId4"/>
    <p:sldId id="260" r:id="rId5"/>
    <p:sldId id="262" r:id="rId6"/>
    <p:sldId id="285" r:id="rId7"/>
    <p:sldId id="263" r:id="rId8"/>
    <p:sldId id="268" r:id="rId9"/>
    <p:sldId id="287" r:id="rId10"/>
    <p:sldId id="286" r:id="rId11"/>
    <p:sldId id="289" r:id="rId12"/>
    <p:sldId id="290" r:id="rId13"/>
    <p:sldId id="291" r:id="rId14"/>
    <p:sldId id="292" r:id="rId15"/>
    <p:sldId id="293" r:id="rId16"/>
    <p:sldId id="294" r:id="rId17"/>
    <p:sldId id="295" r:id="rId18"/>
    <p:sldId id="272" r:id="rId19"/>
    <p:sldId id="296" r:id="rId20"/>
    <p:sldId id="281"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580" autoAdjust="0"/>
  </p:normalViewPr>
  <p:slideViewPr>
    <p:cSldViewPr>
      <p:cViewPr varScale="1">
        <p:scale>
          <a:sx n="71" d="100"/>
          <a:sy n="71" d="100"/>
        </p:scale>
        <p:origin x="-132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0CECA6-B640-433B-87CE-5B791EA17950}"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277743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CECA6-B640-433B-87CE-5B791EA17950}"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57541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CECA6-B640-433B-87CE-5B791EA17950}"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3943884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3667611" y="792733"/>
            <a:ext cx="1808778" cy="2412019"/>
          </a:xfrm>
          <a:prstGeom prst="ellipse">
            <a:avLst/>
          </a:prstGeom>
        </p:spPr>
        <p:txBody>
          <a:bodyPr rtlCol="0">
            <a:noAutofit/>
          </a:bodyPr>
          <a:lstStyle/>
          <a:p>
            <a:pPr lvl="0"/>
            <a:r>
              <a:rPr lang="en-US" noProof="0" smtClean="0"/>
              <a:t>Drag picture to placeholder or click icon to add</a:t>
            </a:r>
            <a:endParaRPr lang="en-US" noProof="0" dirty="0"/>
          </a:p>
        </p:txBody>
      </p:sp>
      <p:sp>
        <p:nvSpPr>
          <p:cNvPr id="7" name="Title 1"/>
          <p:cNvSpPr>
            <a:spLocks noGrp="1"/>
          </p:cNvSpPr>
          <p:nvPr>
            <p:ph type="ctrTitle"/>
          </p:nvPr>
        </p:nvSpPr>
        <p:spPr>
          <a:xfrm>
            <a:off x="1784426" y="3404806"/>
            <a:ext cx="5575148" cy="595211"/>
          </a:xfrm>
        </p:spPr>
        <p:txBody>
          <a:bodyPr>
            <a:noAutofit/>
          </a:bodyPr>
          <a:lstStyle/>
          <a:p>
            <a:endParaRPr lang="en-US" dirty="0"/>
          </a:p>
        </p:txBody>
      </p:sp>
      <p:sp>
        <p:nvSpPr>
          <p:cNvPr id="9" name="Subtitle 2"/>
          <p:cNvSpPr>
            <a:spLocks noGrp="1"/>
          </p:cNvSpPr>
          <p:nvPr>
            <p:ph type="subTitle" idx="1"/>
          </p:nvPr>
        </p:nvSpPr>
        <p:spPr>
          <a:xfrm>
            <a:off x="1371600" y="4319115"/>
            <a:ext cx="6400800" cy="1395280"/>
          </a:xfrm>
        </p:spPr>
        <p:txBody>
          <a:bodyPr>
            <a:noAutofit/>
          </a:bodyPr>
          <a:lstStyle/>
          <a:p>
            <a:endParaRPr lang="en-US" dirty="0"/>
          </a:p>
        </p:txBody>
      </p:sp>
      <p:sp>
        <p:nvSpPr>
          <p:cNvPr id="5" name="Slide Number Placeholder 5"/>
          <p:cNvSpPr>
            <a:spLocks noGrp="1"/>
          </p:cNvSpPr>
          <p:nvPr>
            <p:ph type="sldNum" sz="quarter" idx="14"/>
          </p:nvPr>
        </p:nvSpPr>
        <p:spPr/>
        <p:txBody>
          <a:bodyPr/>
          <a:lstStyle>
            <a:lvl1pPr>
              <a:defRPr/>
            </a:lvl1pPr>
          </a:lstStyle>
          <a:p>
            <a:fld id="{5025D2E4-8B4D-4104-92A1-8891FE413771}" type="slidenum">
              <a:rPr lang="en-US"/>
              <a:pPr/>
              <a:t>‹#›</a:t>
            </a:fld>
            <a:endParaRPr lang="en-US"/>
          </a:p>
        </p:txBody>
      </p:sp>
    </p:spTree>
    <p:extLst>
      <p:ext uri="{BB962C8B-B14F-4D97-AF65-F5344CB8AC3E}">
        <p14:creationId xmlns:p14="http://schemas.microsoft.com/office/powerpoint/2010/main" val="333481796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CECA6-B640-433B-87CE-5B791EA17950}"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65129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CECA6-B640-433B-87CE-5B791EA17950}"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207243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0CECA6-B640-433B-87CE-5B791EA17950}"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422504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CECA6-B640-433B-87CE-5B791EA17950}" type="datetimeFigureOut">
              <a:rPr lang="en-US" smtClean="0"/>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55724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0CECA6-B640-433B-87CE-5B791EA17950}" type="datetimeFigureOut">
              <a:rPr lang="en-US" smtClean="0"/>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220819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CECA6-B640-433B-87CE-5B791EA17950}" type="datetimeFigureOut">
              <a:rPr lang="en-US" smtClean="0"/>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324295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CECA6-B640-433B-87CE-5B791EA17950}"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217836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CECA6-B640-433B-87CE-5B791EA17950}"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F2FEE-5CE9-4016-BDDB-B2F227714B4A}" type="slidenum">
              <a:rPr lang="en-US" smtClean="0"/>
              <a:t>‹#›</a:t>
            </a:fld>
            <a:endParaRPr lang="en-US"/>
          </a:p>
        </p:txBody>
      </p:sp>
    </p:spTree>
    <p:extLst>
      <p:ext uri="{BB962C8B-B14F-4D97-AF65-F5344CB8AC3E}">
        <p14:creationId xmlns:p14="http://schemas.microsoft.com/office/powerpoint/2010/main" val="14219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CECA6-B640-433B-87CE-5B791EA17950}" type="datetimeFigureOut">
              <a:rPr lang="en-US" smtClean="0"/>
              <a:t>5/7/2017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F2FEE-5CE9-4016-BDDB-B2F227714B4A}" type="slidenum">
              <a:rPr lang="en-US" smtClean="0"/>
              <a:t>‹#›</a:t>
            </a:fld>
            <a:endParaRPr lang="en-US"/>
          </a:p>
        </p:txBody>
      </p:sp>
    </p:spTree>
    <p:extLst>
      <p:ext uri="{BB962C8B-B14F-4D97-AF65-F5344CB8AC3E}">
        <p14:creationId xmlns:p14="http://schemas.microsoft.com/office/powerpoint/2010/main" val="127218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0112" y="1447800"/>
            <a:ext cx="6423776" cy="754856"/>
          </a:xfrm>
        </p:spPr>
        <p:txBody>
          <a:bodyPr>
            <a:normAutofit/>
          </a:bodyPr>
          <a:lstStyle/>
          <a:p>
            <a:r>
              <a:rPr lang="vi-VN" sz="3700" b="1" dirty="0" smtClean="0">
                <a:solidFill>
                  <a:srgbClr val="0070C0"/>
                </a:solidFill>
                <a:latin typeface="Open Sans"/>
                <a:cs typeface="Segoe UI" pitchFamily="34" charset="0"/>
              </a:rPr>
              <a:t>ỨNG DỤNG PHÂN TÁN</a:t>
            </a:r>
            <a:endParaRPr lang="en-US" sz="3700" b="1" dirty="0">
              <a:solidFill>
                <a:srgbClr val="0070C0"/>
              </a:solidFill>
              <a:latin typeface="Open Sans"/>
              <a:cs typeface="Segoe UI" pitchFamily="34" charset="0"/>
            </a:endParaRPr>
          </a:p>
        </p:txBody>
      </p:sp>
      <p:sp>
        <p:nvSpPr>
          <p:cNvPr id="3" name="Subtitle 2"/>
          <p:cNvSpPr>
            <a:spLocks noGrp="1"/>
          </p:cNvSpPr>
          <p:nvPr>
            <p:ph type="subTitle" idx="1"/>
          </p:nvPr>
        </p:nvSpPr>
        <p:spPr>
          <a:xfrm>
            <a:off x="1371421" y="5486400"/>
            <a:ext cx="6401157" cy="808037"/>
          </a:xfrm>
        </p:spPr>
        <p:txBody>
          <a:bodyPr rtlCol="0">
            <a:normAutofit/>
          </a:bodyPr>
          <a:lstStyle/>
          <a:p>
            <a:pPr defTabSz="456618">
              <a:defRPr/>
            </a:pPr>
            <a:r>
              <a:rPr lang="vi-VN" sz="3600" b="1" dirty="0" smtClean="0">
                <a:solidFill>
                  <a:srgbClr val="C00000"/>
                </a:solidFill>
                <a:latin typeface="Open Sans"/>
              </a:rPr>
              <a:t>REACTJS + FLUX</a:t>
            </a:r>
            <a:endParaRPr lang="en-US" sz="2000" b="1" dirty="0">
              <a:solidFill>
                <a:srgbClr val="C00000"/>
              </a:solidFill>
              <a:latin typeface="Open Sans"/>
            </a:endParaRPr>
          </a:p>
        </p:txBody>
      </p:sp>
      <p:sp>
        <p:nvSpPr>
          <p:cNvPr id="5" name="Title 1"/>
          <p:cNvSpPr txBox="1">
            <a:spLocks/>
          </p:cNvSpPr>
          <p:nvPr/>
        </p:nvSpPr>
        <p:spPr>
          <a:xfrm>
            <a:off x="0" y="304800"/>
            <a:ext cx="9144000" cy="7548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accent1"/>
                </a:solidFill>
                <a:latin typeface="Open Sans"/>
                <a:cs typeface="Segoe UI" pitchFamily="34" charset="0"/>
              </a:rPr>
              <a:t>TRƯỜNG ĐẠI HỌC KHOA HỌC TỰ NHIÊN TP.HCM</a:t>
            </a:r>
          </a:p>
          <a:p>
            <a:r>
              <a:rPr lang="en-US" sz="2000" b="1" dirty="0" smtClean="0">
                <a:solidFill>
                  <a:schemeClr val="accent1"/>
                </a:solidFill>
                <a:latin typeface="Open Sans"/>
                <a:cs typeface="Segoe UI" pitchFamily="34" charset="0"/>
              </a:rPr>
              <a:t>KHOA CÔNG NGHỆ THÔNG TIN</a:t>
            </a:r>
          </a:p>
        </p:txBody>
      </p:sp>
      <p:sp>
        <p:nvSpPr>
          <p:cNvPr id="7" name="Subtitle 2"/>
          <p:cNvSpPr txBox="1">
            <a:spLocks/>
          </p:cNvSpPr>
          <p:nvPr/>
        </p:nvSpPr>
        <p:spPr>
          <a:xfrm>
            <a:off x="666465" y="5307409"/>
            <a:ext cx="6401157" cy="8612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456618">
              <a:defRPr/>
            </a:pPr>
            <a:endParaRPr lang="en-US" sz="2000" b="1" dirty="0">
              <a:solidFill>
                <a:schemeClr val="tx1"/>
              </a:solidFill>
              <a:latin typeface="Open Sans"/>
            </a:endParaRPr>
          </a:p>
          <a:p>
            <a:pPr algn="l" defTabSz="456618">
              <a:defRPr/>
            </a:pPr>
            <a:endParaRPr lang="en-US" sz="2000" b="1" dirty="0" smtClean="0">
              <a:solidFill>
                <a:schemeClr val="tx1"/>
              </a:solidFill>
              <a:latin typeface="Open San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362200"/>
            <a:ext cx="6934199" cy="2945209"/>
          </a:xfrm>
          <a:prstGeom prst="rect">
            <a:avLst/>
          </a:prstGeom>
        </p:spPr>
      </p:pic>
    </p:spTree>
    <p:extLst>
      <p:ext uri="{BB962C8B-B14F-4D97-AF65-F5344CB8AC3E}">
        <p14:creationId xmlns:p14="http://schemas.microsoft.com/office/powerpoint/2010/main" val="3108863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10</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TỔNG QUAN</a:t>
            </a:r>
            <a:endParaRPr lang="en-US" sz="4000" b="1" dirty="0" smtClean="0">
              <a:latin typeface="Open Sans" charset="0"/>
            </a:endParaRPr>
          </a:p>
        </p:txBody>
      </p:sp>
      <p:sp>
        <p:nvSpPr>
          <p:cNvPr id="3" name="Subtitle 2"/>
          <p:cNvSpPr>
            <a:spLocks noGrp="1"/>
          </p:cNvSpPr>
          <p:nvPr>
            <p:ph type="subTitle" idx="1"/>
          </p:nvPr>
        </p:nvSpPr>
        <p:spPr>
          <a:xfrm>
            <a:off x="0" y="1828800"/>
            <a:ext cx="9067800" cy="4666129"/>
          </a:xfrm>
        </p:spPr>
        <p:txBody>
          <a:bodyPr/>
          <a:lstStyle/>
          <a:p>
            <a:r>
              <a:rPr lang="vi-VN" dirty="0" smtClean="0">
                <a:latin typeface="Open Sans"/>
              </a:rPr>
              <a:t>Flux là kiến trúc được Facebook sử dụng khi làm việc với React. Nó không phải là một framework hay thư viện, nó là một kiến trúc bổ sung cho React và Unidirectional Data Flow.</a:t>
            </a:r>
          </a:p>
          <a:p>
            <a:endParaRPr lang="en-US" dirty="0" smtClean="0">
              <a:latin typeface="Open Sans"/>
            </a:endParaRPr>
          </a:p>
        </p:txBody>
      </p:sp>
    </p:spTree>
    <p:extLst>
      <p:ext uri="{BB962C8B-B14F-4D97-AF65-F5344CB8AC3E}">
        <p14:creationId xmlns:p14="http://schemas.microsoft.com/office/powerpoint/2010/main" val="14111414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11</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CÁC THÀNH PHẦN CƠ BẢN</a:t>
            </a:r>
            <a:endParaRPr lang="en-US" sz="4000" b="1" dirty="0" smtClean="0">
              <a:latin typeface="Open Sans"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1795462"/>
            <a:ext cx="6572250" cy="1438275"/>
          </a:xfrm>
          <a:prstGeom prst="rect">
            <a:avLst/>
          </a:prstGeom>
        </p:spPr>
      </p:pic>
      <p:sp>
        <p:nvSpPr>
          <p:cNvPr id="6" name="Subtitle 2"/>
          <p:cNvSpPr>
            <a:spLocks noGrp="1"/>
          </p:cNvSpPr>
          <p:nvPr>
            <p:ph type="subTitle" idx="1"/>
          </p:nvPr>
        </p:nvSpPr>
        <p:spPr>
          <a:xfrm>
            <a:off x="1285875" y="3657600"/>
            <a:ext cx="6572250" cy="2837329"/>
          </a:xfrm>
        </p:spPr>
        <p:txBody>
          <a:bodyPr/>
          <a:lstStyle/>
          <a:p>
            <a:r>
              <a:rPr lang="vi-VN" dirty="0" smtClean="0">
                <a:latin typeface="Open Sans"/>
              </a:rPr>
              <a:t>Action.</a:t>
            </a:r>
          </a:p>
          <a:p>
            <a:r>
              <a:rPr lang="vi-VN" dirty="0" smtClean="0">
                <a:latin typeface="Open Sans"/>
              </a:rPr>
              <a:t>Dipatcher</a:t>
            </a:r>
          </a:p>
          <a:p>
            <a:r>
              <a:rPr lang="vi-VN" dirty="0" smtClean="0">
                <a:latin typeface="Open Sans"/>
              </a:rPr>
              <a:t>Store</a:t>
            </a:r>
          </a:p>
          <a:p>
            <a:r>
              <a:rPr lang="vi-VN" dirty="0" smtClean="0">
                <a:latin typeface="Open Sans"/>
              </a:rPr>
              <a:t>Views</a:t>
            </a:r>
            <a:endParaRPr lang="en-US" dirty="0" smtClean="0">
              <a:latin typeface="Open Sans"/>
            </a:endParaRPr>
          </a:p>
        </p:txBody>
      </p:sp>
    </p:spTree>
    <p:extLst>
      <p:ext uri="{BB962C8B-B14F-4D97-AF65-F5344CB8AC3E}">
        <p14:creationId xmlns:p14="http://schemas.microsoft.com/office/powerpoint/2010/main" val="7031799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12</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ACTION</a:t>
            </a:r>
            <a:endParaRPr lang="en-US" sz="4000" b="1" dirty="0" smtClean="0">
              <a:latin typeface="Open Sans" charset="0"/>
            </a:endParaRPr>
          </a:p>
        </p:txBody>
      </p:sp>
      <p:sp>
        <p:nvSpPr>
          <p:cNvPr id="3" name="Subtitle 2"/>
          <p:cNvSpPr>
            <a:spLocks noGrp="1"/>
          </p:cNvSpPr>
          <p:nvPr>
            <p:ph type="subTitle" idx="1"/>
          </p:nvPr>
        </p:nvSpPr>
        <p:spPr>
          <a:xfrm>
            <a:off x="152400" y="4773706"/>
            <a:ext cx="8915400" cy="1721223"/>
          </a:xfrm>
        </p:spPr>
        <p:txBody>
          <a:bodyPr/>
          <a:lstStyle/>
          <a:p>
            <a:r>
              <a:rPr lang="vi-VN" dirty="0" smtClean="0">
                <a:latin typeface="Open Sans"/>
              </a:rPr>
              <a:t>Là nơi đăng kí hàm sẽ được Views gọi đến khi cần thiết</a:t>
            </a:r>
            <a:endParaRPr lang="en-US" dirty="0" smtClean="0">
              <a:latin typeface="Open San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91235"/>
            <a:ext cx="6667500" cy="2857500"/>
          </a:xfrm>
          <a:prstGeom prst="rect">
            <a:avLst/>
          </a:prstGeom>
        </p:spPr>
      </p:pic>
    </p:spTree>
    <p:extLst>
      <p:ext uri="{BB962C8B-B14F-4D97-AF65-F5344CB8AC3E}">
        <p14:creationId xmlns:p14="http://schemas.microsoft.com/office/powerpoint/2010/main" val="26929777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13</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DISPATCHER</a:t>
            </a:r>
            <a:endParaRPr lang="en-US" sz="4000" b="1" dirty="0" smtClean="0">
              <a:latin typeface="Open Sans" charset="0"/>
            </a:endParaRPr>
          </a:p>
        </p:txBody>
      </p:sp>
      <p:sp>
        <p:nvSpPr>
          <p:cNvPr id="3" name="Subtitle 2"/>
          <p:cNvSpPr>
            <a:spLocks noGrp="1"/>
          </p:cNvSpPr>
          <p:nvPr>
            <p:ph type="subTitle" idx="1"/>
          </p:nvPr>
        </p:nvSpPr>
        <p:spPr>
          <a:xfrm>
            <a:off x="94128" y="5029200"/>
            <a:ext cx="8973671" cy="1465729"/>
          </a:xfrm>
        </p:spPr>
        <p:txBody>
          <a:bodyPr/>
          <a:lstStyle/>
          <a:p>
            <a:r>
              <a:rPr lang="vi-VN" dirty="0" smtClean="0">
                <a:latin typeface="Open Sans"/>
              </a:rPr>
              <a:t>Chuyển action đến tất cả các Store đã đăng kí </a:t>
            </a:r>
            <a:r>
              <a:rPr lang="vi-VN" dirty="0" smtClean="0">
                <a:latin typeface="Open Sans"/>
              </a:rPr>
              <a:t>trước</a:t>
            </a:r>
            <a:endParaRPr lang="en-US" dirty="0" smtClean="0">
              <a:latin typeface="Open San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76082"/>
            <a:ext cx="6057900" cy="3305175"/>
          </a:xfrm>
          <a:prstGeom prst="rect">
            <a:avLst/>
          </a:prstGeom>
        </p:spPr>
      </p:pic>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14</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STORE</a:t>
            </a:r>
            <a:endParaRPr lang="en-US" sz="4000" b="1" dirty="0" smtClean="0">
              <a:latin typeface="Open Sans" charset="0"/>
            </a:endParaRPr>
          </a:p>
        </p:txBody>
      </p:sp>
      <p:sp>
        <p:nvSpPr>
          <p:cNvPr id="3" name="Subtitle 2"/>
          <p:cNvSpPr>
            <a:spLocks noGrp="1"/>
          </p:cNvSpPr>
          <p:nvPr>
            <p:ph type="subTitle" idx="1"/>
          </p:nvPr>
        </p:nvSpPr>
        <p:spPr>
          <a:xfrm>
            <a:off x="152400" y="5190566"/>
            <a:ext cx="8915400" cy="968187"/>
          </a:xfrm>
        </p:spPr>
        <p:txBody>
          <a:bodyPr/>
          <a:lstStyle/>
          <a:p>
            <a:r>
              <a:rPr lang="vi-VN" dirty="0" smtClean="0">
                <a:latin typeface="Open Sans"/>
              </a:rPr>
              <a:t>Là nơi xử lí với database</a:t>
            </a:r>
            <a:endParaRPr lang="en-US" dirty="0" smtClean="0">
              <a:latin typeface="Open San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447800"/>
            <a:ext cx="3800475" cy="3295650"/>
          </a:xfrm>
          <a:prstGeom prst="rect">
            <a:avLst/>
          </a:prstGeom>
        </p:spPr>
      </p:pic>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15</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VIEW</a:t>
            </a:r>
            <a:endParaRPr lang="en-US" sz="4000" b="1" dirty="0" smtClean="0">
              <a:latin typeface="Open Sans" charset="0"/>
            </a:endParaRPr>
          </a:p>
        </p:txBody>
      </p:sp>
      <p:sp>
        <p:nvSpPr>
          <p:cNvPr id="3" name="Subtitle 2"/>
          <p:cNvSpPr>
            <a:spLocks noGrp="1"/>
          </p:cNvSpPr>
          <p:nvPr>
            <p:ph type="subTitle" idx="1"/>
          </p:nvPr>
        </p:nvSpPr>
        <p:spPr>
          <a:xfrm>
            <a:off x="188259" y="4953000"/>
            <a:ext cx="8803342" cy="1541929"/>
          </a:xfrm>
        </p:spPr>
        <p:txBody>
          <a:bodyPr/>
          <a:lstStyle/>
          <a:p>
            <a:r>
              <a:rPr lang="vi-VN" dirty="0" smtClean="0">
                <a:latin typeface="Open Sans"/>
              </a:rPr>
              <a:t>Lấy dữ liệu từ Store.</a:t>
            </a:r>
          </a:p>
          <a:p>
            <a:r>
              <a:rPr lang="vi-VN" dirty="0" smtClean="0">
                <a:latin typeface="Open Sans"/>
              </a:rPr>
              <a:t>Gọi Action khi cần thiết</a:t>
            </a:r>
            <a:endParaRPr lang="en-US" dirty="0" smtClean="0">
              <a:latin typeface="Open San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15315"/>
            <a:ext cx="3367088" cy="3206368"/>
          </a:xfrm>
          <a:prstGeom prst="rect">
            <a:avLst/>
          </a:prstGeom>
        </p:spPr>
      </p:pic>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16</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DATA FLOW</a:t>
            </a:r>
            <a:endParaRPr lang="en-US" sz="4000" b="1" dirty="0" smtClean="0">
              <a:latin typeface="Open Sans" charset="0"/>
            </a:endParaRPr>
          </a:p>
        </p:txBody>
      </p:sp>
      <p:sp>
        <p:nvSpPr>
          <p:cNvPr id="3" name="Subtitle 2"/>
          <p:cNvSpPr>
            <a:spLocks noGrp="1"/>
          </p:cNvSpPr>
          <p:nvPr>
            <p:ph type="subTitle" idx="1"/>
          </p:nvPr>
        </p:nvSpPr>
        <p:spPr>
          <a:xfrm>
            <a:off x="0" y="5638800"/>
            <a:ext cx="9067800" cy="856129"/>
          </a:xfrm>
        </p:spPr>
        <p:txBody>
          <a:bodyPr/>
          <a:lstStyle/>
          <a:p>
            <a:pPr marL="0" indent="0">
              <a:buNone/>
            </a:pPr>
            <a:endParaRPr lang="en-US" dirty="0" smtClean="0">
              <a:latin typeface="Open San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71015"/>
            <a:ext cx="8534400" cy="4647965"/>
          </a:xfrm>
          <a:prstGeom prst="rect">
            <a:avLst/>
          </a:prstGeom>
        </p:spPr>
      </p:pic>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17</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FLUX VÀ MVC</a:t>
            </a:r>
            <a:endParaRPr lang="en-US" sz="4000" b="1" dirty="0" smtClean="0">
              <a:latin typeface="Open Sans" charset="0"/>
            </a:endParaRPr>
          </a:p>
        </p:txBody>
      </p:sp>
      <p:sp>
        <p:nvSpPr>
          <p:cNvPr id="3" name="Subtitle 2"/>
          <p:cNvSpPr>
            <a:spLocks noGrp="1"/>
          </p:cNvSpPr>
          <p:nvPr>
            <p:ph type="subTitle" idx="1"/>
          </p:nvPr>
        </p:nvSpPr>
        <p:spPr>
          <a:xfrm>
            <a:off x="0" y="1828800"/>
            <a:ext cx="9067800" cy="4666129"/>
          </a:xfrm>
        </p:spPr>
        <p:txBody>
          <a:bodyPr/>
          <a:lstStyle/>
          <a:p>
            <a:pPr marL="0" indent="0">
              <a:buNone/>
            </a:pPr>
            <a:endParaRPr lang="en-US" dirty="0" smtClean="0">
              <a:latin typeface="Open San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00200"/>
            <a:ext cx="8537008" cy="4803740"/>
          </a:xfrm>
          <a:prstGeom prst="rect">
            <a:avLst/>
          </a:prstGeom>
        </p:spPr>
      </p:pic>
    </p:spTree>
    <p:extLst>
      <p:ext uri="{BB962C8B-B14F-4D97-AF65-F5344CB8AC3E}">
        <p14:creationId xmlns:p14="http://schemas.microsoft.com/office/powerpoint/2010/main" val="4059970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9" name="Title 1"/>
          <p:cNvSpPr txBox="1">
            <a:spLocks/>
          </p:cNvSpPr>
          <p:nvPr/>
        </p:nvSpPr>
        <p:spPr bwMode="auto">
          <a:xfrm>
            <a:off x="-2275" y="3124200"/>
            <a:ext cx="9067799" cy="121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389" tIns="19194" rIns="38389" bIns="19194"/>
          <a:lstStyle>
            <a:lvl1pPr>
              <a:tabLst>
                <a:tab pos="4983163" algn="l"/>
              </a:tabLst>
              <a:defRPr sz="4300">
                <a:solidFill>
                  <a:schemeClr val="tx1"/>
                </a:solidFill>
                <a:latin typeface="Calibri" pitchFamily="34" charset="0"/>
                <a:ea typeface="MS PGothic" pitchFamily="34" charset="-128"/>
              </a:defRPr>
            </a:lvl1pPr>
            <a:lvl2pPr marL="742950" indent="-285750">
              <a:tabLst>
                <a:tab pos="4983163" algn="l"/>
              </a:tabLst>
              <a:defRPr sz="4300">
                <a:solidFill>
                  <a:schemeClr val="tx1"/>
                </a:solidFill>
                <a:latin typeface="Calibri" pitchFamily="34" charset="0"/>
                <a:ea typeface="MS PGothic" pitchFamily="34" charset="-128"/>
              </a:defRPr>
            </a:lvl2pPr>
            <a:lvl3pPr marL="1143000" indent="-228600">
              <a:tabLst>
                <a:tab pos="4983163" algn="l"/>
              </a:tabLst>
              <a:defRPr sz="4300">
                <a:solidFill>
                  <a:schemeClr val="tx1"/>
                </a:solidFill>
                <a:latin typeface="Calibri" pitchFamily="34" charset="0"/>
                <a:ea typeface="MS PGothic" pitchFamily="34" charset="-128"/>
              </a:defRPr>
            </a:lvl3pPr>
            <a:lvl4pPr marL="1600200" indent="-228600">
              <a:tabLst>
                <a:tab pos="4983163" algn="l"/>
              </a:tabLst>
              <a:defRPr sz="4300">
                <a:solidFill>
                  <a:schemeClr val="tx1"/>
                </a:solidFill>
                <a:latin typeface="Calibri" pitchFamily="34" charset="0"/>
                <a:ea typeface="MS PGothic" pitchFamily="34" charset="-128"/>
              </a:defRPr>
            </a:lvl4pPr>
            <a:lvl5pPr marL="2057400" indent="-228600">
              <a:tabLst>
                <a:tab pos="4983163" algn="l"/>
              </a:tabLst>
              <a:defRPr sz="4300">
                <a:solidFill>
                  <a:schemeClr val="tx1"/>
                </a:solidFill>
                <a:latin typeface="Calibri" pitchFamily="34" charset="0"/>
                <a:ea typeface="MS PGothic" pitchFamily="34" charset="-128"/>
              </a:defRPr>
            </a:lvl5pPr>
            <a:lvl6pPr marL="25146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6pPr>
            <a:lvl7pPr marL="29718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7pPr>
            <a:lvl8pPr marL="34290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8pPr>
            <a:lvl9pPr marL="38862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9pPr>
          </a:lstStyle>
          <a:p>
            <a:pPr algn="ctr">
              <a:lnSpc>
                <a:spcPct val="90000"/>
              </a:lnSpc>
            </a:pPr>
            <a:r>
              <a:rPr lang="vi-VN" sz="3700" b="1" dirty="0" smtClean="0">
                <a:solidFill>
                  <a:schemeClr val="bg1"/>
                </a:solidFill>
                <a:latin typeface="Open Sans" charset="0"/>
              </a:rPr>
              <a:t>DEMO</a:t>
            </a:r>
            <a:endParaRPr lang="en-US" sz="3700" b="1" dirty="0">
              <a:solidFill>
                <a:schemeClr val="bg1"/>
              </a:solidFill>
              <a:latin typeface="Open Sans" charset="0"/>
            </a:endParaRPr>
          </a:p>
        </p:txBody>
      </p:sp>
      <p:sp>
        <p:nvSpPr>
          <p:cNvPr id="10" name="Rectangle 9"/>
          <p:cNvSpPr/>
          <p:nvPr/>
        </p:nvSpPr>
        <p:spPr>
          <a:xfrm>
            <a:off x="4240554" y="4572000"/>
            <a:ext cx="582140" cy="6429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8353" tIns="19178" rIns="38353" bIns="19178" anchor="ctr"/>
          <a:lstStyle/>
          <a:p>
            <a:pPr algn="ctr" defTabSz="456618">
              <a:defRPr/>
            </a:pPr>
            <a:endParaRPr lang="en-US" dirty="0">
              <a:solidFill>
                <a:schemeClr val="accent2"/>
              </a:solidFill>
              <a:latin typeface="Open Sans Light"/>
            </a:endParaRPr>
          </a:p>
        </p:txBody>
      </p:sp>
      <p:sp>
        <p:nvSpPr>
          <p:cNvPr id="5" name="Freeform 429"/>
          <p:cNvSpPr>
            <a:spLocks noChangeArrowheads="1"/>
          </p:cNvSpPr>
          <p:nvPr/>
        </p:nvSpPr>
        <p:spPr bwMode="auto">
          <a:xfrm>
            <a:off x="4221601" y="2270646"/>
            <a:ext cx="620046" cy="533400"/>
          </a:xfrm>
          <a:custGeom>
            <a:avLst/>
            <a:gdLst>
              <a:gd name="T0" fmla="*/ 456982 w 1230"/>
              <a:gd name="T1" fmla="*/ 150645 h 1221"/>
              <a:gd name="T2" fmla="*/ 437318 w 1230"/>
              <a:gd name="T3" fmla="*/ 170312 h 1221"/>
              <a:gd name="T4" fmla="*/ 312258 w 1230"/>
              <a:gd name="T5" fmla="*/ 45626 h 1221"/>
              <a:gd name="T6" fmla="*/ 331921 w 1230"/>
              <a:gd name="T7" fmla="*/ 22420 h 1221"/>
              <a:gd name="T8" fmla="*/ 417261 w 1230"/>
              <a:gd name="T9" fmla="*/ 22420 h 1221"/>
              <a:gd name="T10" fmla="*/ 456982 w 1230"/>
              <a:gd name="T11" fmla="*/ 65293 h 1221"/>
              <a:gd name="T12" fmla="*/ 456982 w 1230"/>
              <a:gd name="T13" fmla="*/ 150645 h 1221"/>
              <a:gd name="T14" fmla="*/ 164388 w 1230"/>
              <a:gd name="T15" fmla="*/ 400803 h 1221"/>
              <a:gd name="T16" fmla="*/ 164388 w 1230"/>
              <a:gd name="T17" fmla="*/ 423616 h 1221"/>
              <a:gd name="T18" fmla="*/ 184051 w 1230"/>
              <a:gd name="T19" fmla="*/ 423616 h 1221"/>
              <a:gd name="T20" fmla="*/ 417261 w 1230"/>
              <a:gd name="T21" fmla="*/ 190372 h 1221"/>
              <a:gd name="T22" fmla="*/ 394451 w 1230"/>
              <a:gd name="T23" fmla="*/ 170312 h 1221"/>
              <a:gd name="T24" fmla="*/ 164388 w 1230"/>
              <a:gd name="T25" fmla="*/ 400803 h 1221"/>
              <a:gd name="T26" fmla="*/ 58991 w 1230"/>
              <a:gd name="T27" fmla="*/ 295391 h 1221"/>
              <a:gd name="T28" fmla="*/ 58991 w 1230"/>
              <a:gd name="T29" fmla="*/ 318597 h 1221"/>
              <a:gd name="T30" fmla="*/ 82194 w 1230"/>
              <a:gd name="T31" fmla="*/ 318597 h 1221"/>
              <a:gd name="T32" fmla="*/ 312258 w 1230"/>
              <a:gd name="T33" fmla="*/ 84959 h 1221"/>
              <a:gd name="T34" fmla="*/ 289055 w 1230"/>
              <a:gd name="T35" fmla="*/ 65293 h 1221"/>
              <a:gd name="T36" fmla="*/ 58991 w 1230"/>
              <a:gd name="T37" fmla="*/ 295391 h 1221"/>
              <a:gd name="T38" fmla="*/ 331921 w 1230"/>
              <a:gd name="T39" fmla="*/ 108166 h 1221"/>
              <a:gd name="T40" fmla="*/ 101857 w 1230"/>
              <a:gd name="T41" fmla="*/ 338264 h 1221"/>
              <a:gd name="T42" fmla="*/ 101857 w 1230"/>
              <a:gd name="T43" fmla="*/ 381137 h 1221"/>
              <a:gd name="T44" fmla="*/ 144331 w 1230"/>
              <a:gd name="T45" fmla="*/ 381137 h 1221"/>
              <a:gd name="T46" fmla="*/ 374788 w 1230"/>
              <a:gd name="T47" fmla="*/ 150645 h 1221"/>
              <a:gd name="T48" fmla="*/ 331921 w 1230"/>
              <a:gd name="T49" fmla="*/ 108166 h 1221"/>
              <a:gd name="T50" fmla="*/ 144331 w 1230"/>
              <a:gd name="T51" fmla="*/ 443283 h 1221"/>
              <a:gd name="T52" fmla="*/ 131353 w 1230"/>
              <a:gd name="T53" fmla="*/ 417323 h 1221"/>
              <a:gd name="T54" fmla="*/ 121521 w 1230"/>
              <a:gd name="T55" fmla="*/ 417323 h 1221"/>
              <a:gd name="T56" fmla="*/ 82194 w 1230"/>
              <a:gd name="T57" fmla="*/ 400803 h 1221"/>
              <a:gd name="T58" fmla="*/ 62137 w 1230"/>
              <a:gd name="T59" fmla="*/ 357930 h 1221"/>
              <a:gd name="T60" fmla="*/ 65676 w 1230"/>
              <a:gd name="T61" fmla="*/ 351244 h 1221"/>
              <a:gd name="T62" fmla="*/ 39327 w 1230"/>
              <a:gd name="T63" fmla="*/ 338264 h 1221"/>
              <a:gd name="T64" fmla="*/ 36181 w 1230"/>
              <a:gd name="T65" fmla="*/ 335117 h 1221"/>
              <a:gd name="T66" fmla="*/ 0 w 1230"/>
              <a:gd name="T67" fmla="*/ 479863 h 1221"/>
              <a:gd name="T68" fmla="*/ 144331 w 1230"/>
              <a:gd name="T69" fmla="*/ 443283 h 1221"/>
              <a:gd name="T70" fmla="*/ 144331 w 1230"/>
              <a:gd name="T71" fmla="*/ 443283 h 1221"/>
              <a:gd name="T72" fmla="*/ 144331 w 1230"/>
              <a:gd name="T73" fmla="*/ 443283 h 12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51193" tIns="25596" rIns="51193" bIns="25596" anchor="ctr"/>
          <a:lstStyle/>
          <a:p>
            <a:endParaRPr lang="en-US"/>
          </a:p>
        </p:txBody>
      </p:sp>
    </p:spTree>
    <p:extLst>
      <p:ext uri="{BB962C8B-B14F-4D97-AF65-F5344CB8AC3E}">
        <p14:creationId xmlns:p14="http://schemas.microsoft.com/office/powerpoint/2010/main" val="2325186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19</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endParaRPr lang="en-US" sz="4000" b="1" dirty="0" smtClean="0">
              <a:latin typeface="Open Sans" charset="0"/>
            </a:endParaRPr>
          </a:p>
        </p:txBody>
      </p:sp>
      <p:sp>
        <p:nvSpPr>
          <p:cNvPr id="5" name="Subtitle 4"/>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091734"/>
            <a:ext cx="7818437"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1000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6540500"/>
            <a:ext cx="9144000" cy="698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38389" tIns="19194" rIns="38389" bIns="19194" anchor="ctr"/>
          <a:lstStyle/>
          <a:p>
            <a:pPr algn="ctr" defTabSz="456618">
              <a:defRPr/>
            </a:pPr>
            <a:endParaRPr lang="en-US" dirty="0">
              <a:latin typeface="Open Sans Light"/>
            </a:endParaRPr>
          </a:p>
        </p:txBody>
      </p:sp>
      <p:sp>
        <p:nvSpPr>
          <p:cNvPr id="2" name="Title 1"/>
          <p:cNvSpPr>
            <a:spLocks noGrp="1"/>
          </p:cNvSpPr>
          <p:nvPr>
            <p:ph type="ctrTitle"/>
          </p:nvPr>
        </p:nvSpPr>
        <p:spPr>
          <a:xfrm>
            <a:off x="685711" y="351632"/>
            <a:ext cx="8001089" cy="685800"/>
          </a:xfrm>
        </p:spPr>
        <p:txBody>
          <a:bodyPr>
            <a:normAutofit fontScale="90000"/>
          </a:bodyPr>
          <a:lstStyle/>
          <a:p>
            <a:r>
              <a:rPr lang="en-US" b="1" dirty="0" smtClean="0">
                <a:latin typeface="Open Sans" charset="0"/>
              </a:rPr>
              <a:t>N</a:t>
            </a:r>
            <a:r>
              <a:rPr lang="vi-VN" b="1" dirty="0" smtClean="0">
                <a:latin typeface="Open Sans" charset="0"/>
              </a:rPr>
              <a:t>ỘI DUNG CHÍNH</a:t>
            </a:r>
            <a:endParaRPr lang="en-US" b="1" dirty="0" smtClean="0">
              <a:latin typeface="Open Sans" charset="0"/>
            </a:endParaRPr>
          </a:p>
        </p:txBody>
      </p:sp>
      <p:sp>
        <p:nvSpPr>
          <p:cNvPr id="10" name="Subtitle 9"/>
          <p:cNvSpPr>
            <a:spLocks noGrp="1"/>
          </p:cNvSpPr>
          <p:nvPr>
            <p:ph type="subTitle" idx="1"/>
          </p:nvPr>
        </p:nvSpPr>
        <p:spPr>
          <a:xfrm>
            <a:off x="4888236" y="1716941"/>
            <a:ext cx="3637199" cy="373436"/>
          </a:xfrm>
        </p:spPr>
        <p:txBody>
          <a:bodyPr wrap="square">
            <a:spAutoFit/>
          </a:bodyPr>
          <a:lstStyle/>
          <a:p>
            <a:pPr algn="l">
              <a:lnSpc>
                <a:spcPct val="110000"/>
              </a:lnSpc>
            </a:pPr>
            <a:r>
              <a:rPr lang="vi-VN" sz="1800" dirty="0" smtClean="0">
                <a:solidFill>
                  <a:schemeClr val="tx2"/>
                </a:solidFill>
                <a:latin typeface="Open Sans Light" charset="0"/>
              </a:rPr>
              <a:t>REACTJS</a:t>
            </a:r>
            <a:endParaRPr lang="en-US" sz="1600" dirty="0">
              <a:latin typeface="Open Sans Light" charset="0"/>
            </a:endParaRPr>
          </a:p>
        </p:txBody>
      </p:sp>
      <p:sp>
        <p:nvSpPr>
          <p:cNvPr id="10244" name="Slide Number Placeholder 5"/>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2020637B-6FE2-4B0C-A0F2-57DDC54D0DF5}" type="slidenum">
              <a:rPr lang="en-US" sz="800">
                <a:solidFill>
                  <a:schemeClr val="bg1"/>
                </a:solidFill>
                <a:latin typeface="Open Sans" charset="0"/>
              </a:rPr>
              <a:pPr/>
              <a:t>2</a:t>
            </a:fld>
            <a:endParaRPr lang="en-US" sz="800">
              <a:solidFill>
                <a:schemeClr val="bg1"/>
              </a:solidFill>
              <a:latin typeface="Open Sans" charset="0"/>
            </a:endParaRPr>
          </a:p>
        </p:txBody>
      </p:sp>
      <p:cxnSp>
        <p:nvCxnSpPr>
          <p:cNvPr id="4" name="Straight Connector 3"/>
          <p:cNvCxnSpPr>
            <a:cxnSpLocks noChangeShapeType="1"/>
          </p:cNvCxnSpPr>
          <p:nvPr/>
        </p:nvCxnSpPr>
        <p:spPr bwMode="auto">
          <a:xfrm>
            <a:off x="4578250" y="2087812"/>
            <a:ext cx="0" cy="3921919"/>
          </a:xfrm>
          <a:prstGeom prst="line">
            <a:avLst/>
          </a:prstGeom>
          <a:noFill/>
          <a:ln w="25400">
            <a:solidFill>
              <a:srgbClr val="D9D9D9"/>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 name="Oval 4"/>
          <p:cNvSpPr/>
          <p:nvPr/>
        </p:nvSpPr>
        <p:spPr>
          <a:xfrm>
            <a:off x="4289774" y="1629569"/>
            <a:ext cx="555111" cy="580231"/>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38389" tIns="19194" rIns="38389" bIns="19194" anchor="ctr"/>
          <a:lstStyle/>
          <a:p>
            <a:pPr algn="ctr" defTabSz="456618">
              <a:defRPr/>
            </a:pPr>
            <a:endParaRPr lang="en-US" dirty="0">
              <a:latin typeface="Open Sans Light"/>
            </a:endParaRPr>
          </a:p>
        </p:txBody>
      </p:sp>
      <p:sp>
        <p:nvSpPr>
          <p:cNvPr id="21" name="AutoShape 29"/>
          <p:cNvSpPr>
            <a:spLocks/>
          </p:cNvSpPr>
          <p:nvPr/>
        </p:nvSpPr>
        <p:spPr bwMode="auto">
          <a:xfrm>
            <a:off x="4472384" y="1756678"/>
            <a:ext cx="250868" cy="3260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5992" tIns="15992" rIns="15992" bIns="15992" anchor="ctr"/>
          <a:lstStyle/>
          <a:p>
            <a:pPr defTabSz="143828">
              <a:defRPr/>
            </a:pPr>
            <a:endParaRPr lang="es-ES" sz="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 name="Oval 21"/>
          <p:cNvSpPr/>
          <p:nvPr/>
        </p:nvSpPr>
        <p:spPr>
          <a:xfrm>
            <a:off x="4289774" y="3581400"/>
            <a:ext cx="555111" cy="61977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8389" tIns="19194" rIns="38389" bIns="19194" anchor="ctr"/>
          <a:lstStyle/>
          <a:p>
            <a:pPr algn="ctr" defTabSz="456618">
              <a:defRPr/>
            </a:pPr>
            <a:endParaRPr lang="en-US" dirty="0">
              <a:latin typeface="Open Sans Light"/>
            </a:endParaRPr>
          </a:p>
        </p:txBody>
      </p:sp>
      <p:sp>
        <p:nvSpPr>
          <p:cNvPr id="23" name="AutoShape 82"/>
          <p:cNvSpPr>
            <a:spLocks/>
          </p:cNvSpPr>
          <p:nvPr/>
        </p:nvSpPr>
        <p:spPr bwMode="auto">
          <a:xfrm>
            <a:off x="4418641" y="3754564"/>
            <a:ext cx="291283" cy="2487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5995" tIns="15995" rIns="15995" bIns="15995" anchor="ctr"/>
          <a:lstStyle/>
          <a:p>
            <a:pPr defTabSz="143828">
              <a:defRPr/>
            </a:pPr>
            <a:endParaRPr lang="es-ES" sz="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 name="Oval 23"/>
          <p:cNvSpPr/>
          <p:nvPr/>
        </p:nvSpPr>
        <p:spPr>
          <a:xfrm>
            <a:off x="4333756" y="5472509"/>
            <a:ext cx="544300" cy="58181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8389" tIns="19194" rIns="38389" bIns="19194" anchor="ctr"/>
          <a:lstStyle/>
          <a:p>
            <a:pPr algn="ctr" defTabSz="456618">
              <a:defRPr/>
            </a:pPr>
            <a:endParaRPr lang="en-US" dirty="0">
              <a:latin typeface="Open Sans Light"/>
            </a:endParaRPr>
          </a:p>
        </p:txBody>
      </p:sp>
      <p:sp>
        <p:nvSpPr>
          <p:cNvPr id="41" name="Freeform 429"/>
          <p:cNvSpPr>
            <a:spLocks noChangeArrowheads="1"/>
          </p:cNvSpPr>
          <p:nvPr/>
        </p:nvSpPr>
        <p:spPr bwMode="auto">
          <a:xfrm>
            <a:off x="4472383" y="5643165"/>
            <a:ext cx="244939" cy="240506"/>
          </a:xfrm>
          <a:custGeom>
            <a:avLst/>
            <a:gdLst>
              <a:gd name="T0" fmla="*/ 456982 w 1230"/>
              <a:gd name="T1" fmla="*/ 150645 h 1221"/>
              <a:gd name="T2" fmla="*/ 437318 w 1230"/>
              <a:gd name="T3" fmla="*/ 170312 h 1221"/>
              <a:gd name="T4" fmla="*/ 312258 w 1230"/>
              <a:gd name="T5" fmla="*/ 45626 h 1221"/>
              <a:gd name="T6" fmla="*/ 331921 w 1230"/>
              <a:gd name="T7" fmla="*/ 22420 h 1221"/>
              <a:gd name="T8" fmla="*/ 417261 w 1230"/>
              <a:gd name="T9" fmla="*/ 22420 h 1221"/>
              <a:gd name="T10" fmla="*/ 456982 w 1230"/>
              <a:gd name="T11" fmla="*/ 65293 h 1221"/>
              <a:gd name="T12" fmla="*/ 456982 w 1230"/>
              <a:gd name="T13" fmla="*/ 150645 h 1221"/>
              <a:gd name="T14" fmla="*/ 164388 w 1230"/>
              <a:gd name="T15" fmla="*/ 400803 h 1221"/>
              <a:gd name="T16" fmla="*/ 164388 w 1230"/>
              <a:gd name="T17" fmla="*/ 423616 h 1221"/>
              <a:gd name="T18" fmla="*/ 184051 w 1230"/>
              <a:gd name="T19" fmla="*/ 423616 h 1221"/>
              <a:gd name="T20" fmla="*/ 417261 w 1230"/>
              <a:gd name="T21" fmla="*/ 190372 h 1221"/>
              <a:gd name="T22" fmla="*/ 394451 w 1230"/>
              <a:gd name="T23" fmla="*/ 170312 h 1221"/>
              <a:gd name="T24" fmla="*/ 164388 w 1230"/>
              <a:gd name="T25" fmla="*/ 400803 h 1221"/>
              <a:gd name="T26" fmla="*/ 58991 w 1230"/>
              <a:gd name="T27" fmla="*/ 295391 h 1221"/>
              <a:gd name="T28" fmla="*/ 58991 w 1230"/>
              <a:gd name="T29" fmla="*/ 318597 h 1221"/>
              <a:gd name="T30" fmla="*/ 82194 w 1230"/>
              <a:gd name="T31" fmla="*/ 318597 h 1221"/>
              <a:gd name="T32" fmla="*/ 312258 w 1230"/>
              <a:gd name="T33" fmla="*/ 84959 h 1221"/>
              <a:gd name="T34" fmla="*/ 289055 w 1230"/>
              <a:gd name="T35" fmla="*/ 65293 h 1221"/>
              <a:gd name="T36" fmla="*/ 58991 w 1230"/>
              <a:gd name="T37" fmla="*/ 295391 h 1221"/>
              <a:gd name="T38" fmla="*/ 331921 w 1230"/>
              <a:gd name="T39" fmla="*/ 108166 h 1221"/>
              <a:gd name="T40" fmla="*/ 101857 w 1230"/>
              <a:gd name="T41" fmla="*/ 338264 h 1221"/>
              <a:gd name="T42" fmla="*/ 101857 w 1230"/>
              <a:gd name="T43" fmla="*/ 381137 h 1221"/>
              <a:gd name="T44" fmla="*/ 144331 w 1230"/>
              <a:gd name="T45" fmla="*/ 381137 h 1221"/>
              <a:gd name="T46" fmla="*/ 374788 w 1230"/>
              <a:gd name="T47" fmla="*/ 150645 h 1221"/>
              <a:gd name="T48" fmla="*/ 331921 w 1230"/>
              <a:gd name="T49" fmla="*/ 108166 h 1221"/>
              <a:gd name="T50" fmla="*/ 144331 w 1230"/>
              <a:gd name="T51" fmla="*/ 443283 h 1221"/>
              <a:gd name="T52" fmla="*/ 131353 w 1230"/>
              <a:gd name="T53" fmla="*/ 417323 h 1221"/>
              <a:gd name="T54" fmla="*/ 121521 w 1230"/>
              <a:gd name="T55" fmla="*/ 417323 h 1221"/>
              <a:gd name="T56" fmla="*/ 82194 w 1230"/>
              <a:gd name="T57" fmla="*/ 400803 h 1221"/>
              <a:gd name="T58" fmla="*/ 62137 w 1230"/>
              <a:gd name="T59" fmla="*/ 357930 h 1221"/>
              <a:gd name="T60" fmla="*/ 65676 w 1230"/>
              <a:gd name="T61" fmla="*/ 351244 h 1221"/>
              <a:gd name="T62" fmla="*/ 39327 w 1230"/>
              <a:gd name="T63" fmla="*/ 338264 h 1221"/>
              <a:gd name="T64" fmla="*/ 36181 w 1230"/>
              <a:gd name="T65" fmla="*/ 335117 h 1221"/>
              <a:gd name="T66" fmla="*/ 0 w 1230"/>
              <a:gd name="T67" fmla="*/ 479863 h 1221"/>
              <a:gd name="T68" fmla="*/ 144331 w 1230"/>
              <a:gd name="T69" fmla="*/ 443283 h 1221"/>
              <a:gd name="T70" fmla="*/ 144331 w 1230"/>
              <a:gd name="T71" fmla="*/ 443283 h 1221"/>
              <a:gd name="T72" fmla="*/ 144331 w 1230"/>
              <a:gd name="T73" fmla="*/ 443283 h 12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51193" tIns="25596" rIns="51193" bIns="25596" anchor="ctr"/>
          <a:lstStyle/>
          <a:p>
            <a:endParaRPr lang="en-US"/>
          </a:p>
        </p:txBody>
      </p:sp>
      <p:sp>
        <p:nvSpPr>
          <p:cNvPr id="43" name="Subtitle 9"/>
          <p:cNvSpPr txBox="1">
            <a:spLocks/>
          </p:cNvSpPr>
          <p:nvPr/>
        </p:nvSpPr>
        <p:spPr bwMode="auto">
          <a:xfrm>
            <a:off x="573810" y="3678689"/>
            <a:ext cx="3654068" cy="37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24" tIns="45662" rIns="91324" bIns="45662">
            <a:spAutoFit/>
          </a:bodyPr>
          <a:lstStyle>
            <a:lvl1pPr>
              <a:defRPr sz="4300">
                <a:solidFill>
                  <a:schemeClr val="tx1"/>
                </a:solidFill>
                <a:latin typeface="Calibri" pitchFamily="34" charset="0"/>
                <a:ea typeface="MS PGothic" pitchFamily="34" charset="-128"/>
              </a:defRPr>
            </a:lvl1pPr>
            <a:lvl2pPr marL="742950" indent="-285750">
              <a:defRPr sz="4300">
                <a:solidFill>
                  <a:schemeClr val="tx1"/>
                </a:solidFill>
                <a:latin typeface="Calibri" pitchFamily="34" charset="0"/>
                <a:ea typeface="MS PGothic" pitchFamily="34" charset="-128"/>
              </a:defRPr>
            </a:lvl2pPr>
            <a:lvl3pPr marL="1143000" indent="-228600">
              <a:defRPr sz="4300">
                <a:solidFill>
                  <a:schemeClr val="tx1"/>
                </a:solidFill>
                <a:latin typeface="Calibri" pitchFamily="34" charset="0"/>
                <a:ea typeface="MS PGothic" pitchFamily="34" charset="-128"/>
              </a:defRPr>
            </a:lvl3pPr>
            <a:lvl4pPr marL="1600200" indent="-228600">
              <a:defRPr sz="4300">
                <a:solidFill>
                  <a:schemeClr val="tx1"/>
                </a:solidFill>
                <a:latin typeface="Calibri" pitchFamily="34" charset="0"/>
                <a:ea typeface="MS PGothic" pitchFamily="34" charset="-128"/>
              </a:defRPr>
            </a:lvl4pPr>
            <a:lvl5pPr marL="2057400" indent="-228600">
              <a:defRPr sz="4300">
                <a:solidFill>
                  <a:schemeClr val="tx1"/>
                </a:solidFill>
                <a:latin typeface="Calibri" pitchFamily="34" charset="0"/>
                <a:ea typeface="MS PGothic" pitchFamily="34" charset="-128"/>
              </a:defRPr>
            </a:lvl5pPr>
            <a:lvl6pPr marL="2514600" indent="-228600" defTabSz="1087438"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1087438"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1087438"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1087438" fontAlgn="base">
              <a:spcBef>
                <a:spcPct val="0"/>
              </a:spcBef>
              <a:spcAft>
                <a:spcPct val="0"/>
              </a:spcAft>
              <a:defRPr sz="4300">
                <a:solidFill>
                  <a:schemeClr val="tx1"/>
                </a:solidFill>
                <a:latin typeface="Calibri" pitchFamily="34" charset="0"/>
                <a:ea typeface="MS PGothic" pitchFamily="34" charset="-128"/>
              </a:defRPr>
            </a:lvl9pPr>
          </a:lstStyle>
          <a:p>
            <a:pPr algn="r">
              <a:lnSpc>
                <a:spcPct val="110000"/>
              </a:lnSpc>
              <a:spcBef>
                <a:spcPct val="20000"/>
              </a:spcBef>
              <a:buFont typeface="Arial" pitchFamily="34" charset="0"/>
              <a:buNone/>
            </a:pPr>
            <a:r>
              <a:rPr lang="vi-VN" sz="1800" dirty="0" smtClean="0">
                <a:solidFill>
                  <a:schemeClr val="tx2"/>
                </a:solidFill>
                <a:latin typeface="Open Sans Light" charset="0"/>
              </a:rPr>
              <a:t>FLUX</a:t>
            </a:r>
            <a:endParaRPr lang="en-US" sz="1500" dirty="0">
              <a:solidFill>
                <a:schemeClr val="tx2"/>
              </a:solidFill>
              <a:latin typeface="Open Sans Light" charset="0"/>
            </a:endParaRPr>
          </a:p>
        </p:txBody>
      </p:sp>
      <p:sp>
        <p:nvSpPr>
          <p:cNvPr id="44" name="Subtitle 9"/>
          <p:cNvSpPr txBox="1">
            <a:spLocks/>
          </p:cNvSpPr>
          <p:nvPr/>
        </p:nvSpPr>
        <p:spPr bwMode="auto">
          <a:xfrm>
            <a:off x="4878056" y="5574012"/>
            <a:ext cx="4114801" cy="6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24" tIns="45662" rIns="91324" bIns="45662">
            <a:spAutoFit/>
          </a:bodyPr>
          <a:lstStyle>
            <a:lvl1pPr>
              <a:defRPr sz="4300">
                <a:solidFill>
                  <a:schemeClr val="tx1"/>
                </a:solidFill>
                <a:latin typeface="Calibri" pitchFamily="34" charset="0"/>
                <a:ea typeface="MS PGothic" pitchFamily="34" charset="-128"/>
              </a:defRPr>
            </a:lvl1pPr>
            <a:lvl2pPr marL="742950" indent="-285750">
              <a:defRPr sz="4300">
                <a:solidFill>
                  <a:schemeClr val="tx1"/>
                </a:solidFill>
                <a:latin typeface="Calibri" pitchFamily="34" charset="0"/>
                <a:ea typeface="MS PGothic" pitchFamily="34" charset="-128"/>
              </a:defRPr>
            </a:lvl2pPr>
            <a:lvl3pPr marL="1143000" indent="-228600">
              <a:defRPr sz="4300">
                <a:solidFill>
                  <a:schemeClr val="tx1"/>
                </a:solidFill>
                <a:latin typeface="Calibri" pitchFamily="34" charset="0"/>
                <a:ea typeface="MS PGothic" pitchFamily="34" charset="-128"/>
              </a:defRPr>
            </a:lvl3pPr>
            <a:lvl4pPr marL="1600200" indent="-228600">
              <a:defRPr sz="4300">
                <a:solidFill>
                  <a:schemeClr val="tx1"/>
                </a:solidFill>
                <a:latin typeface="Calibri" pitchFamily="34" charset="0"/>
                <a:ea typeface="MS PGothic" pitchFamily="34" charset="-128"/>
              </a:defRPr>
            </a:lvl4pPr>
            <a:lvl5pPr marL="2057400" indent="-228600">
              <a:defRPr sz="4300">
                <a:solidFill>
                  <a:schemeClr val="tx1"/>
                </a:solidFill>
                <a:latin typeface="Calibri" pitchFamily="34" charset="0"/>
                <a:ea typeface="MS PGothic" pitchFamily="34" charset="-128"/>
              </a:defRPr>
            </a:lvl5pPr>
            <a:lvl6pPr marL="2514600" indent="-228600" defTabSz="1087438"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1087438"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1087438"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1087438" fontAlgn="base">
              <a:spcBef>
                <a:spcPct val="0"/>
              </a:spcBef>
              <a:spcAft>
                <a:spcPct val="0"/>
              </a:spcAft>
              <a:defRPr sz="4300">
                <a:solidFill>
                  <a:schemeClr val="tx1"/>
                </a:solidFill>
                <a:latin typeface="Calibri" pitchFamily="34" charset="0"/>
                <a:ea typeface="MS PGothic" pitchFamily="34" charset="-128"/>
              </a:defRPr>
            </a:lvl9pPr>
          </a:lstStyle>
          <a:p>
            <a:pPr>
              <a:lnSpc>
                <a:spcPct val="110000"/>
              </a:lnSpc>
              <a:spcBef>
                <a:spcPct val="20000"/>
              </a:spcBef>
              <a:buFont typeface="Arial" pitchFamily="34" charset="0"/>
              <a:buNone/>
            </a:pPr>
            <a:r>
              <a:rPr lang="vi-VN" sz="1800" dirty="0" smtClean="0">
                <a:solidFill>
                  <a:schemeClr val="tx2"/>
                </a:solidFill>
                <a:latin typeface="Open Sans Light" charset="0"/>
              </a:rPr>
              <a:t>DEMO</a:t>
            </a:r>
            <a:endParaRPr lang="en-US" sz="1800" dirty="0">
              <a:solidFill>
                <a:schemeClr val="tx2"/>
              </a:solidFill>
              <a:latin typeface="Open Sans Light" charset="0"/>
            </a:endParaRPr>
          </a:p>
          <a:p>
            <a:pPr>
              <a:lnSpc>
                <a:spcPct val="110000"/>
              </a:lnSpc>
              <a:spcBef>
                <a:spcPct val="20000"/>
              </a:spcBef>
              <a:buFont typeface="Arial" pitchFamily="34" charset="0"/>
              <a:buNone/>
            </a:pPr>
            <a:endParaRPr lang="en-US" sz="1500" dirty="0">
              <a:solidFill>
                <a:schemeClr val="tx2"/>
              </a:solidFill>
              <a:latin typeface="Open Sans Light" charset="0"/>
            </a:endParaRPr>
          </a:p>
        </p:txBody>
      </p:sp>
    </p:spTree>
    <p:extLst>
      <p:ext uri="{BB962C8B-B14F-4D97-AF65-F5344CB8AC3E}">
        <p14:creationId xmlns:p14="http://schemas.microsoft.com/office/powerpoint/2010/main" val="7818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22"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nodeType="afterGroup">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500"/>
                                        <p:tgtEl>
                                          <p:spTgt spid="10">
                                            <p:txEl>
                                              <p:pRg st="0" end="0"/>
                                            </p:txEl>
                                          </p:spTgt>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par>
                          <p:cTn id="36" fill="hold" nodeType="afterGroup">
                            <p:stCondLst>
                              <p:cond delay="3000"/>
                            </p:stCondLst>
                            <p:childTnLst>
                              <p:par>
                                <p:cTn id="37" presetID="53" presetClass="entr" presetSubtype="16"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nodeType="afterGroup">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nodeType="afterGroup">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p:cTn id="55" dur="500" fill="hold"/>
                                        <p:tgtEl>
                                          <p:spTgt spid="41"/>
                                        </p:tgtEl>
                                        <p:attrNameLst>
                                          <p:attrName>ppt_w</p:attrName>
                                        </p:attrNameLst>
                                      </p:cBhvr>
                                      <p:tavLst>
                                        <p:tav tm="0">
                                          <p:val>
                                            <p:fltVal val="0"/>
                                          </p:val>
                                        </p:tav>
                                        <p:tav tm="100000">
                                          <p:val>
                                            <p:strVal val="#ppt_w"/>
                                          </p:val>
                                        </p:tav>
                                      </p:tavLst>
                                    </p:anim>
                                    <p:anim calcmode="lin" valueType="num">
                                      <p:cBhvr>
                                        <p:cTn id="56" dur="500" fill="hold"/>
                                        <p:tgtEl>
                                          <p:spTgt spid="41"/>
                                        </p:tgtEl>
                                        <p:attrNameLst>
                                          <p:attrName>ppt_h</p:attrName>
                                        </p:attrNameLst>
                                      </p:cBhvr>
                                      <p:tavLst>
                                        <p:tav tm="0">
                                          <p:val>
                                            <p:fltVal val="0"/>
                                          </p:val>
                                        </p:tav>
                                        <p:tav tm="100000">
                                          <p:val>
                                            <p:strVal val="#ppt_h"/>
                                          </p:val>
                                        </p:tav>
                                      </p:tavLst>
                                    </p:anim>
                                    <p:animEffect transition="in" filter="fade">
                                      <p:cBhvr>
                                        <p:cTn id="57" dur="500"/>
                                        <p:tgtEl>
                                          <p:spTgt spid="41"/>
                                        </p:tgtEl>
                                      </p:cBhvr>
                                    </p:animEffect>
                                  </p:childTnLst>
                                </p:cTn>
                              </p:par>
                            </p:childTnLst>
                          </p:cTn>
                        </p:par>
                        <p:par>
                          <p:cTn id="58" fill="hold" nodeType="afterGroup">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allAtOnce"/>
      <p:bldP spid="5" grpId="0" animBg="1"/>
      <p:bldP spid="22" grpId="0" animBg="1"/>
      <p:bldP spid="24" grpId="0" animBg="1"/>
      <p:bldP spid="41" grpId="0" animBg="1"/>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28800" y="533400"/>
            <a:ext cx="5575148" cy="595211"/>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8600"/>
            <a:ext cx="5792391" cy="6355081"/>
          </a:xfrm>
          <a:prstGeom prst="rect">
            <a:avLst/>
          </a:prstGeom>
        </p:spPr>
      </p:pic>
    </p:spTree>
    <p:extLst>
      <p:ext uri="{BB962C8B-B14F-4D97-AF65-F5344CB8AC3E}">
        <p14:creationId xmlns:p14="http://schemas.microsoft.com/office/powerpoint/2010/main" val="219630602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371600"/>
            <a:ext cx="5224463" cy="3745841"/>
          </a:xfrm>
          <a:prstGeom prst="rect">
            <a:avLst/>
          </a:prstGeom>
        </p:spPr>
      </p:pic>
    </p:spTree>
    <p:extLst>
      <p:ext uri="{BB962C8B-B14F-4D97-AF65-F5344CB8AC3E}">
        <p14:creationId xmlns:p14="http://schemas.microsoft.com/office/powerpoint/2010/main" val="90280767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1" name="AutoShape 29"/>
          <p:cNvSpPr>
            <a:spLocks/>
          </p:cNvSpPr>
          <p:nvPr/>
        </p:nvSpPr>
        <p:spPr bwMode="auto">
          <a:xfrm>
            <a:off x="4358528" y="838200"/>
            <a:ext cx="570235" cy="815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5992" tIns="15992" rIns="15992" bIns="15992" anchor="ctr"/>
          <a:lstStyle/>
          <a:p>
            <a:pPr defTabSz="143828">
              <a:defRPr/>
            </a:pPr>
            <a:endParaRPr lang="es-ES" sz="900">
              <a:solidFill>
                <a:srgbClr val="C00000"/>
              </a:solidFill>
              <a:effectLst>
                <a:outerShdw blurRad="38100" dist="38100" dir="2700000" algn="tl">
                  <a:srgbClr val="000000"/>
                </a:outerShdw>
              </a:effectLst>
              <a:latin typeface="Gill Sans" charset="0"/>
              <a:cs typeface="Gill Sans" charset="0"/>
              <a:sym typeface="Gill Sans"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475" y="1828800"/>
            <a:ext cx="3930340" cy="3789612"/>
          </a:xfrm>
          <a:prstGeom prst="rect">
            <a:avLst/>
          </a:prstGeom>
        </p:spPr>
      </p:pic>
    </p:spTree>
    <p:extLst>
      <p:ext uri="{BB962C8B-B14F-4D97-AF65-F5344CB8AC3E}">
        <p14:creationId xmlns:p14="http://schemas.microsoft.com/office/powerpoint/2010/main" val="844718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4</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TỔNG QUAN</a:t>
            </a:r>
            <a:endParaRPr lang="en-US" sz="4000" b="1" dirty="0" smtClean="0">
              <a:latin typeface="Open Sans" charset="0"/>
            </a:endParaRPr>
          </a:p>
        </p:txBody>
      </p:sp>
      <p:sp>
        <p:nvSpPr>
          <p:cNvPr id="3" name="Subtitle 2"/>
          <p:cNvSpPr>
            <a:spLocks noGrp="1"/>
          </p:cNvSpPr>
          <p:nvPr>
            <p:ph type="subTitle" idx="1"/>
          </p:nvPr>
        </p:nvSpPr>
        <p:spPr>
          <a:xfrm>
            <a:off x="152400" y="1438834"/>
            <a:ext cx="8789894" cy="5114365"/>
          </a:xfrm>
        </p:spPr>
        <p:txBody>
          <a:bodyPr/>
          <a:lstStyle/>
          <a:p>
            <a:r>
              <a:rPr lang="vi-VN" dirty="0" smtClean="0">
                <a:latin typeface="Open Sans Light" charset="0"/>
              </a:rPr>
              <a:t> Reactjs là thư viện của JavaScript, được dùng để phát triển bên front-end và được xây dựng bởi Facebook. </a:t>
            </a:r>
          </a:p>
          <a:p>
            <a:r>
              <a:rPr lang="vi-VN" dirty="0" smtClean="0">
                <a:latin typeface="Open Sans Light" charset="0"/>
              </a:rPr>
              <a:t>Cho phép xây dựng ứng dụng trên cả web và mobile.</a:t>
            </a:r>
          </a:p>
          <a:p>
            <a:r>
              <a:rPr lang="vi-VN" dirty="0" smtClean="0">
                <a:latin typeface="Open Sans Light" charset="0"/>
              </a:rPr>
              <a:t>Xây dựng component có khả năng tái  sử dụng.</a:t>
            </a:r>
          </a:p>
          <a:p>
            <a:endParaRPr lang="en-US" dirty="0" smtClean="0">
              <a:latin typeface="Open Sans Light" charset="0"/>
            </a:endParaRPr>
          </a:p>
        </p:txBody>
      </p:sp>
    </p:spTree>
    <p:extLst>
      <p:ext uri="{BB962C8B-B14F-4D97-AF65-F5344CB8AC3E}">
        <p14:creationId xmlns:p14="http://schemas.microsoft.com/office/powerpoint/2010/main" val="8427176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5</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LỢI THẾ</a:t>
            </a:r>
            <a:endParaRPr lang="en-US" sz="4000" b="1" dirty="0" smtClean="0">
              <a:latin typeface="Open Sans" charset="0"/>
            </a:endParaRPr>
          </a:p>
        </p:txBody>
      </p:sp>
      <p:sp>
        <p:nvSpPr>
          <p:cNvPr id="3" name="Subtitle 2"/>
          <p:cNvSpPr>
            <a:spLocks noGrp="1"/>
          </p:cNvSpPr>
          <p:nvPr>
            <p:ph type="subTitle" idx="1"/>
          </p:nvPr>
        </p:nvSpPr>
        <p:spPr>
          <a:xfrm>
            <a:off x="304800" y="2133600"/>
            <a:ext cx="8763000" cy="4038601"/>
          </a:xfrm>
        </p:spPr>
        <p:txBody>
          <a:bodyPr/>
          <a:lstStyle/>
          <a:p>
            <a:r>
              <a:rPr lang="vi-VN" dirty="0" smtClean="0">
                <a:latin typeface="Open Sans Light" charset="0"/>
              </a:rPr>
              <a:t>Sử dụng Virtual DOM </a:t>
            </a:r>
            <a:r>
              <a:rPr lang="vi-VN" dirty="0" smtClean="0">
                <a:latin typeface="Open Sans Light" charset="0"/>
                <a:sym typeface="Wingdings" pitchFamily="2" charset="2"/>
              </a:rPr>
              <a:t> cải thiện tốc độ.</a:t>
            </a:r>
          </a:p>
          <a:p>
            <a:r>
              <a:rPr lang="vi-VN" dirty="0" smtClean="0">
                <a:latin typeface="Open Sans Light" charset="0"/>
                <a:sym typeface="Wingdings" pitchFamily="2" charset="2"/>
              </a:rPr>
              <a:t>Có thể dùng ở cả Client và Server.</a:t>
            </a:r>
          </a:p>
          <a:p>
            <a:r>
              <a:rPr lang="vi-VN" dirty="0" smtClean="0">
                <a:latin typeface="Open Sans Light" charset="0"/>
                <a:sym typeface="Wingdings" pitchFamily="2" charset="2"/>
              </a:rPr>
              <a:t>Component và Data pattern giúp ứng dụng dễ đọc và bảo trì hơn.</a:t>
            </a:r>
          </a:p>
          <a:p>
            <a:r>
              <a:rPr lang="vi-VN" dirty="0" smtClean="0">
                <a:latin typeface="Open Sans Light" charset="0"/>
                <a:sym typeface="Wingdings" pitchFamily="2" charset="2"/>
              </a:rPr>
              <a:t>Có thể sử dụng với các framework khác.</a:t>
            </a:r>
            <a:endParaRPr lang="en-US" dirty="0" smtClean="0">
              <a:latin typeface="Open Sans Light" charset="0"/>
            </a:endParaRPr>
          </a:p>
        </p:txBody>
      </p:sp>
    </p:spTree>
    <p:extLst>
      <p:ext uri="{BB962C8B-B14F-4D97-AF65-F5344CB8AC3E}">
        <p14:creationId xmlns:p14="http://schemas.microsoft.com/office/powerpoint/2010/main" val="30658970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6</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CÁC ĐẶC TRƯNG</a:t>
            </a:r>
            <a:endParaRPr lang="en-US" sz="4000" b="1" dirty="0" smtClean="0">
              <a:latin typeface="Open Sans" charset="0"/>
            </a:endParaRPr>
          </a:p>
        </p:txBody>
      </p:sp>
      <p:sp>
        <p:nvSpPr>
          <p:cNvPr id="3" name="Subtitle 2"/>
          <p:cNvSpPr>
            <a:spLocks noGrp="1"/>
          </p:cNvSpPr>
          <p:nvPr>
            <p:ph type="subTitle" idx="1"/>
          </p:nvPr>
        </p:nvSpPr>
        <p:spPr>
          <a:xfrm>
            <a:off x="304800" y="2003613"/>
            <a:ext cx="8763000" cy="4092388"/>
          </a:xfrm>
        </p:spPr>
        <p:txBody>
          <a:bodyPr/>
          <a:lstStyle/>
          <a:p>
            <a:r>
              <a:rPr lang="vi-VN" dirty="0" smtClean="0">
                <a:latin typeface="Open Sans Light" charset="0"/>
              </a:rPr>
              <a:t>JSX: Javascript Syntax extension.</a:t>
            </a:r>
          </a:p>
          <a:p>
            <a:r>
              <a:rPr lang="vi-VN" dirty="0" smtClean="0">
                <a:latin typeface="Open Sans Light" charset="0"/>
              </a:rPr>
              <a:t>COMPONENT.</a:t>
            </a:r>
          </a:p>
          <a:p>
            <a:r>
              <a:rPr lang="en-US" dirty="0" smtClean="0">
                <a:latin typeface="Open Sans"/>
              </a:rPr>
              <a:t>UN</a:t>
            </a:r>
            <a:r>
              <a:rPr lang="vi-VN" dirty="0">
                <a:latin typeface="Open Sans"/>
              </a:rPr>
              <a:t>I</a:t>
            </a:r>
            <a:r>
              <a:rPr lang="en-US" dirty="0" smtClean="0">
                <a:latin typeface="Open Sans"/>
              </a:rPr>
              <a:t>DIRECTIONAL </a:t>
            </a:r>
            <a:r>
              <a:rPr lang="en-US" dirty="0">
                <a:latin typeface="Open Sans"/>
              </a:rPr>
              <a:t>DATA </a:t>
            </a:r>
            <a:r>
              <a:rPr lang="en-US" dirty="0" smtClean="0">
                <a:latin typeface="Open Sans"/>
              </a:rPr>
              <a:t>FLOW</a:t>
            </a:r>
            <a:r>
              <a:rPr lang="vi-VN" dirty="0" smtClean="0"/>
              <a:t>.</a:t>
            </a:r>
            <a:endParaRPr lang="en-US" dirty="0">
              <a:latin typeface="Open Sans"/>
            </a:endParaRPr>
          </a:p>
          <a:p>
            <a:pPr marL="0" indent="0">
              <a:buNone/>
            </a:pPr>
            <a:r>
              <a:rPr lang="en-US" dirty="0"/>
              <a:t/>
            </a:r>
            <a:br>
              <a:rPr lang="en-US" dirty="0"/>
            </a:br>
            <a:endParaRPr lang="en-US" dirty="0" smtClean="0">
              <a:latin typeface="Open Sans Light" charset="0"/>
            </a:endParaRPr>
          </a:p>
        </p:txBody>
      </p:sp>
    </p:spTree>
    <p:extLst>
      <p:ext uri="{BB962C8B-B14F-4D97-AF65-F5344CB8AC3E}">
        <p14:creationId xmlns:p14="http://schemas.microsoft.com/office/powerpoint/2010/main" val="5371172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AutoShape 82"/>
          <p:cNvSpPr>
            <a:spLocks/>
          </p:cNvSpPr>
          <p:nvPr/>
        </p:nvSpPr>
        <p:spPr bwMode="auto">
          <a:xfrm>
            <a:off x="4049291" y="990600"/>
            <a:ext cx="755792" cy="663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5995" tIns="15995" rIns="15995" bIns="15995" anchor="ctr"/>
          <a:lstStyle/>
          <a:p>
            <a:pPr defTabSz="143828">
              <a:defRPr/>
            </a:pPr>
            <a:endParaRPr lang="es-ES" sz="900">
              <a:solidFill>
                <a:srgbClr val="44CEB9"/>
              </a:solidFill>
              <a:effectLst>
                <a:outerShdw blurRad="38100" dist="38100" dir="2700000" algn="tl">
                  <a:srgbClr val="000000"/>
                </a:outerShdw>
              </a:effectLst>
              <a:latin typeface="Gill Sans" charset="0"/>
              <a:cs typeface="Gill Sans" charset="0"/>
              <a:sym typeface="Gill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787" y="1109383"/>
            <a:ext cx="4876800" cy="3922059"/>
          </a:xfrm>
          <a:prstGeom prst="rect">
            <a:avLst/>
          </a:prstGeom>
        </p:spPr>
      </p:pic>
      <p:sp>
        <p:nvSpPr>
          <p:cNvPr id="11" name="Title 1"/>
          <p:cNvSpPr txBox="1">
            <a:spLocks/>
          </p:cNvSpPr>
          <p:nvPr/>
        </p:nvSpPr>
        <p:spPr bwMode="auto">
          <a:xfrm>
            <a:off x="0" y="4531659"/>
            <a:ext cx="906779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389" tIns="19194" rIns="38389" bIns="19194"/>
          <a:lstStyle>
            <a:lvl1pPr>
              <a:tabLst>
                <a:tab pos="4983163" algn="l"/>
              </a:tabLst>
              <a:defRPr sz="4300">
                <a:solidFill>
                  <a:schemeClr val="tx1"/>
                </a:solidFill>
                <a:latin typeface="Calibri" pitchFamily="34" charset="0"/>
                <a:ea typeface="MS PGothic" pitchFamily="34" charset="-128"/>
              </a:defRPr>
            </a:lvl1pPr>
            <a:lvl2pPr marL="742950" indent="-285750">
              <a:tabLst>
                <a:tab pos="4983163" algn="l"/>
              </a:tabLst>
              <a:defRPr sz="4300">
                <a:solidFill>
                  <a:schemeClr val="tx1"/>
                </a:solidFill>
                <a:latin typeface="Calibri" pitchFamily="34" charset="0"/>
                <a:ea typeface="MS PGothic" pitchFamily="34" charset="-128"/>
              </a:defRPr>
            </a:lvl2pPr>
            <a:lvl3pPr marL="1143000" indent="-228600">
              <a:tabLst>
                <a:tab pos="4983163" algn="l"/>
              </a:tabLst>
              <a:defRPr sz="4300">
                <a:solidFill>
                  <a:schemeClr val="tx1"/>
                </a:solidFill>
                <a:latin typeface="Calibri" pitchFamily="34" charset="0"/>
                <a:ea typeface="MS PGothic" pitchFamily="34" charset="-128"/>
              </a:defRPr>
            </a:lvl3pPr>
            <a:lvl4pPr marL="1600200" indent="-228600">
              <a:tabLst>
                <a:tab pos="4983163" algn="l"/>
              </a:tabLst>
              <a:defRPr sz="4300">
                <a:solidFill>
                  <a:schemeClr val="tx1"/>
                </a:solidFill>
                <a:latin typeface="Calibri" pitchFamily="34" charset="0"/>
                <a:ea typeface="MS PGothic" pitchFamily="34" charset="-128"/>
              </a:defRPr>
            </a:lvl4pPr>
            <a:lvl5pPr marL="2057400" indent="-228600">
              <a:tabLst>
                <a:tab pos="4983163" algn="l"/>
              </a:tabLst>
              <a:defRPr sz="4300">
                <a:solidFill>
                  <a:schemeClr val="tx1"/>
                </a:solidFill>
                <a:latin typeface="Calibri" pitchFamily="34" charset="0"/>
                <a:ea typeface="MS PGothic" pitchFamily="34" charset="-128"/>
              </a:defRPr>
            </a:lvl5pPr>
            <a:lvl6pPr marL="25146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6pPr>
            <a:lvl7pPr marL="29718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7pPr>
            <a:lvl8pPr marL="34290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8pPr>
            <a:lvl9pPr marL="3886200" indent="-228600" defTabSz="1087438" fontAlgn="base">
              <a:spcBef>
                <a:spcPct val="0"/>
              </a:spcBef>
              <a:spcAft>
                <a:spcPct val="0"/>
              </a:spcAft>
              <a:tabLst>
                <a:tab pos="4983163" algn="l"/>
              </a:tabLst>
              <a:defRPr sz="4300">
                <a:solidFill>
                  <a:schemeClr val="tx1"/>
                </a:solidFill>
                <a:latin typeface="Calibri" pitchFamily="34" charset="0"/>
                <a:ea typeface="MS PGothic" pitchFamily="34" charset="-128"/>
              </a:defRPr>
            </a:lvl9pPr>
          </a:lstStyle>
          <a:p>
            <a:pPr algn="ctr">
              <a:lnSpc>
                <a:spcPct val="90000"/>
              </a:lnSpc>
            </a:pPr>
            <a:r>
              <a:rPr lang="vi-VN" sz="3700" b="1" dirty="0" smtClean="0">
                <a:solidFill>
                  <a:srgbClr val="00B050"/>
                </a:solidFill>
                <a:latin typeface="Open Sans" charset="0"/>
              </a:rPr>
              <a:t>FLUX</a:t>
            </a:r>
            <a:endParaRPr lang="en-US" sz="3700" b="1" dirty="0">
              <a:solidFill>
                <a:srgbClr val="00B050"/>
              </a:solidFill>
              <a:latin typeface="Open Sans" charset="0"/>
            </a:endParaRPr>
          </a:p>
        </p:txBody>
      </p:sp>
    </p:spTree>
    <p:extLst>
      <p:ext uri="{BB962C8B-B14F-4D97-AF65-F5344CB8AC3E}">
        <p14:creationId xmlns:p14="http://schemas.microsoft.com/office/powerpoint/2010/main" val="2682276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8</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NGUYÊN NHÂN</a:t>
            </a:r>
            <a:endParaRPr lang="en-US" sz="4000" b="1" dirty="0" smtClean="0">
              <a:latin typeface="Open Sans" charset="0"/>
            </a:endParaRPr>
          </a:p>
        </p:txBody>
      </p:sp>
      <p:sp>
        <p:nvSpPr>
          <p:cNvPr id="3" name="Subtitle 2"/>
          <p:cNvSpPr>
            <a:spLocks noGrp="1"/>
          </p:cNvSpPr>
          <p:nvPr>
            <p:ph type="subTitle" idx="1"/>
          </p:nvPr>
        </p:nvSpPr>
        <p:spPr>
          <a:xfrm>
            <a:off x="0" y="5836024"/>
            <a:ext cx="9067800" cy="869576"/>
          </a:xfrm>
        </p:spPr>
        <p:txBody>
          <a:bodyPr/>
          <a:lstStyle/>
          <a:p>
            <a:pPr marL="0" indent="0" algn="ctr">
              <a:buNone/>
            </a:pPr>
            <a:r>
              <a:rPr lang="vi-VN" dirty="0" smtClean="0">
                <a:latin typeface="Open Sans"/>
              </a:rPr>
              <a:t>Vấn đề của MVC đối với Facebook</a:t>
            </a:r>
            <a:endParaRPr lang="en-US" dirty="0" smtClean="0">
              <a:latin typeface="Open San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47800"/>
            <a:ext cx="7789334" cy="3886200"/>
          </a:xfrm>
          <a:prstGeom prst="rect">
            <a:avLst/>
          </a:prstGeom>
        </p:spPr>
      </p:pic>
    </p:spTree>
    <p:extLst>
      <p:ext uri="{BB962C8B-B14F-4D97-AF65-F5344CB8AC3E}">
        <p14:creationId xmlns:p14="http://schemas.microsoft.com/office/powerpoint/2010/main" val="26643746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311965" indent="-119986">
              <a:defRPr sz="1800">
                <a:solidFill>
                  <a:schemeClr val="tx1"/>
                </a:solidFill>
                <a:latin typeface="Calibri" pitchFamily="34" charset="0"/>
                <a:ea typeface="MS PGothic" pitchFamily="34" charset="-128"/>
              </a:defRPr>
            </a:lvl2pPr>
            <a:lvl3pPr marL="479946" indent="-95989">
              <a:defRPr sz="1800">
                <a:solidFill>
                  <a:schemeClr val="tx1"/>
                </a:solidFill>
                <a:latin typeface="Calibri" pitchFamily="34" charset="0"/>
                <a:ea typeface="MS PGothic" pitchFamily="34" charset="-128"/>
              </a:defRPr>
            </a:lvl3pPr>
            <a:lvl4pPr marL="671924" indent="-95989">
              <a:defRPr sz="1800">
                <a:solidFill>
                  <a:schemeClr val="tx1"/>
                </a:solidFill>
                <a:latin typeface="Calibri" pitchFamily="34" charset="0"/>
                <a:ea typeface="MS PGothic" pitchFamily="34" charset="-128"/>
              </a:defRPr>
            </a:lvl4pPr>
            <a:lvl5pPr marL="863902" indent="-95989">
              <a:defRPr sz="1800">
                <a:solidFill>
                  <a:schemeClr val="tx1"/>
                </a:solidFill>
                <a:latin typeface="Calibri" pitchFamily="34" charset="0"/>
                <a:ea typeface="MS PGothic" pitchFamily="34" charset="-128"/>
              </a:defRPr>
            </a:lvl5pPr>
            <a:lvl6pPr marL="1055881" indent="-95989" defTabSz="456615" fontAlgn="base">
              <a:spcBef>
                <a:spcPct val="0"/>
              </a:spcBef>
              <a:spcAft>
                <a:spcPct val="0"/>
              </a:spcAft>
              <a:defRPr sz="1800">
                <a:solidFill>
                  <a:schemeClr val="tx1"/>
                </a:solidFill>
                <a:latin typeface="Calibri" pitchFamily="34" charset="0"/>
                <a:ea typeface="MS PGothic" pitchFamily="34" charset="-128"/>
              </a:defRPr>
            </a:lvl6pPr>
            <a:lvl7pPr marL="1247859" indent="-95989" defTabSz="456615" fontAlgn="base">
              <a:spcBef>
                <a:spcPct val="0"/>
              </a:spcBef>
              <a:spcAft>
                <a:spcPct val="0"/>
              </a:spcAft>
              <a:defRPr sz="1800">
                <a:solidFill>
                  <a:schemeClr val="tx1"/>
                </a:solidFill>
                <a:latin typeface="Calibri" pitchFamily="34" charset="0"/>
                <a:ea typeface="MS PGothic" pitchFamily="34" charset="-128"/>
              </a:defRPr>
            </a:lvl7pPr>
            <a:lvl8pPr marL="1439837" indent="-95989" defTabSz="456615" fontAlgn="base">
              <a:spcBef>
                <a:spcPct val="0"/>
              </a:spcBef>
              <a:spcAft>
                <a:spcPct val="0"/>
              </a:spcAft>
              <a:defRPr sz="1800">
                <a:solidFill>
                  <a:schemeClr val="tx1"/>
                </a:solidFill>
                <a:latin typeface="Calibri" pitchFamily="34" charset="0"/>
                <a:ea typeface="MS PGothic" pitchFamily="34" charset="-128"/>
              </a:defRPr>
            </a:lvl8pPr>
            <a:lvl9pPr marL="1631815" indent="-95989" defTabSz="456615" fontAlgn="base">
              <a:spcBef>
                <a:spcPct val="0"/>
              </a:spcBef>
              <a:spcAft>
                <a:spcPct val="0"/>
              </a:spcAft>
              <a:defRPr sz="1800">
                <a:solidFill>
                  <a:schemeClr val="tx1"/>
                </a:solidFill>
                <a:latin typeface="Calibri" pitchFamily="34" charset="0"/>
                <a:ea typeface="MS PGothic" pitchFamily="34" charset="-128"/>
              </a:defRPr>
            </a:lvl9pPr>
          </a:lstStyle>
          <a:p>
            <a:fld id="{F8172E41-31CC-4B44-9431-7051A80EF008}" type="slidenum">
              <a:rPr lang="en-US" sz="800">
                <a:solidFill>
                  <a:schemeClr val="bg1"/>
                </a:solidFill>
                <a:latin typeface="Open Sans" charset="0"/>
              </a:rPr>
              <a:pPr/>
              <a:t>9</a:t>
            </a:fld>
            <a:endParaRPr lang="en-US" sz="800">
              <a:solidFill>
                <a:schemeClr val="bg1"/>
              </a:solidFill>
              <a:latin typeface="Open Sans" charset="0"/>
            </a:endParaRPr>
          </a:p>
        </p:txBody>
      </p:sp>
      <p:sp>
        <p:nvSpPr>
          <p:cNvPr id="2" name="Title 1"/>
          <p:cNvSpPr>
            <a:spLocks noGrp="1"/>
          </p:cNvSpPr>
          <p:nvPr>
            <p:ph type="ctrTitle"/>
          </p:nvPr>
        </p:nvSpPr>
        <p:spPr>
          <a:xfrm>
            <a:off x="1" y="533400"/>
            <a:ext cx="9144000" cy="594519"/>
          </a:xfrm>
        </p:spPr>
        <p:txBody>
          <a:bodyPr/>
          <a:lstStyle/>
          <a:p>
            <a:r>
              <a:rPr lang="vi-VN" sz="4000" b="1" dirty="0" smtClean="0">
                <a:latin typeface="Open Sans" charset="0"/>
              </a:rPr>
              <a:t>GIẢI QUYẾT</a:t>
            </a:r>
            <a:endParaRPr lang="en-US" sz="4000" b="1" dirty="0" smtClean="0">
              <a:latin typeface="Open Sans" charset="0"/>
            </a:endParaRPr>
          </a:p>
        </p:txBody>
      </p:sp>
      <p:sp>
        <p:nvSpPr>
          <p:cNvPr id="3" name="Subtitle 2"/>
          <p:cNvSpPr>
            <a:spLocks noGrp="1"/>
          </p:cNvSpPr>
          <p:nvPr>
            <p:ph type="subTitle" idx="1"/>
          </p:nvPr>
        </p:nvSpPr>
        <p:spPr>
          <a:xfrm>
            <a:off x="0" y="5405718"/>
            <a:ext cx="9067800" cy="1048870"/>
          </a:xfrm>
        </p:spPr>
        <p:txBody>
          <a:bodyPr/>
          <a:lstStyle/>
          <a:p>
            <a:pPr marL="0" indent="0" algn="ctr">
              <a:buNone/>
            </a:pPr>
            <a:r>
              <a:rPr lang="vi-VN" dirty="0" smtClean="0">
                <a:latin typeface="Open Sans"/>
              </a:rPr>
              <a:t>Mô hình Flux do Facbook đề ra</a:t>
            </a:r>
            <a:endParaRPr lang="en-US" dirty="0" smtClean="0">
              <a:latin typeface="Open San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24000"/>
            <a:ext cx="8229600" cy="3352800"/>
          </a:xfrm>
          <a:prstGeom prst="rect">
            <a:avLst/>
          </a:prstGeom>
        </p:spPr>
      </p:pic>
    </p:spTree>
    <p:extLst>
      <p:ext uri="{BB962C8B-B14F-4D97-AF65-F5344CB8AC3E}">
        <p14:creationId xmlns:p14="http://schemas.microsoft.com/office/powerpoint/2010/main" val="272974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269</Words>
  <Application>Microsoft Office PowerPoint</Application>
  <PresentationFormat>On-screen Show (4:3)</PresentationFormat>
  <Paragraphs>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ỨNG DỤNG PHÂN TÁN</vt:lpstr>
      <vt:lpstr>NỘI DUNG CHÍNH</vt:lpstr>
      <vt:lpstr>PowerPoint Presentation</vt:lpstr>
      <vt:lpstr>TỔNG QUAN</vt:lpstr>
      <vt:lpstr>LỢI THẾ</vt:lpstr>
      <vt:lpstr>CÁC ĐẶC TRƯNG</vt:lpstr>
      <vt:lpstr>PowerPoint Presentation</vt:lpstr>
      <vt:lpstr>NGUYÊN NHÂN</vt:lpstr>
      <vt:lpstr>GIẢI QUYẾT</vt:lpstr>
      <vt:lpstr>TỔNG QUAN</vt:lpstr>
      <vt:lpstr>CÁC THÀNH PHẦN CƠ BẢN</vt:lpstr>
      <vt:lpstr>ACTION</vt:lpstr>
      <vt:lpstr>DISPATCHER</vt:lpstr>
      <vt:lpstr>STORE</vt:lpstr>
      <vt:lpstr>VIEW</vt:lpstr>
      <vt:lpstr>DATA FLOW</vt:lpstr>
      <vt:lpstr>FLUX VÀ MVC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65</cp:revision>
  <dcterms:created xsi:type="dcterms:W3CDTF">2016-12-19T10:29:48Z</dcterms:created>
  <dcterms:modified xsi:type="dcterms:W3CDTF">2017-05-07T03:21:12Z</dcterms:modified>
</cp:coreProperties>
</file>