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66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2F2031-AEB3-4C42-80E2-E994DB97C76F}">
          <p14:sldIdLst>
            <p14:sldId id="256"/>
            <p14:sldId id="257"/>
            <p14:sldId id="258"/>
            <p14:sldId id="260"/>
            <p14:sldId id="265"/>
            <p14:sldId id="261"/>
            <p14:sldId id="262"/>
            <p14:sldId id="263"/>
            <p14:sldId id="266"/>
            <p14:sldId id="264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723" autoAdjust="0"/>
  </p:normalViewPr>
  <p:slideViewPr>
    <p:cSldViewPr snapToGrid="0">
      <p:cViewPr>
        <p:scale>
          <a:sx n="50" d="100"/>
          <a:sy n="50" d="100"/>
        </p:scale>
        <p:origin x="7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E2005-C633-494E-9946-D8A338EE3AEF}" type="datetimeFigureOut">
              <a:rPr lang="en-GB" smtClean="0"/>
              <a:t>28.4.17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E2AEC-3570-4D32-BED4-C425F6EC27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5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chứ</a:t>
            </a:r>
            <a:r>
              <a:rPr lang="vi-VN" dirty="0"/>
              <a:t> không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template</a:t>
            </a:r>
            <a:r>
              <a:rPr lang="vi-VN" dirty="0"/>
              <a:t> như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framework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</a:t>
            </a:r>
            <a:endParaRPr lang="en-GB" dirty="0"/>
          </a:p>
          <a:p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component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phương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createClass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React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E2AEC-3570-4D32-BED4-C425F6EC27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E2AEC-3570-4D32-BED4-C425F6EC271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1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C2A6-9AB2-4C66-81A3-11C13DA30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D1BF5-3381-4961-932A-8EFBDE4C0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8821-C9ED-4F9A-8F5B-51F386C4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2B2F-6A6C-4719-927A-8C2EA62AF207}" type="datetimeFigureOut">
              <a:rPr lang="en-GB" smtClean="0"/>
              <a:t>28.4.17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9D35F-4B47-4946-8A5C-C79D9D6A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EAE0-F953-4223-9282-DBB6B1F1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B497-0652-4420-9C5D-E0F013A77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42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D5B1-F089-4C1E-B719-51CBC850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59745-6826-46DD-8C23-F06F666D5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225C-89EC-48EB-8FAD-A0128F5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2B2F-6A6C-4719-927A-8C2EA62AF207}" type="datetimeFigureOut">
              <a:rPr lang="en-GB" smtClean="0"/>
              <a:t>28.4.17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81FC-D200-4DAE-A114-9AB157D7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27347-17B7-4D6C-9896-246B32AC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B497-0652-4420-9C5D-E0F013A77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7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1AA85-364B-4DEA-A817-7EE94C726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E38CA-695E-4F1F-99B3-C6797D5B1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C2D6-ACAB-4EFF-937C-950E3B3A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2B2F-6A6C-4719-927A-8C2EA62AF207}" type="datetimeFigureOut">
              <a:rPr lang="en-GB" smtClean="0"/>
              <a:t>28.4.17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759D-3CDB-4DF1-931E-0BAD48C5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796F-500D-4C85-B181-75D91246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B497-0652-4420-9C5D-E0F013A77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1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5AE6-23DC-488D-8431-AA06C810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5FB5-73C4-4B42-B32D-E6B684DE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EAA2-C140-47F6-A13E-3AED1591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2B2F-6A6C-4719-927A-8C2EA62AF207}" type="datetimeFigureOut">
              <a:rPr lang="en-GB" smtClean="0"/>
              <a:t>28.4.17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595A-694F-412A-9799-C4F08BE2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27AF-234E-4627-B146-7978CB3F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B497-0652-4420-9C5D-E0F013A77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99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7E39-E37B-441B-8670-B32B113B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5C5AF-B7EE-4F9A-BA1D-7FD32770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7EC1-9C1F-4F3A-9D64-DAF3D6D5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2B2F-6A6C-4719-927A-8C2EA62AF207}" type="datetimeFigureOut">
              <a:rPr lang="en-GB" smtClean="0"/>
              <a:t>28.4.17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AEE6-2BCA-43EC-8D0B-4DAE2452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8167D-02DD-4D10-908B-573688CF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B497-0652-4420-9C5D-E0F013A77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49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EE6F-0709-4FFF-990A-C0104329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BECD-5646-483F-84FD-73822496D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08035-8777-4DC0-A046-FF0058AC6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559C6-3F19-470A-A7AF-B2A1B7E4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2B2F-6A6C-4719-927A-8C2EA62AF207}" type="datetimeFigureOut">
              <a:rPr lang="en-GB" smtClean="0"/>
              <a:t>28.4.17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A55A7-5D7B-42E5-8DE9-D104D324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B3EF4-11CC-4883-98C3-A393320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B497-0652-4420-9C5D-E0F013A77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92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0D79-C88A-4C56-A628-789E8015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23A3F-7125-4779-A468-5AE6FAFF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6657B-6602-41DD-8CAC-626ADFF9D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70762-232D-45F6-BAF9-BD30A2D0D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10B40-5477-4CE6-8431-0551BBF39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EDDC9-4755-49B8-AFEB-A32AAC23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2B2F-6A6C-4719-927A-8C2EA62AF207}" type="datetimeFigureOut">
              <a:rPr lang="en-GB" smtClean="0"/>
              <a:t>28.4.17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5F3D9-B048-49D0-8A5E-91832C8D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078EF-FE5E-4337-B137-AE9EDD1F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B497-0652-4420-9C5D-E0F013A77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1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89A9-AF4B-4F85-9AED-73E41A13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08048-B3B1-472D-94FC-1EF7FA5A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2B2F-6A6C-4719-927A-8C2EA62AF207}" type="datetimeFigureOut">
              <a:rPr lang="en-GB" smtClean="0"/>
              <a:t>28.4.17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ACAB0-D437-4765-AF66-D99E5573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F0381-2287-4BE9-A683-F1CDC477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B497-0652-4420-9C5D-E0F013A77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04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36823-177F-4EC5-BB1E-830C7B85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2B2F-6A6C-4719-927A-8C2EA62AF207}" type="datetimeFigureOut">
              <a:rPr lang="en-GB" smtClean="0"/>
              <a:t>28.4.17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06ED7-92C2-4DB8-BC2F-22F714E0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55753-86F2-4E49-AC45-42721F92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B497-0652-4420-9C5D-E0F013A77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19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9558-B542-48E4-BFA0-3B4E8205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5325-3EA6-4595-A369-65ED9EAD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99B1-96AF-4A4C-B2A6-373BEC7AC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95781-F89C-4F80-916C-74BEB661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2B2F-6A6C-4719-927A-8C2EA62AF207}" type="datetimeFigureOut">
              <a:rPr lang="en-GB" smtClean="0"/>
              <a:t>28.4.17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3DB71-C770-45C4-805A-4482B45D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9ABD-65A7-41FF-B1B2-856E72FD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B497-0652-4420-9C5D-E0F013A77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B858-496E-4AB5-8ED7-801B808C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BFA2D-3A41-481F-9585-23CCBDD72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F4A1C-8AF5-4366-8BF0-3CFF9CBF2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23E3B-7189-4373-8D3E-6AD456B4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2B2F-6A6C-4719-927A-8C2EA62AF207}" type="datetimeFigureOut">
              <a:rPr lang="en-GB" smtClean="0"/>
              <a:t>28.4.17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0100E-9C7A-46A4-993E-8720FD47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04DC0-D12C-4213-8F41-0EA36742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B497-0652-4420-9C5D-E0F013A77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56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82A7C-7F3A-4E8B-A6B8-D8310421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238CA-6660-41D5-BA34-0806CE47C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A19BF-E601-4B57-839E-1BE655104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62B2F-6A6C-4719-927A-8C2EA62AF207}" type="datetimeFigureOut">
              <a:rPr lang="en-GB" smtClean="0"/>
              <a:t>28.4.17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D547E-2E6D-47DD-90F2-F8538670E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AC6F-7C6D-4EFF-84EC-AD0B62800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B497-0652-4420-9C5D-E0F013A77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2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7EA8-AE87-4BCC-8DB0-645C7EAEF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9133"/>
            <a:ext cx="9144000" cy="2387600"/>
          </a:xfrm>
          <a:effectLst>
            <a:outerShdw blurRad="76200" dist="12700" dir="2700000" sy="-23000" kx="-800400" algn="bl" rotWithShape="0">
              <a:srgbClr val="FF0000">
                <a:alpha val="20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GB" b="1" dirty="0" err="1">
                <a:latin typeface="Calibri (Body)"/>
                <a:cs typeface="Times New Roman" panose="02020603050405020304" pitchFamily="18" charset="0"/>
              </a:rPr>
              <a:t>Báo</a:t>
            </a:r>
            <a:r>
              <a:rPr lang="en-GB" b="1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Calibri (Body)"/>
                <a:cs typeface="Times New Roman" panose="02020603050405020304" pitchFamily="18" charset="0"/>
              </a:rPr>
              <a:t>cáo</a:t>
            </a:r>
            <a:r>
              <a:rPr lang="en-GB" b="1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Calibri (Body)"/>
                <a:cs typeface="Times New Roman" panose="02020603050405020304" pitchFamily="18" charset="0"/>
              </a:rPr>
              <a:t>đề</a:t>
            </a:r>
            <a:r>
              <a:rPr lang="en-GB" b="1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Calibri (Body)"/>
                <a:cs typeface="Times New Roman" panose="02020603050405020304" pitchFamily="18" charset="0"/>
              </a:rPr>
              <a:t>tài</a:t>
            </a:r>
            <a:r>
              <a:rPr lang="en-GB" b="1" dirty="0">
                <a:latin typeface="Calibri (Body)"/>
                <a:cs typeface="Times New Roman" panose="02020603050405020304" pitchFamily="18" charset="0"/>
              </a:rPr>
              <a:t> seminar</a:t>
            </a:r>
            <a:br>
              <a:rPr lang="en-GB" b="1" dirty="0">
                <a:latin typeface="Calibri (Body)"/>
                <a:cs typeface="Times New Roman" panose="02020603050405020304" pitchFamily="18" charset="0"/>
              </a:rPr>
            </a:br>
            <a:r>
              <a:rPr lang="en-GB" b="1" dirty="0">
                <a:latin typeface="Calibri (Body)"/>
                <a:cs typeface="Times New Roman" panose="02020603050405020304" pitchFamily="18" charset="0"/>
              </a:rPr>
              <a:t>Môn </a:t>
            </a:r>
            <a:r>
              <a:rPr lang="en-GB" b="1" dirty="0" err="1">
                <a:latin typeface="Calibri (Body)"/>
                <a:cs typeface="Times New Roman" panose="02020603050405020304" pitchFamily="18" charset="0"/>
              </a:rPr>
              <a:t>ứng</a:t>
            </a:r>
            <a:r>
              <a:rPr lang="en-GB" b="1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Calibri (Body)"/>
                <a:cs typeface="Times New Roman" panose="02020603050405020304" pitchFamily="18" charset="0"/>
              </a:rPr>
              <a:t>dụng</a:t>
            </a:r>
            <a:r>
              <a:rPr lang="en-GB" b="1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Calibri (Body)"/>
                <a:cs typeface="Times New Roman" panose="02020603050405020304" pitchFamily="18" charset="0"/>
              </a:rPr>
              <a:t>phân</a:t>
            </a:r>
            <a:r>
              <a:rPr lang="en-GB" b="1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Calibri (Body)"/>
                <a:cs typeface="Times New Roman" panose="02020603050405020304" pitchFamily="18" charset="0"/>
              </a:rPr>
              <a:t>tán</a:t>
            </a:r>
            <a:br>
              <a:rPr lang="en-GB" b="1" dirty="0">
                <a:latin typeface="Calibri (Body)"/>
                <a:cs typeface="Times New Roman" panose="02020603050405020304" pitchFamily="18" charset="0"/>
              </a:rPr>
            </a:br>
            <a:r>
              <a:rPr lang="en-GB" b="1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react + redux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C6E37-6A63-4CC2-9C1A-C79E94AC7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8" y="364085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latin typeface="Calibri (Body)"/>
                <a:cs typeface="Times New Roman" panose="02020603050405020304" pitchFamily="18" charset="0"/>
              </a:rPr>
              <a:t>1412183 – </a:t>
            </a:r>
            <a:r>
              <a:rPr lang="en-GB" dirty="0" err="1">
                <a:latin typeface="Calibri (Body)"/>
                <a:cs typeface="Times New Roman" panose="02020603050405020304" pitchFamily="18" charset="0"/>
              </a:rPr>
              <a:t>Phạm</a:t>
            </a:r>
            <a:r>
              <a:rPr lang="en-GB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 (Body)"/>
                <a:cs typeface="Times New Roman" panose="02020603050405020304" pitchFamily="18" charset="0"/>
              </a:rPr>
              <a:t>Quốc</a:t>
            </a:r>
            <a:r>
              <a:rPr lang="en-GB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 (Body)"/>
                <a:cs typeface="Times New Roman" panose="02020603050405020304" pitchFamily="18" charset="0"/>
              </a:rPr>
              <a:t>Hoàng</a:t>
            </a:r>
            <a:endParaRPr lang="en-GB" dirty="0">
              <a:latin typeface="Calibri (Body)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latin typeface="Calibri (Body)"/>
                <a:cs typeface="Times New Roman" panose="02020603050405020304" pitchFamily="18" charset="0"/>
              </a:rPr>
              <a:t>1412199-Hà </a:t>
            </a:r>
            <a:r>
              <a:rPr lang="en-GB" dirty="0" err="1">
                <a:latin typeface="Calibri (Body)"/>
                <a:cs typeface="Times New Roman" panose="02020603050405020304" pitchFamily="18" charset="0"/>
              </a:rPr>
              <a:t>Ngọc</a:t>
            </a:r>
            <a:r>
              <a:rPr lang="en-GB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 (Body)"/>
                <a:cs typeface="Times New Roman" panose="02020603050405020304" pitchFamily="18" charset="0"/>
              </a:rPr>
              <a:t>Huy</a:t>
            </a:r>
            <a:endParaRPr lang="en-GB" dirty="0">
              <a:latin typeface="Calibri (Body)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latin typeface="Calibri (Body)"/>
                <a:cs typeface="Times New Roman" panose="02020603050405020304" pitchFamily="18" charset="0"/>
              </a:rPr>
              <a:t>GVHD: </a:t>
            </a:r>
            <a:r>
              <a:rPr lang="en-GB" dirty="0" err="1">
                <a:latin typeface="Calibri (Body)"/>
                <a:cs typeface="Times New Roman" panose="02020603050405020304" pitchFamily="18" charset="0"/>
              </a:rPr>
              <a:t>Hoàng</a:t>
            </a:r>
            <a:r>
              <a:rPr lang="en-GB" dirty="0">
                <a:latin typeface="Calibri (Body)"/>
                <a:cs typeface="Times New Roman" panose="02020603050405020304" pitchFamily="18" charset="0"/>
              </a:rPr>
              <a:t> Anh Tú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9FD0F-C81D-4931-B925-16DFE178ECAC}"/>
              </a:ext>
            </a:extLst>
          </p:cNvPr>
          <p:cNvSpPr txBox="1"/>
          <p:nvPr/>
        </p:nvSpPr>
        <p:spPr>
          <a:xfrm flipH="1">
            <a:off x="4496198" y="5645426"/>
            <a:ext cx="5976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200" i="1" dirty="0" err="1">
                <a:latin typeface="Calibri (Body)"/>
                <a:cs typeface="Times New Roman" panose="02020603050405020304" pitchFamily="18" charset="0"/>
              </a:rPr>
              <a:t>Hồ</a:t>
            </a:r>
            <a:r>
              <a:rPr lang="en-GB" sz="2200" i="1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sz="2200" i="1" dirty="0" err="1">
                <a:latin typeface="Calibri (Body)"/>
                <a:cs typeface="Times New Roman" panose="02020603050405020304" pitchFamily="18" charset="0"/>
              </a:rPr>
              <a:t>chí</a:t>
            </a:r>
            <a:r>
              <a:rPr lang="en-GB" sz="2200" i="1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sz="2200" i="1" dirty="0" err="1">
                <a:latin typeface="Calibri (Body)"/>
                <a:cs typeface="Times New Roman" panose="02020603050405020304" pitchFamily="18" charset="0"/>
              </a:rPr>
              <a:t>minh</a:t>
            </a:r>
            <a:r>
              <a:rPr lang="en-GB" sz="2200" i="1" dirty="0">
                <a:latin typeface="Calibri (Body)"/>
                <a:cs typeface="Times New Roman" panose="02020603050405020304" pitchFamily="18" charset="0"/>
              </a:rPr>
              <a:t>, 28-04-2017</a:t>
            </a:r>
          </a:p>
        </p:txBody>
      </p:sp>
    </p:spTree>
    <p:extLst>
      <p:ext uri="{BB962C8B-B14F-4D97-AF65-F5344CB8AC3E}">
        <p14:creationId xmlns:p14="http://schemas.microsoft.com/office/powerpoint/2010/main" val="108231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403FD-337F-4A3B-A829-16B3838DC8C1}"/>
              </a:ext>
            </a:extLst>
          </p:cNvPr>
          <p:cNvSpPr txBox="1"/>
          <p:nvPr/>
        </p:nvSpPr>
        <p:spPr>
          <a:xfrm>
            <a:off x="4189880" y="3240741"/>
            <a:ext cx="37113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bri (Body)"/>
              </a:rPr>
              <a:t>Demo</a:t>
            </a:r>
          </a:p>
        </p:txBody>
      </p:sp>
      <p:pic>
        <p:nvPicPr>
          <p:cNvPr id="2050" name="Picture 2" descr="http://web.kaseya.com/rs/kaseyasandbox1/images/icon_webinar.png">
            <a:extLst>
              <a:ext uri="{FF2B5EF4-FFF2-40B4-BE49-F238E27FC236}">
                <a16:creationId xmlns:a16="http://schemas.microsoft.com/office/drawing/2014/main" id="{12DE3ABB-C30F-40DE-B733-3D2480C1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1831041"/>
            <a:ext cx="18383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7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9477" y="3401831"/>
            <a:ext cx="8093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VÀ CÁC BẠN ĐÃ LẮNG NGHE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769026" y="860121"/>
            <a:ext cx="2799596" cy="1590319"/>
            <a:chOff x="5789371" y="902555"/>
            <a:chExt cx="2799596" cy="1590319"/>
          </a:xfrm>
        </p:grpSpPr>
        <p:sp>
          <p:nvSpPr>
            <p:cNvPr id="14" name="Oval Callout 13"/>
            <p:cNvSpPr/>
            <p:nvPr/>
          </p:nvSpPr>
          <p:spPr>
            <a:xfrm>
              <a:off x="5789371" y="902555"/>
              <a:ext cx="1050436" cy="1414207"/>
            </a:xfrm>
            <a:prstGeom prst="wedgeEllipseCallout">
              <a:avLst>
                <a:gd name="adj1" fmla="val -32018"/>
                <a:gd name="adj2" fmla="val 60090"/>
              </a:avLst>
            </a:prstGeom>
            <a:solidFill>
              <a:srgbClr val="FF66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" name="Oval Callout 14"/>
            <p:cNvSpPr/>
            <p:nvPr/>
          </p:nvSpPr>
          <p:spPr>
            <a:xfrm>
              <a:off x="6542766" y="1059032"/>
              <a:ext cx="1045150" cy="1433842"/>
            </a:xfrm>
            <a:prstGeom prst="wedgeEllipseCallout">
              <a:avLst>
                <a:gd name="adj1" fmla="val 66886"/>
                <a:gd name="adj2" fmla="val 50907"/>
              </a:avLst>
            </a:prstGeom>
            <a:solidFill>
              <a:srgbClr val="E3214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6" name="Oval Callout 15"/>
            <p:cNvSpPr/>
            <p:nvPr/>
          </p:nvSpPr>
          <p:spPr>
            <a:xfrm>
              <a:off x="7424429" y="1059031"/>
              <a:ext cx="1164538" cy="1372067"/>
            </a:xfrm>
            <a:prstGeom prst="wedgeEllipseCallout">
              <a:avLst>
                <a:gd name="adj1" fmla="val 41387"/>
                <a:gd name="adj2" fmla="val 62501"/>
              </a:avLst>
            </a:prstGeom>
            <a:solidFill>
              <a:srgbClr val="92D05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U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08529" y="885821"/>
            <a:ext cx="4658787" cy="1672451"/>
            <a:chOff x="1164184" y="902555"/>
            <a:chExt cx="4489521" cy="1672451"/>
          </a:xfrm>
        </p:grpSpPr>
        <p:sp>
          <p:nvSpPr>
            <p:cNvPr id="7" name="Oval Callout 6"/>
            <p:cNvSpPr/>
            <p:nvPr/>
          </p:nvSpPr>
          <p:spPr>
            <a:xfrm>
              <a:off x="1164184" y="902555"/>
              <a:ext cx="1022401" cy="1063955"/>
            </a:xfrm>
            <a:prstGeom prst="wedgeEllipseCallout">
              <a:avLst>
                <a:gd name="adj1" fmla="val -60326"/>
                <a:gd name="adj2" fmla="val 50666"/>
              </a:avLst>
            </a:prstGeom>
            <a:solidFill>
              <a:srgbClr val="FF66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1836780" y="1059031"/>
              <a:ext cx="914400" cy="1288660"/>
            </a:xfrm>
            <a:prstGeom prst="wedgeEllipseCallout">
              <a:avLst>
                <a:gd name="adj1" fmla="val -59094"/>
                <a:gd name="adj2" fmla="val 42449"/>
              </a:avLst>
            </a:prstGeom>
            <a:solidFill>
              <a:srgbClr val="E20CF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2502623" y="1191979"/>
              <a:ext cx="1104881" cy="1383027"/>
            </a:xfrm>
            <a:prstGeom prst="wedgeEllipseCallout">
              <a:avLst>
                <a:gd name="adj1" fmla="val 45269"/>
                <a:gd name="adj2" fmla="val 55408"/>
              </a:avLst>
            </a:prstGeom>
            <a:solidFill>
              <a:srgbClr val="E3214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3434831" y="1129870"/>
              <a:ext cx="1229816" cy="1337304"/>
            </a:xfrm>
            <a:prstGeom prst="wedgeEllipseCallout">
              <a:avLst>
                <a:gd name="adj1" fmla="val -24138"/>
                <a:gd name="adj2" fmla="val 63475"/>
              </a:avLst>
            </a:prstGeom>
            <a:solidFill>
              <a:srgbClr val="92D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Callout 16"/>
            <p:cNvSpPr/>
            <p:nvPr/>
          </p:nvSpPr>
          <p:spPr>
            <a:xfrm>
              <a:off x="4521904" y="902555"/>
              <a:ext cx="1131801" cy="1127758"/>
            </a:xfrm>
            <a:prstGeom prst="wedgeEllipseCallout">
              <a:avLst>
                <a:gd name="adj1" fmla="val -43512"/>
                <a:gd name="adj2" fmla="val 61104"/>
              </a:avLst>
            </a:prstGeom>
            <a:solidFill>
              <a:srgbClr val="00B0F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" name="Straight Connector 22"/>
          <p:cNvCxnSpPr>
            <a:stCxn id="7" idx="0"/>
          </p:cNvCxnSpPr>
          <p:nvPr/>
        </p:nvCxnSpPr>
        <p:spPr>
          <a:xfrm flipV="1">
            <a:off x="1539003" y="-16733"/>
            <a:ext cx="142989" cy="90255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</p:cNvCxnSpPr>
          <p:nvPr/>
        </p:nvCxnSpPr>
        <p:spPr>
          <a:xfrm flipV="1">
            <a:off x="5080080" y="-28577"/>
            <a:ext cx="21336" cy="91439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</p:cNvCxnSpPr>
          <p:nvPr/>
        </p:nvCxnSpPr>
        <p:spPr>
          <a:xfrm flipV="1">
            <a:off x="4002877" y="-16732"/>
            <a:ext cx="117513" cy="112986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0"/>
          </p:cNvCxnSpPr>
          <p:nvPr/>
        </p:nvCxnSpPr>
        <p:spPr>
          <a:xfrm flipV="1">
            <a:off x="2180922" y="-28577"/>
            <a:ext cx="142752" cy="107087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</p:cNvCxnSpPr>
          <p:nvPr/>
        </p:nvCxnSpPr>
        <p:spPr>
          <a:xfrm flipV="1">
            <a:off x="2970699" y="-16733"/>
            <a:ext cx="155080" cy="119197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</p:cNvCxnSpPr>
          <p:nvPr/>
        </p:nvCxnSpPr>
        <p:spPr>
          <a:xfrm flipH="1" flipV="1">
            <a:off x="6203994" y="-42431"/>
            <a:ext cx="90250" cy="90255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</p:cNvCxnSpPr>
          <p:nvPr/>
        </p:nvCxnSpPr>
        <p:spPr>
          <a:xfrm flipH="1" flipV="1">
            <a:off x="6974014" y="-42432"/>
            <a:ext cx="70982" cy="105903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0"/>
          </p:cNvCxnSpPr>
          <p:nvPr/>
        </p:nvCxnSpPr>
        <p:spPr>
          <a:xfrm flipH="1" flipV="1">
            <a:off x="7984667" y="-42431"/>
            <a:ext cx="1686" cy="105902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512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D7FA-7A4F-4C5F-ABA0-2C3016B2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Calibri (Body)"/>
              </a:rPr>
              <a:t>NỘI DUNG CHÍNH</a:t>
            </a:r>
            <a:endParaRPr lang="en-GB" b="1" dirty="0">
              <a:latin typeface="Calibri (Body)"/>
            </a:endParaRPr>
          </a:p>
        </p:txBody>
      </p:sp>
      <p:sp>
        <p:nvSpPr>
          <p:cNvPr id="24" name="Freeform 16">
            <a:hlinkHover r:id="rId2" action="ppaction://hlinksldjump"/>
            <a:extLst>
              <a:ext uri="{FF2B5EF4-FFF2-40B4-BE49-F238E27FC236}">
                <a16:creationId xmlns:a16="http://schemas.microsoft.com/office/drawing/2014/main" id="{B86CAF5C-1DA2-4080-ACA5-BF0A72CC78FD}"/>
              </a:ext>
            </a:extLst>
          </p:cNvPr>
          <p:cNvSpPr/>
          <p:nvPr/>
        </p:nvSpPr>
        <p:spPr>
          <a:xfrm>
            <a:off x="2779199" y="1784901"/>
            <a:ext cx="7316613" cy="922711"/>
          </a:xfrm>
          <a:custGeom>
            <a:avLst/>
            <a:gdLst>
              <a:gd name="connsiteX0" fmla="*/ 0 w 3621024"/>
              <a:gd name="connsiteY0" fmla="*/ 91844 h 551051"/>
              <a:gd name="connsiteX1" fmla="*/ 91844 w 3621024"/>
              <a:gd name="connsiteY1" fmla="*/ 0 h 551051"/>
              <a:gd name="connsiteX2" fmla="*/ 3529180 w 3621024"/>
              <a:gd name="connsiteY2" fmla="*/ 0 h 551051"/>
              <a:gd name="connsiteX3" fmla="*/ 3621024 w 3621024"/>
              <a:gd name="connsiteY3" fmla="*/ 91844 h 551051"/>
              <a:gd name="connsiteX4" fmla="*/ 3621024 w 3621024"/>
              <a:gd name="connsiteY4" fmla="*/ 459207 h 551051"/>
              <a:gd name="connsiteX5" fmla="*/ 3529180 w 3621024"/>
              <a:gd name="connsiteY5" fmla="*/ 551051 h 551051"/>
              <a:gd name="connsiteX6" fmla="*/ 91844 w 3621024"/>
              <a:gd name="connsiteY6" fmla="*/ 551051 h 551051"/>
              <a:gd name="connsiteX7" fmla="*/ 0 w 3621024"/>
              <a:gd name="connsiteY7" fmla="*/ 459207 h 551051"/>
              <a:gd name="connsiteX8" fmla="*/ 0 w 3621024"/>
              <a:gd name="connsiteY8" fmla="*/ 91844 h 55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1024" h="551051">
                <a:moveTo>
                  <a:pt x="0" y="91844"/>
                </a:moveTo>
                <a:cubicBezTo>
                  <a:pt x="0" y="41120"/>
                  <a:pt x="41120" y="0"/>
                  <a:pt x="91844" y="0"/>
                </a:cubicBezTo>
                <a:lnTo>
                  <a:pt x="3529180" y="0"/>
                </a:lnTo>
                <a:cubicBezTo>
                  <a:pt x="3579904" y="0"/>
                  <a:pt x="3621024" y="41120"/>
                  <a:pt x="3621024" y="91844"/>
                </a:cubicBezTo>
                <a:lnTo>
                  <a:pt x="3621024" y="459207"/>
                </a:lnTo>
                <a:cubicBezTo>
                  <a:pt x="3621024" y="509931"/>
                  <a:pt x="3579904" y="551051"/>
                  <a:pt x="3529180" y="551051"/>
                </a:cubicBezTo>
                <a:lnTo>
                  <a:pt x="91844" y="551051"/>
                </a:lnTo>
                <a:cubicBezTo>
                  <a:pt x="41120" y="551051"/>
                  <a:pt x="0" y="509931"/>
                  <a:pt x="0" y="459207"/>
                </a:cubicBezTo>
                <a:lnTo>
                  <a:pt x="0" y="91844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rgbClr val="FAACFA"/>
            </a:solidFill>
          </a:ln>
          <a:effectLst>
            <a:outerShdw blurRad="50800" dist="50800" dir="5400000" sx="1000" sy="1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002">
            <a:schemeClr val="dk1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720" tIns="68810" rIns="110720" bIns="6881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b="1" kern="1200" dirty="0" err="1">
                <a:latin typeface="Calibri (Body)"/>
                <a:cs typeface="Times New Roman" panose="02020603050405020304" pitchFamily="18" charset="0"/>
              </a:rPr>
              <a:t>Reactjs</a:t>
            </a:r>
            <a:endParaRPr lang="en-US" sz="4400" b="1" kern="1200" dirty="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25" name="Freeform 17">
            <a:hlinkHover r:id="" action="ppaction://noaction"/>
            <a:extLst>
              <a:ext uri="{FF2B5EF4-FFF2-40B4-BE49-F238E27FC236}">
                <a16:creationId xmlns:a16="http://schemas.microsoft.com/office/drawing/2014/main" id="{C1144D2D-87D6-46A2-B215-29D9B68BA357}"/>
              </a:ext>
            </a:extLst>
          </p:cNvPr>
          <p:cNvSpPr/>
          <p:nvPr/>
        </p:nvSpPr>
        <p:spPr>
          <a:xfrm>
            <a:off x="2779199" y="3026703"/>
            <a:ext cx="7316613" cy="922711"/>
          </a:xfrm>
          <a:custGeom>
            <a:avLst/>
            <a:gdLst>
              <a:gd name="connsiteX0" fmla="*/ 0 w 3621024"/>
              <a:gd name="connsiteY0" fmla="*/ 91844 h 551051"/>
              <a:gd name="connsiteX1" fmla="*/ 91844 w 3621024"/>
              <a:gd name="connsiteY1" fmla="*/ 0 h 551051"/>
              <a:gd name="connsiteX2" fmla="*/ 3529180 w 3621024"/>
              <a:gd name="connsiteY2" fmla="*/ 0 h 551051"/>
              <a:gd name="connsiteX3" fmla="*/ 3621024 w 3621024"/>
              <a:gd name="connsiteY3" fmla="*/ 91844 h 551051"/>
              <a:gd name="connsiteX4" fmla="*/ 3621024 w 3621024"/>
              <a:gd name="connsiteY4" fmla="*/ 459207 h 551051"/>
              <a:gd name="connsiteX5" fmla="*/ 3529180 w 3621024"/>
              <a:gd name="connsiteY5" fmla="*/ 551051 h 551051"/>
              <a:gd name="connsiteX6" fmla="*/ 91844 w 3621024"/>
              <a:gd name="connsiteY6" fmla="*/ 551051 h 551051"/>
              <a:gd name="connsiteX7" fmla="*/ 0 w 3621024"/>
              <a:gd name="connsiteY7" fmla="*/ 459207 h 551051"/>
              <a:gd name="connsiteX8" fmla="*/ 0 w 3621024"/>
              <a:gd name="connsiteY8" fmla="*/ 91844 h 55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1024" h="551051">
                <a:moveTo>
                  <a:pt x="0" y="91844"/>
                </a:moveTo>
                <a:cubicBezTo>
                  <a:pt x="0" y="41120"/>
                  <a:pt x="41120" y="0"/>
                  <a:pt x="91844" y="0"/>
                </a:cubicBezTo>
                <a:lnTo>
                  <a:pt x="3529180" y="0"/>
                </a:lnTo>
                <a:cubicBezTo>
                  <a:pt x="3579904" y="0"/>
                  <a:pt x="3621024" y="41120"/>
                  <a:pt x="3621024" y="91844"/>
                </a:cubicBezTo>
                <a:lnTo>
                  <a:pt x="3621024" y="459207"/>
                </a:lnTo>
                <a:cubicBezTo>
                  <a:pt x="3621024" y="509931"/>
                  <a:pt x="3579904" y="551051"/>
                  <a:pt x="3529180" y="551051"/>
                </a:cubicBezTo>
                <a:lnTo>
                  <a:pt x="91844" y="551051"/>
                </a:lnTo>
                <a:cubicBezTo>
                  <a:pt x="41120" y="551051"/>
                  <a:pt x="0" y="509931"/>
                  <a:pt x="0" y="459207"/>
                </a:cubicBezTo>
                <a:lnTo>
                  <a:pt x="0" y="91844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FAACFA"/>
            </a:solidFill>
          </a:ln>
          <a:effectLst>
            <a:outerShdw blurRad="50800" dist="50800" dir="5400000" sx="1000" sy="1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002">
            <a:schemeClr val="dk1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720" tIns="68810" rIns="110720" bIns="68810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b="1" kern="1200" dirty="0">
                <a:latin typeface="Calibri (Body)"/>
                <a:cs typeface="Times New Roman" panose="02020603050405020304" pitchFamily="18" charset="0"/>
              </a:rPr>
              <a:t>Redux</a:t>
            </a:r>
          </a:p>
        </p:txBody>
      </p:sp>
      <p:sp>
        <p:nvSpPr>
          <p:cNvPr id="26" name="Freeform 18">
            <a:hlinkHover r:id="" action="ppaction://noaction"/>
            <a:extLst>
              <a:ext uri="{FF2B5EF4-FFF2-40B4-BE49-F238E27FC236}">
                <a16:creationId xmlns:a16="http://schemas.microsoft.com/office/drawing/2014/main" id="{F619CE2F-EB1B-4AFD-B603-8DCC0822E343}"/>
              </a:ext>
            </a:extLst>
          </p:cNvPr>
          <p:cNvSpPr/>
          <p:nvPr/>
        </p:nvSpPr>
        <p:spPr>
          <a:xfrm>
            <a:off x="2779198" y="4420254"/>
            <a:ext cx="7316613" cy="922711"/>
          </a:xfrm>
          <a:custGeom>
            <a:avLst/>
            <a:gdLst>
              <a:gd name="connsiteX0" fmla="*/ 0 w 3621024"/>
              <a:gd name="connsiteY0" fmla="*/ 91844 h 551051"/>
              <a:gd name="connsiteX1" fmla="*/ 91844 w 3621024"/>
              <a:gd name="connsiteY1" fmla="*/ 0 h 551051"/>
              <a:gd name="connsiteX2" fmla="*/ 3529180 w 3621024"/>
              <a:gd name="connsiteY2" fmla="*/ 0 h 551051"/>
              <a:gd name="connsiteX3" fmla="*/ 3621024 w 3621024"/>
              <a:gd name="connsiteY3" fmla="*/ 91844 h 551051"/>
              <a:gd name="connsiteX4" fmla="*/ 3621024 w 3621024"/>
              <a:gd name="connsiteY4" fmla="*/ 459207 h 551051"/>
              <a:gd name="connsiteX5" fmla="*/ 3529180 w 3621024"/>
              <a:gd name="connsiteY5" fmla="*/ 551051 h 551051"/>
              <a:gd name="connsiteX6" fmla="*/ 91844 w 3621024"/>
              <a:gd name="connsiteY6" fmla="*/ 551051 h 551051"/>
              <a:gd name="connsiteX7" fmla="*/ 0 w 3621024"/>
              <a:gd name="connsiteY7" fmla="*/ 459207 h 551051"/>
              <a:gd name="connsiteX8" fmla="*/ 0 w 3621024"/>
              <a:gd name="connsiteY8" fmla="*/ 91844 h 55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1024" h="551051">
                <a:moveTo>
                  <a:pt x="0" y="91844"/>
                </a:moveTo>
                <a:cubicBezTo>
                  <a:pt x="0" y="41120"/>
                  <a:pt x="41120" y="0"/>
                  <a:pt x="91844" y="0"/>
                </a:cubicBezTo>
                <a:lnTo>
                  <a:pt x="3529180" y="0"/>
                </a:lnTo>
                <a:cubicBezTo>
                  <a:pt x="3579904" y="0"/>
                  <a:pt x="3621024" y="41120"/>
                  <a:pt x="3621024" y="91844"/>
                </a:cubicBezTo>
                <a:lnTo>
                  <a:pt x="3621024" y="459207"/>
                </a:lnTo>
                <a:cubicBezTo>
                  <a:pt x="3621024" y="509931"/>
                  <a:pt x="3579904" y="551051"/>
                  <a:pt x="3529180" y="551051"/>
                </a:cubicBezTo>
                <a:lnTo>
                  <a:pt x="91844" y="551051"/>
                </a:lnTo>
                <a:cubicBezTo>
                  <a:pt x="41120" y="551051"/>
                  <a:pt x="0" y="509931"/>
                  <a:pt x="0" y="459207"/>
                </a:cubicBezTo>
                <a:lnTo>
                  <a:pt x="0" y="91844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FAACFA"/>
            </a:solidFill>
          </a:ln>
          <a:effectLst>
            <a:outerShdw blurRad="50800" dist="50800" dir="5400000" sx="1000" sy="1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002">
            <a:schemeClr val="dk1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720" tIns="68810" rIns="110720" bIns="6881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b="1" dirty="0">
                <a:latin typeface="Calibri (Body)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865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015628-87C9-4B18-8515-B99AA89B4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588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6572FA-E72E-426D-998B-32EA837F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React –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quan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1F959D-A167-4A3D-936B-486B1988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Calibri (Body)"/>
                <a:cs typeface="Times New Roman" panose="02020603050405020304" pitchFamily="18" charset="0"/>
              </a:rPr>
              <a:t>React.JS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thư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viện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Javascript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dùng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xây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dựng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giao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diện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người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dùng</a:t>
            </a:r>
            <a:endParaRPr lang="en-GB" dirty="0">
              <a:latin typeface="Calibri (Body)"/>
              <a:cs typeface="Times New Roman" panose="02020603050405020304" pitchFamily="18" charset="0"/>
            </a:endParaRPr>
          </a:p>
          <a:p>
            <a:r>
              <a:rPr lang="vi-VN" dirty="0" err="1">
                <a:latin typeface="Calibri (Body)"/>
                <a:cs typeface="Times New Roman" panose="02020603050405020304" pitchFamily="18" charset="0"/>
              </a:rPr>
              <a:t>React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xây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dựng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xung quanh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component</a:t>
            </a:r>
            <a:r>
              <a:rPr lang="en-GB" dirty="0">
                <a:latin typeface="Calibri (Body)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GB" dirty="0">
                <a:latin typeface="Calibri (Body)"/>
                <a:cs typeface="Times New Roman" panose="02020603050405020304" pitchFamily="18" charset="0"/>
              </a:rPr>
              <a:t>Hai </a:t>
            </a:r>
            <a:r>
              <a:rPr lang="en-GB" dirty="0" err="1">
                <a:latin typeface="Calibri (Body)"/>
                <a:cs typeface="Times New Roman" panose="02020603050405020304" pitchFamily="18" charset="0"/>
              </a:rPr>
              <a:t>thuộc</a:t>
            </a:r>
            <a:r>
              <a:rPr lang="en-GB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 (Body)"/>
                <a:cs typeface="Times New Roman" panose="02020603050405020304" pitchFamily="18" charset="0"/>
              </a:rPr>
              <a:t>tính</a:t>
            </a:r>
            <a:r>
              <a:rPr lang="en-GB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 (Body)"/>
                <a:cs typeface="Times New Roman" panose="02020603050405020304" pitchFamily="18" charset="0"/>
              </a:rPr>
              <a:t>quan</a:t>
            </a:r>
            <a:r>
              <a:rPr lang="en-GB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 (Body)"/>
                <a:cs typeface="Times New Roman" panose="02020603050405020304" pitchFamily="18" charset="0"/>
              </a:rPr>
              <a:t>trọng</a:t>
            </a:r>
            <a:r>
              <a:rPr lang="en-GB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 (Body)"/>
                <a:cs typeface="Times New Roman" panose="02020603050405020304" pitchFamily="18" charset="0"/>
              </a:rPr>
              <a:t>của</a:t>
            </a:r>
            <a:r>
              <a:rPr lang="en-GB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 (Body)"/>
                <a:cs typeface="Times New Roman" panose="02020603050405020304" pitchFamily="18" charset="0"/>
              </a:rPr>
              <a:t>một</a:t>
            </a:r>
            <a:r>
              <a:rPr lang="en-GB" dirty="0">
                <a:latin typeface="Calibri (Body)"/>
                <a:cs typeface="Times New Roman" panose="02020603050405020304" pitchFamily="18" charset="0"/>
              </a:rPr>
              <a:t> React Component </a:t>
            </a:r>
            <a:r>
              <a:rPr lang="en-GB" dirty="0" err="1">
                <a:latin typeface="Calibri (Body)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Calibri (Body)"/>
                <a:cs typeface="Times New Roman" panose="02020603050405020304" pitchFamily="18" charset="0"/>
              </a:rPr>
              <a:t> Props </a:t>
            </a:r>
            <a:r>
              <a:rPr lang="en-GB" dirty="0" err="1">
                <a:latin typeface="Calibri (Body)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Calibri (Body)"/>
                <a:cs typeface="Times New Roman" panose="02020603050405020304" pitchFamily="18" charset="0"/>
              </a:rPr>
              <a:t> State</a:t>
            </a:r>
          </a:p>
          <a:p>
            <a:pPr lvl="1"/>
            <a:r>
              <a:rPr lang="vi-VN" dirty="0" err="1">
                <a:latin typeface="Calibri (Body)"/>
                <a:cs typeface="Times New Roman" panose="02020603050405020304" pitchFamily="18" charset="0"/>
              </a:rPr>
              <a:t>State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biểu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diễn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 "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trạng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thải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"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Component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state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private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chỉ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alibri (Body)"/>
                <a:cs typeface="Times New Roman" panose="02020603050405020304" pitchFamily="18" charset="0"/>
              </a:rPr>
              <a:t>	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thay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đổi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bên trong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bản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thân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component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.</a:t>
            </a:r>
            <a:endParaRPr lang="en-GB" dirty="0">
              <a:latin typeface="Calibri (Body)"/>
              <a:cs typeface="Times New Roman" panose="02020603050405020304" pitchFamily="18" charset="0"/>
            </a:endParaRPr>
          </a:p>
          <a:p>
            <a:pPr lvl="1"/>
            <a:r>
              <a:rPr lang="vi-VN" dirty="0" err="1">
                <a:latin typeface="Calibri (Body)"/>
                <a:cs typeface="Times New Roman" panose="02020603050405020304" pitchFamily="18" charset="0"/>
              </a:rPr>
              <a:t>Props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thì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mang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tính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external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bị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kiểm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soát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bởi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bản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thân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component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Nó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truyền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từ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component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cao hơn theo phân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cấp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, hay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hiểu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đơn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giản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truyền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từ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component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cha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xuống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(Body)"/>
                <a:cs typeface="Times New Roman" panose="02020603050405020304" pitchFamily="18" charset="0"/>
              </a:rPr>
              <a:t>component</a:t>
            </a:r>
            <a:r>
              <a:rPr lang="vi-VN" dirty="0">
                <a:latin typeface="Calibri (Body)"/>
                <a:cs typeface="Times New Roman" panose="02020603050405020304" pitchFamily="18" charset="0"/>
              </a:rPr>
              <a:t> con. </a:t>
            </a:r>
            <a:endParaRPr lang="en-GB" dirty="0">
              <a:latin typeface="Calibri (Body)"/>
              <a:cs typeface="Times New Roman" panose="02020603050405020304" pitchFamily="18" charset="0"/>
            </a:endParaRPr>
          </a:p>
          <a:p>
            <a:r>
              <a:rPr lang="en-GB" dirty="0">
                <a:latin typeface="Calibri (Body)"/>
                <a:cs typeface="Times New Roman" panose="02020603050405020304" pitchFamily="18" charset="0"/>
              </a:rPr>
              <a:t>JSX — </a:t>
            </a:r>
            <a:r>
              <a:rPr lang="en-GB" dirty="0" err="1">
                <a:latin typeface="Calibri (Body)"/>
                <a:cs typeface="Times New Roman" panose="02020603050405020304" pitchFamily="18" charset="0"/>
              </a:rPr>
              <a:t>Javascript</a:t>
            </a:r>
            <a:r>
              <a:rPr lang="en-GB" dirty="0">
                <a:latin typeface="Calibri (Body)"/>
                <a:cs typeface="Times New Roman" panose="02020603050405020304" pitchFamily="18" charset="0"/>
              </a:rPr>
              <a:t> Syntax Extension: </a:t>
            </a:r>
          </a:p>
        </p:txBody>
      </p:sp>
    </p:spTree>
    <p:extLst>
      <p:ext uri="{BB962C8B-B14F-4D97-AF65-F5344CB8AC3E}">
        <p14:creationId xmlns:p14="http://schemas.microsoft.com/office/powerpoint/2010/main" val="281091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AE408B-EBEF-4EF1-AA0F-B8F0F5B88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0" y="484094"/>
            <a:ext cx="10669384" cy="5514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837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9E58-A5F6-4AFB-935A-E6C187D8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Redux –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quan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BC5E-4AB8-4D58-98D6-AD1403B71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Redux </a:t>
            </a:r>
            <a:r>
              <a:rPr lang="en-GB" sz="3600" dirty="0" err="1"/>
              <a:t>js</a:t>
            </a:r>
            <a:r>
              <a:rPr lang="en-GB" sz="3600" dirty="0"/>
              <a:t> </a:t>
            </a:r>
            <a:r>
              <a:rPr lang="en-GB" sz="3600" dirty="0" err="1"/>
              <a:t>là</a:t>
            </a:r>
            <a:r>
              <a:rPr lang="en-GB" sz="3600" dirty="0"/>
              <a:t> </a:t>
            </a:r>
            <a:r>
              <a:rPr lang="en-GB" sz="3600" dirty="0" err="1"/>
              <a:t>một</a:t>
            </a:r>
            <a:r>
              <a:rPr lang="en-GB" sz="3600" dirty="0"/>
              <a:t> </a:t>
            </a:r>
            <a:r>
              <a:rPr lang="en-GB" sz="3600" dirty="0" err="1"/>
              <a:t>thư</a:t>
            </a:r>
            <a:r>
              <a:rPr lang="en-GB" sz="3600" dirty="0"/>
              <a:t> </a:t>
            </a:r>
            <a:r>
              <a:rPr lang="en-GB" sz="3600" dirty="0" err="1"/>
              <a:t>viện</a:t>
            </a:r>
            <a:r>
              <a:rPr lang="en-GB" sz="3600" dirty="0"/>
              <a:t> </a:t>
            </a:r>
            <a:r>
              <a:rPr lang="en-GB" sz="3600" dirty="0" err="1"/>
              <a:t>Javascript</a:t>
            </a:r>
            <a:r>
              <a:rPr lang="en-GB" sz="3600" dirty="0"/>
              <a:t> </a:t>
            </a:r>
            <a:r>
              <a:rPr lang="en-GB" sz="3600" dirty="0" err="1"/>
              <a:t>giúp</a:t>
            </a:r>
            <a:r>
              <a:rPr lang="en-GB" sz="3600" dirty="0"/>
              <a:t> </a:t>
            </a:r>
            <a:r>
              <a:rPr lang="en-GB" sz="3600" dirty="0" err="1"/>
              <a:t>tạo</a:t>
            </a:r>
            <a:r>
              <a:rPr lang="en-GB" sz="3600" dirty="0"/>
              <a:t> </a:t>
            </a:r>
            <a:r>
              <a:rPr lang="en-GB" sz="3600" dirty="0" err="1"/>
              <a:t>ra</a:t>
            </a:r>
            <a:r>
              <a:rPr lang="en-GB" sz="3600" dirty="0"/>
              <a:t> </a:t>
            </a:r>
            <a:r>
              <a:rPr lang="en-GB" sz="3600" dirty="0" err="1"/>
              <a:t>thành</a:t>
            </a:r>
            <a:r>
              <a:rPr lang="en-GB" sz="3600" dirty="0"/>
              <a:t> </a:t>
            </a:r>
            <a:r>
              <a:rPr lang="en-GB" sz="3600" dirty="0" err="1"/>
              <a:t>một</a:t>
            </a:r>
            <a:r>
              <a:rPr lang="en-GB" sz="3600" dirty="0"/>
              <a:t> </a:t>
            </a:r>
            <a:r>
              <a:rPr lang="en-GB" sz="3600" dirty="0" err="1"/>
              <a:t>lớp</a:t>
            </a:r>
            <a:r>
              <a:rPr lang="en-GB" sz="3600" dirty="0"/>
              <a:t> </a:t>
            </a:r>
            <a:r>
              <a:rPr lang="en-GB" sz="3600" dirty="0" err="1"/>
              <a:t>quản</a:t>
            </a:r>
            <a:r>
              <a:rPr lang="en-GB" sz="3600" dirty="0"/>
              <a:t> </a:t>
            </a:r>
            <a:r>
              <a:rPr lang="en-GB" sz="3600" dirty="0" err="1"/>
              <a:t>lý</a:t>
            </a:r>
            <a:r>
              <a:rPr lang="en-GB" sz="3600" dirty="0"/>
              <a:t> </a:t>
            </a:r>
            <a:r>
              <a:rPr lang="en-GB" sz="3600" dirty="0" err="1"/>
              <a:t>trạng</a:t>
            </a:r>
            <a:r>
              <a:rPr lang="en-GB" sz="3600" dirty="0"/>
              <a:t> </a:t>
            </a:r>
            <a:r>
              <a:rPr lang="en-GB" sz="3600" dirty="0" err="1"/>
              <a:t>thái</a:t>
            </a:r>
            <a:r>
              <a:rPr lang="en-GB" sz="3600" dirty="0"/>
              <a:t> </a:t>
            </a:r>
            <a:r>
              <a:rPr lang="en-GB" sz="3600" dirty="0" err="1"/>
              <a:t>của</a:t>
            </a:r>
            <a:r>
              <a:rPr lang="en-GB" sz="3600" dirty="0"/>
              <a:t> </a:t>
            </a:r>
            <a:r>
              <a:rPr lang="en-GB" sz="3600" dirty="0" err="1"/>
              <a:t>ứng</a:t>
            </a:r>
            <a:r>
              <a:rPr lang="en-GB" sz="3600" dirty="0"/>
              <a:t> </a:t>
            </a:r>
            <a:r>
              <a:rPr lang="en-GB" sz="3600" dirty="0" err="1"/>
              <a:t>dụng</a:t>
            </a:r>
            <a:r>
              <a:rPr lang="en-GB" sz="3600" dirty="0"/>
              <a:t>. </a:t>
            </a:r>
            <a:r>
              <a:rPr lang="en-GB" sz="3600" dirty="0" err="1"/>
              <a:t>Được</a:t>
            </a:r>
            <a:r>
              <a:rPr lang="en-GB" sz="3600" dirty="0"/>
              <a:t> </a:t>
            </a:r>
            <a:r>
              <a:rPr lang="en-GB" sz="3600" dirty="0" err="1"/>
              <a:t>dựa</a:t>
            </a:r>
            <a:r>
              <a:rPr lang="en-GB" sz="3600" dirty="0"/>
              <a:t> </a:t>
            </a:r>
            <a:r>
              <a:rPr lang="en-GB" sz="3600" dirty="0" err="1"/>
              <a:t>trên</a:t>
            </a:r>
            <a:r>
              <a:rPr lang="en-GB" sz="3600" dirty="0"/>
              <a:t> </a:t>
            </a:r>
            <a:r>
              <a:rPr lang="en-GB" sz="3600" dirty="0" err="1"/>
              <a:t>nền</a:t>
            </a:r>
            <a:r>
              <a:rPr lang="en-GB" sz="3600" dirty="0"/>
              <a:t> </a:t>
            </a:r>
            <a:r>
              <a:rPr lang="en-GB" sz="3600" dirty="0" err="1"/>
              <a:t>tảng</a:t>
            </a:r>
            <a:r>
              <a:rPr lang="en-GB" sz="3600" dirty="0"/>
              <a:t> </a:t>
            </a:r>
            <a:r>
              <a:rPr lang="en-GB" sz="3600" dirty="0" err="1"/>
              <a:t>tư</a:t>
            </a:r>
            <a:r>
              <a:rPr lang="en-GB" sz="3600" dirty="0"/>
              <a:t> </a:t>
            </a:r>
            <a:r>
              <a:rPr lang="en-GB" sz="3600" dirty="0" err="1"/>
              <a:t>tưởng</a:t>
            </a:r>
            <a:r>
              <a:rPr lang="en-GB" sz="3600" dirty="0"/>
              <a:t> </a:t>
            </a:r>
            <a:r>
              <a:rPr lang="en-GB" sz="3600" dirty="0" err="1"/>
              <a:t>của</a:t>
            </a:r>
            <a:r>
              <a:rPr lang="en-GB" sz="3600" dirty="0"/>
              <a:t> </a:t>
            </a:r>
            <a:r>
              <a:rPr lang="en-GB" sz="3600" dirty="0" err="1"/>
              <a:t>kiến</a:t>
            </a:r>
            <a:r>
              <a:rPr lang="en-GB" sz="3600" dirty="0"/>
              <a:t> </a:t>
            </a:r>
            <a:r>
              <a:rPr lang="en-GB" sz="3600" dirty="0" err="1"/>
              <a:t>trúc</a:t>
            </a:r>
            <a:r>
              <a:rPr lang="en-GB" sz="3600" dirty="0"/>
              <a:t> Flux do Facebook </a:t>
            </a:r>
            <a:r>
              <a:rPr lang="en-GB" sz="3600" dirty="0" err="1"/>
              <a:t>giới</a:t>
            </a:r>
            <a:r>
              <a:rPr lang="en-GB" sz="3600" dirty="0"/>
              <a:t> </a:t>
            </a:r>
            <a:r>
              <a:rPr lang="en-GB" sz="3600" dirty="0" err="1"/>
              <a:t>thiệu</a:t>
            </a:r>
            <a:r>
              <a:rPr lang="en-GB" sz="3600" dirty="0"/>
              <a:t>, do </a:t>
            </a:r>
            <a:r>
              <a:rPr lang="en-GB" sz="3600" dirty="0" err="1"/>
              <a:t>vậy</a:t>
            </a:r>
            <a:r>
              <a:rPr lang="en-GB" sz="3600" dirty="0"/>
              <a:t> Redux </a:t>
            </a:r>
            <a:r>
              <a:rPr lang="en-GB" sz="3600" dirty="0" err="1"/>
              <a:t>thường</a:t>
            </a:r>
            <a:r>
              <a:rPr lang="en-GB" sz="3600" dirty="0"/>
              <a:t> </a:t>
            </a:r>
            <a:r>
              <a:rPr lang="en-GB" sz="3600" dirty="0" err="1"/>
              <a:t>là</a:t>
            </a:r>
            <a:r>
              <a:rPr lang="en-GB" sz="3600" dirty="0"/>
              <a:t> </a:t>
            </a:r>
            <a:r>
              <a:rPr lang="en-GB" sz="3600" dirty="0" err="1"/>
              <a:t>bộ</a:t>
            </a:r>
            <a:r>
              <a:rPr lang="en-GB" sz="3600" dirty="0"/>
              <a:t> </a:t>
            </a:r>
            <a:r>
              <a:rPr lang="en-GB" sz="3600" dirty="0" err="1"/>
              <a:t>đôi</a:t>
            </a:r>
            <a:r>
              <a:rPr lang="en-GB" sz="3600" dirty="0"/>
              <a:t> </a:t>
            </a:r>
            <a:r>
              <a:rPr lang="en-GB" sz="3600" dirty="0" err="1"/>
              <a:t>kết</a:t>
            </a:r>
            <a:r>
              <a:rPr lang="en-GB" sz="3600" dirty="0"/>
              <a:t> </a:t>
            </a:r>
            <a:r>
              <a:rPr lang="en-GB" sz="3600" dirty="0" err="1"/>
              <a:t>hợp</a:t>
            </a:r>
            <a:r>
              <a:rPr lang="en-GB" sz="3600" dirty="0"/>
              <a:t> </a:t>
            </a:r>
            <a:r>
              <a:rPr lang="en-GB" sz="3600" dirty="0" err="1"/>
              <a:t>hoàn</a:t>
            </a:r>
            <a:r>
              <a:rPr lang="en-GB" sz="3600" dirty="0"/>
              <a:t> </a:t>
            </a:r>
            <a:r>
              <a:rPr lang="en-GB" sz="3600" dirty="0" err="1"/>
              <a:t>hảo</a:t>
            </a:r>
            <a:r>
              <a:rPr lang="en-GB" sz="3600" dirty="0"/>
              <a:t> </a:t>
            </a:r>
            <a:r>
              <a:rPr lang="en-GB" sz="3600" dirty="0" err="1"/>
              <a:t>với</a:t>
            </a:r>
            <a:r>
              <a:rPr lang="en-GB" sz="3600" dirty="0"/>
              <a:t> React (React </a:t>
            </a:r>
            <a:r>
              <a:rPr lang="en-GB" sz="3600" dirty="0" err="1"/>
              <a:t>Js</a:t>
            </a:r>
            <a:r>
              <a:rPr lang="en-GB" sz="3600" dirty="0"/>
              <a:t> </a:t>
            </a:r>
            <a:r>
              <a:rPr lang="en-GB" sz="3600" dirty="0" err="1"/>
              <a:t>và</a:t>
            </a:r>
            <a:r>
              <a:rPr lang="en-GB" sz="3600" dirty="0"/>
              <a:t> React Native)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9513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EECD-2029-4520-AE7C-8DEECA10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Redux – </a:t>
            </a:r>
            <a:r>
              <a:rPr lang="en-GB" dirty="0" err="1"/>
              <a:t>Nguyên</a:t>
            </a:r>
            <a:r>
              <a:rPr lang="en-GB" dirty="0"/>
              <a:t> </a:t>
            </a:r>
            <a:r>
              <a:rPr lang="en-GB" dirty="0" err="1"/>
              <a:t>lí</a:t>
            </a:r>
            <a:r>
              <a:rPr lang="en-GB" dirty="0"/>
              <a:t> </a:t>
            </a:r>
            <a:r>
              <a:rPr lang="en-GB" dirty="0" err="1"/>
              <a:t>xây</a:t>
            </a:r>
            <a:r>
              <a:rPr lang="en-GB" dirty="0"/>
              <a:t> </a:t>
            </a:r>
            <a:r>
              <a:rPr lang="en-GB" dirty="0" err="1"/>
              <a:t>dựng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2C43-17A8-41B0-8A22-54885142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dirty="0">
                <a:latin typeface="Calibri (Body)"/>
              </a:rPr>
              <a:t>3 </a:t>
            </a:r>
            <a:r>
              <a:rPr lang="en-GB" sz="3000" dirty="0" err="1">
                <a:latin typeface="Calibri (Body)"/>
              </a:rPr>
              <a:t>Nguyên</a:t>
            </a:r>
            <a:r>
              <a:rPr lang="en-GB" sz="3000" dirty="0">
                <a:latin typeface="Calibri (Body)"/>
              </a:rPr>
              <a:t> </a:t>
            </a:r>
            <a:r>
              <a:rPr lang="en-GB" sz="3000" dirty="0" err="1">
                <a:latin typeface="Calibri (Body)"/>
              </a:rPr>
              <a:t>lí</a:t>
            </a:r>
            <a:r>
              <a:rPr lang="en-GB" sz="3000" dirty="0">
                <a:latin typeface="Calibri (Body)"/>
              </a:rPr>
              <a:t>:</a:t>
            </a:r>
          </a:p>
          <a:p>
            <a:pPr lvl="1"/>
            <a:r>
              <a:rPr lang="vi-VN" sz="3000" dirty="0" err="1">
                <a:latin typeface="Calibri (Body)"/>
              </a:rPr>
              <a:t>Nguồn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dữ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liệu</a:t>
            </a:r>
            <a:r>
              <a:rPr lang="vi-VN" sz="3000" dirty="0">
                <a:latin typeface="Calibri (Body)"/>
              </a:rPr>
              <a:t> tin </a:t>
            </a:r>
            <a:r>
              <a:rPr lang="vi-VN" sz="3000" dirty="0" err="1">
                <a:latin typeface="Calibri (Body)"/>
              </a:rPr>
              <a:t>cậy</a:t>
            </a:r>
            <a:r>
              <a:rPr lang="vi-VN" sz="3000" dirty="0">
                <a:latin typeface="Calibri (Body)"/>
              </a:rPr>
              <a:t> duy </a:t>
            </a:r>
            <a:r>
              <a:rPr lang="vi-VN" sz="3000" dirty="0" err="1">
                <a:latin typeface="Calibri (Body)"/>
              </a:rPr>
              <a:t>nhất</a:t>
            </a:r>
            <a:r>
              <a:rPr lang="vi-VN" sz="3000" dirty="0">
                <a:latin typeface="Calibri (Body)"/>
              </a:rPr>
              <a:t>: </a:t>
            </a:r>
            <a:r>
              <a:rPr lang="vi-VN" sz="3000" dirty="0" err="1">
                <a:latin typeface="Calibri (Body)"/>
              </a:rPr>
              <a:t>State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của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toàn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bộ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ứng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được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chứa</a:t>
            </a:r>
            <a:r>
              <a:rPr lang="vi-VN" sz="3000" dirty="0">
                <a:latin typeface="Calibri (Body)"/>
              </a:rPr>
              <a:t> trong </a:t>
            </a:r>
            <a:r>
              <a:rPr lang="vi-VN" sz="3000" dirty="0" err="1">
                <a:latin typeface="Calibri (Body)"/>
              </a:rPr>
              <a:t>một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object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tree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nằm</a:t>
            </a:r>
            <a:r>
              <a:rPr lang="vi-VN" sz="3000" dirty="0">
                <a:latin typeface="Calibri (Body)"/>
              </a:rPr>
              <a:t> trong </a:t>
            </a:r>
            <a:r>
              <a:rPr lang="vi-VN" sz="3000" dirty="0" err="1">
                <a:latin typeface="Calibri (Body)"/>
              </a:rPr>
              <a:t>Store</a:t>
            </a:r>
            <a:r>
              <a:rPr lang="vi-VN" sz="3000" dirty="0">
                <a:latin typeface="Calibri (Body)"/>
              </a:rPr>
              <a:t> duy </a:t>
            </a:r>
            <a:r>
              <a:rPr lang="vi-VN" sz="3000" dirty="0" err="1">
                <a:latin typeface="Calibri (Body)"/>
              </a:rPr>
              <a:t>nhất</a:t>
            </a:r>
            <a:endParaRPr lang="vi-VN" sz="3000" dirty="0">
              <a:latin typeface="Calibri (Body)"/>
            </a:endParaRPr>
          </a:p>
          <a:p>
            <a:pPr lvl="1"/>
            <a:r>
              <a:rPr lang="vi-VN" sz="3000" dirty="0" err="1">
                <a:latin typeface="Calibri (Body)"/>
              </a:rPr>
              <a:t>Trạng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thái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chỉ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được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phép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đọc</a:t>
            </a:r>
            <a:r>
              <a:rPr lang="vi-VN" sz="3000" dirty="0">
                <a:latin typeface="Calibri (Body)"/>
              </a:rPr>
              <a:t>: </a:t>
            </a:r>
            <a:r>
              <a:rPr lang="vi-VN" sz="3000" dirty="0" err="1">
                <a:latin typeface="Calibri (Body)"/>
              </a:rPr>
              <a:t>Cách</a:t>
            </a:r>
            <a:r>
              <a:rPr lang="vi-VN" sz="3000" dirty="0">
                <a:latin typeface="Calibri (Body)"/>
              </a:rPr>
              <a:t> duy </a:t>
            </a:r>
            <a:r>
              <a:rPr lang="vi-VN" sz="3000" dirty="0" err="1">
                <a:latin typeface="Calibri (Body)"/>
              </a:rPr>
              <a:t>nhất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để</a:t>
            </a:r>
            <a:r>
              <a:rPr lang="vi-VN" sz="3000" dirty="0">
                <a:latin typeface="Calibri (Body)"/>
              </a:rPr>
              <a:t> thay </a:t>
            </a:r>
            <a:r>
              <a:rPr lang="vi-VN" sz="3000" dirty="0" err="1">
                <a:latin typeface="Calibri (Body)"/>
              </a:rPr>
              <a:t>đổi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State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của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ứng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dụng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là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phát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một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Action</a:t>
            </a:r>
            <a:r>
              <a:rPr lang="vi-VN" sz="3000" dirty="0">
                <a:latin typeface="Calibri (Body)"/>
              </a:rPr>
              <a:t> (</a:t>
            </a:r>
            <a:r>
              <a:rPr lang="vi-VN" sz="3000" dirty="0" err="1">
                <a:latin typeface="Calibri (Body)"/>
              </a:rPr>
              <a:t>là</a:t>
            </a:r>
            <a:r>
              <a:rPr lang="vi-VN" sz="3000" dirty="0">
                <a:latin typeface="Calibri (Body)"/>
              </a:rPr>
              <a:t> 1 </a:t>
            </a:r>
            <a:r>
              <a:rPr lang="vi-VN" sz="3000" dirty="0" err="1">
                <a:latin typeface="Calibri (Body)"/>
              </a:rPr>
              <a:t>object</a:t>
            </a:r>
            <a:r>
              <a:rPr lang="vi-VN" sz="3000" dirty="0">
                <a:latin typeface="Calibri (Body)"/>
              </a:rPr>
              <a:t> mô </a:t>
            </a:r>
            <a:r>
              <a:rPr lang="vi-VN" sz="3000" dirty="0" err="1">
                <a:latin typeface="Calibri (Body)"/>
              </a:rPr>
              <a:t>tả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những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gì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xảy</a:t>
            </a:r>
            <a:r>
              <a:rPr lang="vi-VN" sz="3000" dirty="0">
                <a:latin typeface="Calibri (Body)"/>
              </a:rPr>
              <a:t> ra)</a:t>
            </a:r>
          </a:p>
          <a:p>
            <a:pPr lvl="1"/>
            <a:r>
              <a:rPr lang="vi-VN" sz="3000" dirty="0">
                <a:latin typeface="Calibri (Body)"/>
              </a:rPr>
              <a:t>Thay </a:t>
            </a:r>
            <a:r>
              <a:rPr lang="vi-VN" sz="3000" dirty="0" err="1">
                <a:latin typeface="Calibri (Body)"/>
              </a:rPr>
              <a:t>đổi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chỉ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bằng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hàm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thuần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túy</a:t>
            </a:r>
            <a:r>
              <a:rPr lang="vi-VN" sz="3000" dirty="0">
                <a:latin typeface="Calibri (Body)"/>
              </a:rPr>
              <a:t>: </a:t>
            </a:r>
            <a:r>
              <a:rPr lang="vi-VN" sz="3000" dirty="0" err="1">
                <a:latin typeface="Calibri (Body)"/>
              </a:rPr>
              <a:t>Để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chỉ</a:t>
            </a:r>
            <a:r>
              <a:rPr lang="vi-VN" sz="3000" dirty="0">
                <a:latin typeface="Calibri (Body)"/>
              </a:rPr>
              <a:t> ra </a:t>
            </a:r>
            <a:r>
              <a:rPr lang="vi-VN" sz="3000" dirty="0" err="1">
                <a:latin typeface="Calibri (Body)"/>
              </a:rPr>
              <a:t>cách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mà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State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được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biến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đổi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bởi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Action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chúng</a:t>
            </a:r>
            <a:r>
              <a:rPr lang="vi-VN" sz="3000" dirty="0">
                <a:latin typeface="Calibri (Body)"/>
              </a:rPr>
              <a:t> ta </a:t>
            </a:r>
            <a:r>
              <a:rPr lang="vi-VN" sz="3000" dirty="0" err="1">
                <a:latin typeface="Calibri (Body)"/>
              </a:rPr>
              <a:t>dùng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các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pure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function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gọi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là</a:t>
            </a:r>
            <a:r>
              <a:rPr lang="vi-VN" sz="3000" dirty="0">
                <a:latin typeface="Calibri (Body)"/>
              </a:rPr>
              <a:t> </a:t>
            </a:r>
            <a:r>
              <a:rPr lang="vi-VN" sz="3000" dirty="0" err="1">
                <a:latin typeface="Calibri (Body)"/>
              </a:rPr>
              <a:t>Reducer</a:t>
            </a:r>
            <a:endParaRPr lang="vi-VN" sz="3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0543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DE00-05D2-4B9F-8409-8AE0A546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Redux – </a:t>
            </a:r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/>
              <a:t>trúc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1A0ED-6B6B-4461-B785-1DF95C266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74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200" dirty="0" err="1">
                <a:latin typeface="Calibri (Body)"/>
              </a:rPr>
              <a:t>Về</a:t>
            </a:r>
            <a:r>
              <a:rPr lang="vi-VN" sz="2200" dirty="0">
                <a:latin typeface="Calibri (Body)"/>
              </a:rPr>
              <a:t> cơ </a:t>
            </a:r>
            <a:r>
              <a:rPr lang="vi-VN" sz="2200" dirty="0" err="1">
                <a:latin typeface="Calibri (Body)"/>
              </a:rPr>
              <a:t>bản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Redux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có</a:t>
            </a:r>
            <a:r>
              <a:rPr lang="vi-VN" sz="2200" dirty="0">
                <a:latin typeface="Calibri (Body)"/>
              </a:rPr>
              <a:t> 4 </a:t>
            </a:r>
            <a:r>
              <a:rPr lang="vi-VN" sz="2200" dirty="0" err="1">
                <a:latin typeface="Calibri (Body)"/>
              </a:rPr>
              <a:t>thành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phần</a:t>
            </a:r>
            <a:r>
              <a:rPr lang="vi-VN" sz="2200" dirty="0">
                <a:latin typeface="Calibri (Body)"/>
              </a:rPr>
              <a:t> như sau:</a:t>
            </a:r>
          </a:p>
          <a:p>
            <a:pPr lvl="1"/>
            <a:r>
              <a:rPr lang="vi-VN" sz="2200" dirty="0" err="1">
                <a:latin typeface="Calibri (Body)"/>
              </a:rPr>
              <a:t>Action</a:t>
            </a:r>
            <a:r>
              <a:rPr lang="vi-VN" sz="2200" dirty="0">
                <a:latin typeface="Calibri (Body)"/>
              </a:rPr>
              <a:t>: </a:t>
            </a:r>
            <a:r>
              <a:rPr lang="vi-VN" sz="2200" dirty="0" err="1">
                <a:latin typeface="Calibri (Body)"/>
              </a:rPr>
              <a:t>Là</a:t>
            </a:r>
            <a:r>
              <a:rPr lang="vi-VN" sz="2200" dirty="0">
                <a:latin typeface="Calibri (Body)"/>
              </a:rPr>
              <a:t> nơi mang </a:t>
            </a:r>
            <a:r>
              <a:rPr lang="vi-VN" sz="2200" dirty="0" err="1">
                <a:latin typeface="Calibri (Body)"/>
              </a:rPr>
              <a:t>các</a:t>
            </a:r>
            <a:r>
              <a:rPr lang="vi-VN" sz="2200" dirty="0">
                <a:latin typeface="Calibri (Body)"/>
              </a:rPr>
              <a:t> thông tin </a:t>
            </a:r>
            <a:r>
              <a:rPr lang="vi-VN" sz="2200" dirty="0" err="1">
                <a:latin typeface="Calibri (Body)"/>
              </a:rPr>
              <a:t>dùng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để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gửi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từ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ứng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dụng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đến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Store</a:t>
            </a:r>
            <a:r>
              <a:rPr lang="vi-VN" sz="2200" dirty="0">
                <a:latin typeface="Calibri (Body)"/>
              </a:rPr>
              <a:t>. </a:t>
            </a:r>
            <a:r>
              <a:rPr lang="vi-VN" sz="2200" dirty="0" err="1">
                <a:latin typeface="Calibri (Body)"/>
              </a:rPr>
              <a:t>Các</a:t>
            </a:r>
            <a:r>
              <a:rPr lang="vi-VN" sz="2200" dirty="0">
                <a:latin typeface="Calibri (Body)"/>
              </a:rPr>
              <a:t> thông tin </a:t>
            </a:r>
            <a:r>
              <a:rPr lang="vi-VN" sz="2200" dirty="0" err="1">
                <a:latin typeface="Calibri (Body)"/>
              </a:rPr>
              <a:t>này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là</a:t>
            </a:r>
            <a:r>
              <a:rPr lang="vi-VN" sz="2200" dirty="0">
                <a:latin typeface="Calibri (Body)"/>
              </a:rPr>
              <a:t> 1 </a:t>
            </a:r>
            <a:r>
              <a:rPr lang="vi-VN" sz="2200" dirty="0" err="1">
                <a:latin typeface="Calibri (Body)"/>
              </a:rPr>
              <a:t>object</a:t>
            </a:r>
            <a:r>
              <a:rPr lang="vi-VN" sz="2200" dirty="0">
                <a:latin typeface="Calibri (Body)"/>
              </a:rPr>
              <a:t> mô </a:t>
            </a:r>
            <a:r>
              <a:rPr lang="vi-VN" sz="2200" dirty="0" err="1">
                <a:latin typeface="Calibri (Body)"/>
              </a:rPr>
              <a:t>tả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những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gì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đã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xảy</a:t>
            </a:r>
            <a:r>
              <a:rPr lang="vi-VN" sz="2200" dirty="0">
                <a:latin typeface="Calibri (Body)"/>
              </a:rPr>
              <a:t> ra.</a:t>
            </a:r>
            <a:endParaRPr lang="en-GB" sz="2200" dirty="0">
              <a:latin typeface="Calibri (Body)"/>
            </a:endParaRPr>
          </a:p>
          <a:p>
            <a:pPr lvl="1"/>
            <a:r>
              <a:rPr lang="vi-VN" sz="2200" dirty="0" err="1">
                <a:latin typeface="Calibri (Body)"/>
              </a:rPr>
              <a:t>Reducer</a:t>
            </a:r>
            <a:r>
              <a:rPr lang="vi-VN" sz="2200" dirty="0">
                <a:latin typeface="Calibri (Body)"/>
              </a:rPr>
              <a:t>: </a:t>
            </a:r>
            <a:r>
              <a:rPr lang="vi-VN" sz="2200" dirty="0" err="1">
                <a:latin typeface="Calibri (Body)"/>
              </a:rPr>
              <a:t>Là</a:t>
            </a:r>
            <a:r>
              <a:rPr lang="vi-VN" sz="2200" dirty="0">
                <a:latin typeface="Calibri (Body)"/>
              </a:rPr>
              <a:t> nơi </a:t>
            </a:r>
            <a:r>
              <a:rPr lang="vi-VN" sz="2200" dirty="0" err="1">
                <a:latin typeface="Calibri (Body)"/>
              </a:rPr>
              <a:t>xác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định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State</a:t>
            </a:r>
            <a:r>
              <a:rPr lang="vi-VN" sz="2200" dirty="0">
                <a:latin typeface="Calibri (Body)"/>
              </a:rPr>
              <a:t> thay </a:t>
            </a:r>
            <a:r>
              <a:rPr lang="vi-VN" sz="2200" dirty="0" err="1">
                <a:latin typeface="Calibri (Body)"/>
              </a:rPr>
              <a:t>đổi</a:t>
            </a:r>
            <a:r>
              <a:rPr lang="vi-VN" sz="2200" dirty="0">
                <a:latin typeface="Calibri (Body)"/>
              </a:rPr>
              <a:t> như </a:t>
            </a:r>
            <a:r>
              <a:rPr lang="vi-VN" sz="2200" dirty="0" err="1">
                <a:latin typeface="Calibri (Body)"/>
              </a:rPr>
              <a:t>thế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nào</a:t>
            </a:r>
            <a:r>
              <a:rPr lang="vi-VN" sz="2200" dirty="0">
                <a:latin typeface="Calibri (Body)"/>
              </a:rPr>
              <a:t>.</a:t>
            </a:r>
            <a:endParaRPr lang="en-GB" sz="2200" dirty="0">
              <a:latin typeface="Calibri (Body)"/>
            </a:endParaRPr>
          </a:p>
          <a:p>
            <a:pPr lvl="1"/>
            <a:r>
              <a:rPr lang="vi-VN" sz="2200" dirty="0" err="1">
                <a:latin typeface="Calibri (Body)"/>
              </a:rPr>
              <a:t>Store</a:t>
            </a:r>
            <a:r>
              <a:rPr lang="vi-VN" sz="2200" dirty="0">
                <a:latin typeface="Calibri (Body)"/>
              </a:rPr>
              <a:t>: </a:t>
            </a:r>
            <a:r>
              <a:rPr lang="vi-VN" sz="2200" dirty="0" err="1">
                <a:latin typeface="Calibri (Body)"/>
              </a:rPr>
              <a:t>Là</a:t>
            </a:r>
            <a:r>
              <a:rPr lang="vi-VN" sz="2200" dirty="0">
                <a:latin typeface="Calibri (Body)"/>
              </a:rPr>
              <a:t> nơi </a:t>
            </a:r>
            <a:r>
              <a:rPr lang="vi-VN" sz="2200" dirty="0" err="1">
                <a:latin typeface="Calibri (Body)"/>
              </a:rPr>
              <a:t>quản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lý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State</a:t>
            </a:r>
            <a:r>
              <a:rPr lang="vi-VN" sz="2200" dirty="0">
                <a:latin typeface="Calibri (Body)"/>
              </a:rPr>
              <a:t>, cho </a:t>
            </a:r>
            <a:r>
              <a:rPr lang="vi-VN" sz="2200" dirty="0" err="1">
                <a:latin typeface="Calibri (Body)"/>
              </a:rPr>
              <a:t>phép</a:t>
            </a:r>
            <a:r>
              <a:rPr lang="vi-VN" sz="2200" dirty="0">
                <a:latin typeface="Calibri (Body)"/>
              </a:rPr>
              <a:t> truy </a:t>
            </a:r>
            <a:r>
              <a:rPr lang="vi-VN" sz="2200" dirty="0" err="1">
                <a:latin typeface="Calibri (Body)"/>
              </a:rPr>
              <a:t>cập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State</a:t>
            </a:r>
            <a:r>
              <a:rPr lang="vi-VN" sz="2200" dirty="0">
                <a:latin typeface="Calibri (Body)"/>
              </a:rPr>
              <a:t> qua </a:t>
            </a:r>
            <a:r>
              <a:rPr lang="vi-VN" sz="2200" dirty="0" err="1">
                <a:latin typeface="Calibri (Body)"/>
              </a:rPr>
              <a:t>getState</a:t>
            </a:r>
            <a:r>
              <a:rPr lang="vi-VN" sz="2200" dirty="0">
                <a:latin typeface="Calibri (Body)"/>
              </a:rPr>
              <a:t>(), </a:t>
            </a:r>
            <a:r>
              <a:rPr lang="vi-VN" sz="2200" dirty="0" err="1">
                <a:latin typeface="Calibri (Body)"/>
              </a:rPr>
              <a:t>update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State</a:t>
            </a:r>
            <a:r>
              <a:rPr lang="vi-VN" sz="2200" dirty="0">
                <a:latin typeface="Calibri (Body)"/>
              </a:rPr>
              <a:t> qua </a:t>
            </a:r>
            <a:r>
              <a:rPr lang="vi-VN" sz="2200" dirty="0" err="1">
                <a:latin typeface="Calibri (Body)"/>
              </a:rPr>
              <a:t>dispatch</a:t>
            </a:r>
            <a:r>
              <a:rPr lang="vi-VN" sz="2200" dirty="0">
                <a:latin typeface="Calibri (Body)"/>
              </a:rPr>
              <a:t>(</a:t>
            </a:r>
            <a:r>
              <a:rPr lang="vi-VN" sz="2200" dirty="0" err="1">
                <a:latin typeface="Calibri (Body)"/>
              </a:rPr>
              <a:t>action</a:t>
            </a:r>
            <a:r>
              <a:rPr lang="vi-VN" sz="2200" dirty="0">
                <a:latin typeface="Calibri (Body)"/>
              </a:rPr>
              <a:t>), đăng </a:t>
            </a:r>
            <a:r>
              <a:rPr lang="vi-VN" sz="2200" dirty="0" err="1">
                <a:latin typeface="Calibri (Body)"/>
              </a:rPr>
              <a:t>kí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listener</a:t>
            </a:r>
            <a:r>
              <a:rPr lang="vi-VN" sz="2200" dirty="0">
                <a:latin typeface="Calibri (Body)"/>
              </a:rPr>
              <a:t> qua </a:t>
            </a:r>
            <a:r>
              <a:rPr lang="vi-VN" sz="2200" dirty="0" err="1">
                <a:latin typeface="Calibri (Body)"/>
              </a:rPr>
              <a:t>subscribe</a:t>
            </a:r>
            <a:r>
              <a:rPr lang="vi-VN" sz="2200" dirty="0">
                <a:latin typeface="Calibri (Body)"/>
              </a:rPr>
              <a:t>(</a:t>
            </a:r>
            <a:r>
              <a:rPr lang="vi-VN" sz="2200" dirty="0" err="1">
                <a:latin typeface="Calibri (Body)"/>
              </a:rPr>
              <a:t>listener</a:t>
            </a:r>
            <a:r>
              <a:rPr lang="vi-VN" sz="2200" dirty="0">
                <a:latin typeface="Calibri (Body)"/>
              </a:rPr>
              <a:t>).</a:t>
            </a:r>
            <a:endParaRPr lang="en-GB" sz="2200" dirty="0">
              <a:latin typeface="Calibri (Body)"/>
            </a:endParaRPr>
          </a:p>
          <a:p>
            <a:pPr lvl="1"/>
            <a:r>
              <a:rPr lang="vi-VN" sz="2200" dirty="0" err="1">
                <a:latin typeface="Calibri (Body)"/>
              </a:rPr>
              <a:t>View</a:t>
            </a:r>
            <a:r>
              <a:rPr lang="vi-VN" sz="2200" dirty="0">
                <a:latin typeface="Calibri (Body)"/>
              </a:rPr>
              <a:t>: </a:t>
            </a:r>
            <a:r>
              <a:rPr lang="vi-VN" sz="2200" dirty="0" err="1">
                <a:latin typeface="Calibri (Body)"/>
              </a:rPr>
              <a:t>Hiển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thị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dữ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liệu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được</a:t>
            </a:r>
            <a:r>
              <a:rPr lang="vi-VN" sz="2200" dirty="0">
                <a:latin typeface="Calibri (Body)"/>
              </a:rPr>
              <a:t> cung </a:t>
            </a:r>
            <a:r>
              <a:rPr lang="vi-VN" sz="2200" dirty="0" err="1">
                <a:latin typeface="Calibri (Body)"/>
              </a:rPr>
              <a:t>cấp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bởi</a:t>
            </a:r>
            <a:r>
              <a:rPr lang="vi-VN" sz="2200" dirty="0">
                <a:latin typeface="Calibri (Body)"/>
              </a:rPr>
              <a:t> </a:t>
            </a:r>
            <a:r>
              <a:rPr lang="vi-VN" sz="2200" dirty="0" err="1">
                <a:latin typeface="Calibri (Body)"/>
              </a:rPr>
              <a:t>Store</a:t>
            </a:r>
            <a:endParaRPr lang="vi-VN" sz="2200" dirty="0">
              <a:latin typeface="Calibri (Body)"/>
            </a:endParaRPr>
          </a:p>
          <a:p>
            <a:pPr marL="0" indent="0">
              <a:buNone/>
            </a:pPr>
            <a:endParaRPr lang="en-GB" sz="2200" dirty="0">
              <a:latin typeface="Calibri (Body)"/>
            </a:endParaRPr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50" name="Content Placeholder 49">
            <a:extLst>
              <a:ext uri="{FF2B5EF4-FFF2-40B4-BE49-F238E27FC236}">
                <a16:creationId xmlns:a16="http://schemas.microsoft.com/office/drawing/2014/main" id="{0D560377-314D-47C9-AAB0-4291A8E862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6" y="1825625"/>
            <a:ext cx="4930588" cy="3580606"/>
          </a:xfrm>
        </p:spPr>
      </p:pic>
    </p:spTree>
    <p:extLst>
      <p:ext uri="{BB962C8B-B14F-4D97-AF65-F5344CB8AC3E}">
        <p14:creationId xmlns:p14="http://schemas.microsoft.com/office/powerpoint/2010/main" val="342562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4784C0-331E-4655-AC9E-EE8C9F7E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Redux – react data Flow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4508B3-C959-4C7E-8BE8-7515F6EA9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36" y="1825625"/>
            <a:ext cx="5795727" cy="4351338"/>
          </a:xfrm>
        </p:spPr>
      </p:pic>
    </p:spTree>
    <p:extLst>
      <p:ext uri="{BB962C8B-B14F-4D97-AF65-F5344CB8AC3E}">
        <p14:creationId xmlns:p14="http://schemas.microsoft.com/office/powerpoint/2010/main" val="163760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135</TotalTime>
  <Words>392</Words>
  <Application>Microsoft Office PowerPoint</Application>
  <PresentationFormat>Widescreen</PresentationFormat>
  <Paragraphs>44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Times New Roman</vt:lpstr>
      <vt:lpstr>Office Theme</vt:lpstr>
      <vt:lpstr>Báo cáo đề tài seminar Môn ứng dụng phân tán react + redux</vt:lpstr>
      <vt:lpstr>NỘI DUNG CHÍNH</vt:lpstr>
      <vt:lpstr>PowerPoint Presentation</vt:lpstr>
      <vt:lpstr>React – Tổng quan</vt:lpstr>
      <vt:lpstr>PowerPoint Presentation</vt:lpstr>
      <vt:lpstr>Redux –Tổng quan</vt:lpstr>
      <vt:lpstr>Redux – Nguyên lí xây dựng</vt:lpstr>
      <vt:lpstr>Redux – Cấu trúc</vt:lpstr>
      <vt:lpstr>Redux – react data 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đề tài seminar Môn ứng dụng phân tán react redux</dc:title>
  <dc:creator>jame King</dc:creator>
  <cp:lastModifiedBy>jame King</cp:lastModifiedBy>
  <cp:revision>60</cp:revision>
  <dcterms:created xsi:type="dcterms:W3CDTF">2017-04-28T00:18:35Z</dcterms:created>
  <dcterms:modified xsi:type="dcterms:W3CDTF">2017-04-28T02:34:34Z</dcterms:modified>
</cp:coreProperties>
</file>