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3">
  <p:sldMasterIdLst>
    <p:sldMasterId id="2147483648" r:id="rId1"/>
  </p:sldMasterIdLst>
  <p:notesMasterIdLst>
    <p:notesMasterId r:id="rId28"/>
  </p:notesMasterIdLst>
  <p:sldIdLst>
    <p:sldId id="302" r:id="rId2"/>
    <p:sldId id="301" r:id="rId3"/>
    <p:sldId id="303" r:id="rId4"/>
    <p:sldId id="337" r:id="rId5"/>
    <p:sldId id="310" r:id="rId6"/>
    <p:sldId id="338" r:id="rId7"/>
    <p:sldId id="339" r:id="rId8"/>
    <p:sldId id="315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36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3399"/>
    <a:srgbClr val="76C0D4"/>
    <a:srgbClr val="576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5" autoAdjust="0"/>
    <p:restoredTop sz="89435" autoAdjust="0"/>
  </p:normalViewPr>
  <p:slideViewPr>
    <p:cSldViewPr snapToGrid="0" snapToObjects="1">
      <p:cViewPr varScale="1">
        <p:scale>
          <a:sx n="68" d="100"/>
          <a:sy n="68" d="100"/>
        </p:scale>
        <p:origin x="1578" y="60"/>
      </p:cViewPr>
      <p:guideLst>
        <p:guide orient="horz" pos="2160"/>
        <p:guide pos="2871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7B370-3261-4E61-802C-A5B03B8FDA25}" type="doc">
      <dgm:prSet loTypeId="urn:microsoft.com/office/officeart/2005/8/layout/gear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F89D3C61-B70B-438C-B389-B634F6C6EEE3}">
      <dgm:prSet phldrT="[Text]" custT="1"/>
      <dgm:spPr/>
      <dgm:t>
        <a:bodyPr/>
        <a:lstStyle/>
        <a:p>
          <a:r>
            <a:rPr lang="en-US" sz="2400" b="1" smtClean="0"/>
            <a:t>1312660</a:t>
          </a:r>
        </a:p>
        <a:p>
          <a:r>
            <a:rPr lang="en-US" sz="2400" b="1" err="1" smtClean="0"/>
            <a:t>Lê</a:t>
          </a:r>
          <a:r>
            <a:rPr lang="en-US" sz="2400" b="1" smtClean="0"/>
            <a:t> </a:t>
          </a:r>
          <a:r>
            <a:rPr lang="en-US" sz="2400" b="1" err="1" smtClean="0"/>
            <a:t>Trọng</a:t>
          </a:r>
          <a:r>
            <a:rPr lang="en-US" sz="2400" b="1" smtClean="0"/>
            <a:t> </a:t>
          </a:r>
          <a:r>
            <a:rPr lang="en-US" sz="2400" b="1" err="1" smtClean="0"/>
            <a:t>Tuấn</a:t>
          </a:r>
          <a:endParaRPr lang="vi-VN" sz="2400" b="1"/>
        </a:p>
      </dgm:t>
    </dgm:pt>
    <dgm:pt modelId="{15659942-569B-43EA-AB1D-F4375090B722}" type="sibTrans" cxnId="{AE3BC41E-6A4D-467F-ABE9-7B37F0E4AC1A}">
      <dgm:prSet/>
      <dgm:spPr/>
      <dgm:t>
        <a:bodyPr/>
        <a:lstStyle/>
        <a:p>
          <a:endParaRPr lang="vi-VN" b="1">
            <a:solidFill>
              <a:schemeClr val="tx1"/>
            </a:solidFill>
          </a:endParaRPr>
        </a:p>
      </dgm:t>
    </dgm:pt>
    <dgm:pt modelId="{C42AA4A9-BB92-43F6-B6DB-767FC1C98FEC}" type="parTrans" cxnId="{AE3BC41E-6A4D-467F-ABE9-7B37F0E4AC1A}">
      <dgm:prSet/>
      <dgm:spPr/>
      <dgm:t>
        <a:bodyPr/>
        <a:lstStyle/>
        <a:p>
          <a:endParaRPr lang="vi-VN" b="1">
            <a:solidFill>
              <a:schemeClr val="tx1"/>
            </a:solidFill>
          </a:endParaRPr>
        </a:p>
      </dgm:t>
    </dgm:pt>
    <dgm:pt modelId="{EABE212A-EDA4-43DF-8329-765CA2C5588E}">
      <dgm:prSet phldrT="[Text]" custT="1"/>
      <dgm:spPr/>
      <dgm:t>
        <a:bodyPr/>
        <a:lstStyle/>
        <a:p>
          <a:r>
            <a:rPr lang="en-US" sz="2400" b="1" smtClean="0"/>
            <a:t>1312632</a:t>
          </a:r>
        </a:p>
        <a:p>
          <a:r>
            <a:rPr lang="en-US" sz="2400" b="1" smtClean="0"/>
            <a:t>Cao </a:t>
          </a:r>
          <a:r>
            <a:rPr lang="en-US" sz="2400" b="1" err="1" smtClean="0"/>
            <a:t>Tiến</a:t>
          </a:r>
          <a:r>
            <a:rPr lang="en-US" sz="2400" b="1" smtClean="0"/>
            <a:t> </a:t>
          </a:r>
          <a:r>
            <a:rPr lang="en-US" sz="2400" b="1" err="1" smtClean="0"/>
            <a:t>Trung</a:t>
          </a:r>
          <a:endParaRPr lang="vi-VN" sz="2400" b="1"/>
        </a:p>
      </dgm:t>
    </dgm:pt>
    <dgm:pt modelId="{897C9A10-8246-4D0A-B28B-605F571CB5D8}" type="sibTrans" cxnId="{44D99DC7-B7F8-466F-A6B1-4AFEA25CE1F8}">
      <dgm:prSet/>
      <dgm:spPr/>
      <dgm:t>
        <a:bodyPr/>
        <a:lstStyle/>
        <a:p>
          <a:endParaRPr lang="vi-VN" b="1">
            <a:solidFill>
              <a:schemeClr val="tx1"/>
            </a:solidFill>
          </a:endParaRPr>
        </a:p>
      </dgm:t>
    </dgm:pt>
    <dgm:pt modelId="{E6DF8F60-9432-4F2D-A337-0D1E3FD93704}" type="parTrans" cxnId="{44D99DC7-B7F8-466F-A6B1-4AFEA25CE1F8}">
      <dgm:prSet/>
      <dgm:spPr/>
      <dgm:t>
        <a:bodyPr/>
        <a:lstStyle/>
        <a:p>
          <a:endParaRPr lang="vi-VN" b="1">
            <a:solidFill>
              <a:schemeClr val="tx1"/>
            </a:solidFill>
          </a:endParaRPr>
        </a:p>
      </dgm:t>
    </dgm:pt>
    <dgm:pt modelId="{221C6ED7-5D16-43DC-BE7F-B63B59380C89}" type="pres">
      <dgm:prSet presAssocID="{23C7B370-3261-4E61-802C-A5B03B8FDA25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9D33AFE0-92A8-405E-97BF-4163F309D636}" type="pres">
      <dgm:prSet presAssocID="{EABE212A-EDA4-43DF-8329-765CA2C5588E}" presName="gear1" presStyleLbl="node1" presStyleIdx="0" presStyleCnt="2" custScaleX="107794" custScaleY="104399" custLinFactNeighborX="5265" custLinFactNeighborY="6435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E7BC611-7E43-4ED7-95D7-C9C25D22CEBC}" type="pres">
      <dgm:prSet presAssocID="{EABE212A-EDA4-43DF-8329-765CA2C5588E}" presName="gear1srcNode" presStyleLbl="node1" presStyleIdx="0" presStyleCnt="2"/>
      <dgm:spPr/>
      <dgm:t>
        <a:bodyPr/>
        <a:lstStyle/>
        <a:p>
          <a:endParaRPr lang="vi-VN"/>
        </a:p>
      </dgm:t>
    </dgm:pt>
    <dgm:pt modelId="{61497272-AC2F-4320-9EE8-5AAB9338550E}" type="pres">
      <dgm:prSet presAssocID="{EABE212A-EDA4-43DF-8329-765CA2C5588E}" presName="gear1dstNode" presStyleLbl="node1" presStyleIdx="0" presStyleCnt="2"/>
      <dgm:spPr/>
      <dgm:t>
        <a:bodyPr/>
        <a:lstStyle/>
        <a:p>
          <a:endParaRPr lang="vi-VN"/>
        </a:p>
      </dgm:t>
    </dgm:pt>
    <dgm:pt modelId="{E791C7E7-357D-4BD9-87F7-F3AE979F259A}" type="pres">
      <dgm:prSet presAssocID="{F89D3C61-B70B-438C-B389-B634F6C6EEE3}" presName="gear2" presStyleLbl="node1" presStyleIdx="1" presStyleCnt="2" custScaleX="151471" custScaleY="147247" custLinFactNeighborX="-10465" custLinFactNeighborY="-644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B9E5E02-D9A0-4096-BC74-27B8754A83BB}" type="pres">
      <dgm:prSet presAssocID="{F89D3C61-B70B-438C-B389-B634F6C6EEE3}" presName="gear2srcNode" presStyleLbl="node1" presStyleIdx="1" presStyleCnt="2"/>
      <dgm:spPr/>
      <dgm:t>
        <a:bodyPr/>
        <a:lstStyle/>
        <a:p>
          <a:endParaRPr lang="vi-VN"/>
        </a:p>
      </dgm:t>
    </dgm:pt>
    <dgm:pt modelId="{DAEFBE10-8B48-47E5-BF99-1357FED4F732}" type="pres">
      <dgm:prSet presAssocID="{F89D3C61-B70B-438C-B389-B634F6C6EEE3}" presName="gear2dstNode" presStyleLbl="node1" presStyleIdx="1" presStyleCnt="2"/>
      <dgm:spPr/>
      <dgm:t>
        <a:bodyPr/>
        <a:lstStyle/>
        <a:p>
          <a:endParaRPr lang="vi-VN"/>
        </a:p>
      </dgm:t>
    </dgm:pt>
    <dgm:pt modelId="{493C8363-2276-4B13-9A3B-FD7EC05969D9}" type="pres">
      <dgm:prSet presAssocID="{897C9A10-8246-4D0A-B28B-605F571CB5D8}" presName="connector1" presStyleLbl="sibTrans2D1" presStyleIdx="0" presStyleCnt="2" custLinFactNeighborX="4281" custLinFactNeighborY="2883"/>
      <dgm:spPr/>
      <dgm:t>
        <a:bodyPr/>
        <a:lstStyle/>
        <a:p>
          <a:endParaRPr lang="vi-VN"/>
        </a:p>
      </dgm:t>
    </dgm:pt>
    <dgm:pt modelId="{1BCBC6E4-A985-47E3-A875-F6B15EC3132E}" type="pres">
      <dgm:prSet presAssocID="{15659942-569B-43EA-AB1D-F4375090B722}" presName="connector2" presStyleLbl="sibTrans2D1" presStyleIdx="1" presStyleCnt="2" custLinFactNeighborX="-39011" custLinFactNeighborY="-5663"/>
      <dgm:spPr/>
      <dgm:t>
        <a:bodyPr/>
        <a:lstStyle/>
        <a:p>
          <a:endParaRPr lang="vi-VN"/>
        </a:p>
      </dgm:t>
    </dgm:pt>
  </dgm:ptLst>
  <dgm:cxnLst>
    <dgm:cxn modelId="{7F539BBA-0E4D-410C-9829-CA201518C22A}" type="presOf" srcId="{EABE212A-EDA4-43DF-8329-765CA2C5588E}" destId="{9D33AFE0-92A8-405E-97BF-4163F309D636}" srcOrd="0" destOrd="0" presId="urn:microsoft.com/office/officeart/2005/8/layout/gear1"/>
    <dgm:cxn modelId="{FE6AF455-5FAB-46B5-A4F4-CC4256E07F08}" type="presOf" srcId="{EABE212A-EDA4-43DF-8329-765CA2C5588E}" destId="{61497272-AC2F-4320-9EE8-5AAB9338550E}" srcOrd="2" destOrd="0" presId="urn:microsoft.com/office/officeart/2005/8/layout/gear1"/>
    <dgm:cxn modelId="{723F171C-488A-4D57-B36C-4B25C9692B18}" type="presOf" srcId="{15659942-569B-43EA-AB1D-F4375090B722}" destId="{1BCBC6E4-A985-47E3-A875-F6B15EC3132E}" srcOrd="0" destOrd="0" presId="urn:microsoft.com/office/officeart/2005/8/layout/gear1"/>
    <dgm:cxn modelId="{5858A588-0669-4613-B35C-5CE2FD700143}" type="presOf" srcId="{897C9A10-8246-4D0A-B28B-605F571CB5D8}" destId="{493C8363-2276-4B13-9A3B-FD7EC05969D9}" srcOrd="0" destOrd="0" presId="urn:microsoft.com/office/officeart/2005/8/layout/gear1"/>
    <dgm:cxn modelId="{0C76BDE7-FF22-4778-8F7B-EB52A9BFCA78}" type="presOf" srcId="{EABE212A-EDA4-43DF-8329-765CA2C5588E}" destId="{2E7BC611-7E43-4ED7-95D7-C9C25D22CEBC}" srcOrd="1" destOrd="0" presId="urn:microsoft.com/office/officeart/2005/8/layout/gear1"/>
    <dgm:cxn modelId="{AB382752-A799-4AD3-852E-2562F3A3CD13}" type="presOf" srcId="{F89D3C61-B70B-438C-B389-B634F6C6EEE3}" destId="{FB9E5E02-D9A0-4096-BC74-27B8754A83BB}" srcOrd="1" destOrd="0" presId="urn:microsoft.com/office/officeart/2005/8/layout/gear1"/>
    <dgm:cxn modelId="{D5EF9429-2A22-42D6-9449-39D16667D4FF}" type="presOf" srcId="{F89D3C61-B70B-438C-B389-B634F6C6EEE3}" destId="{E791C7E7-357D-4BD9-87F7-F3AE979F259A}" srcOrd="0" destOrd="0" presId="urn:microsoft.com/office/officeart/2005/8/layout/gear1"/>
    <dgm:cxn modelId="{AE3BC41E-6A4D-467F-ABE9-7B37F0E4AC1A}" srcId="{23C7B370-3261-4E61-802C-A5B03B8FDA25}" destId="{F89D3C61-B70B-438C-B389-B634F6C6EEE3}" srcOrd="1" destOrd="0" parTransId="{C42AA4A9-BB92-43F6-B6DB-767FC1C98FEC}" sibTransId="{15659942-569B-43EA-AB1D-F4375090B722}"/>
    <dgm:cxn modelId="{CE5D7D0B-A716-4B7C-AA67-8294E3DB46A3}" type="presOf" srcId="{F89D3C61-B70B-438C-B389-B634F6C6EEE3}" destId="{DAEFBE10-8B48-47E5-BF99-1357FED4F732}" srcOrd="2" destOrd="0" presId="urn:microsoft.com/office/officeart/2005/8/layout/gear1"/>
    <dgm:cxn modelId="{44D99DC7-B7F8-466F-A6B1-4AFEA25CE1F8}" srcId="{23C7B370-3261-4E61-802C-A5B03B8FDA25}" destId="{EABE212A-EDA4-43DF-8329-765CA2C5588E}" srcOrd="0" destOrd="0" parTransId="{E6DF8F60-9432-4F2D-A337-0D1E3FD93704}" sibTransId="{897C9A10-8246-4D0A-B28B-605F571CB5D8}"/>
    <dgm:cxn modelId="{4DEE7875-8FE4-4420-AFA8-7D269CAAD8EF}" type="presOf" srcId="{23C7B370-3261-4E61-802C-A5B03B8FDA25}" destId="{221C6ED7-5D16-43DC-BE7F-B63B59380C89}" srcOrd="0" destOrd="0" presId="urn:microsoft.com/office/officeart/2005/8/layout/gear1"/>
    <dgm:cxn modelId="{CDADC341-73DE-4791-AECD-04E31F42A9A6}" type="presParOf" srcId="{221C6ED7-5D16-43DC-BE7F-B63B59380C89}" destId="{9D33AFE0-92A8-405E-97BF-4163F309D636}" srcOrd="0" destOrd="0" presId="urn:microsoft.com/office/officeart/2005/8/layout/gear1"/>
    <dgm:cxn modelId="{20949C4D-DA9E-42F5-B40F-7FDFF24B7E58}" type="presParOf" srcId="{221C6ED7-5D16-43DC-BE7F-B63B59380C89}" destId="{2E7BC611-7E43-4ED7-95D7-C9C25D22CEBC}" srcOrd="1" destOrd="0" presId="urn:microsoft.com/office/officeart/2005/8/layout/gear1"/>
    <dgm:cxn modelId="{380ADD54-F49C-4064-8BF0-DB70479E7C93}" type="presParOf" srcId="{221C6ED7-5D16-43DC-BE7F-B63B59380C89}" destId="{61497272-AC2F-4320-9EE8-5AAB9338550E}" srcOrd="2" destOrd="0" presId="urn:microsoft.com/office/officeart/2005/8/layout/gear1"/>
    <dgm:cxn modelId="{D96BCB28-D30A-4635-B69C-888A533821F2}" type="presParOf" srcId="{221C6ED7-5D16-43DC-BE7F-B63B59380C89}" destId="{E791C7E7-357D-4BD9-87F7-F3AE979F259A}" srcOrd="3" destOrd="0" presId="urn:microsoft.com/office/officeart/2005/8/layout/gear1"/>
    <dgm:cxn modelId="{FB8A53F5-55EA-4B33-A216-9E5F51D155C1}" type="presParOf" srcId="{221C6ED7-5D16-43DC-BE7F-B63B59380C89}" destId="{FB9E5E02-D9A0-4096-BC74-27B8754A83BB}" srcOrd="4" destOrd="0" presId="urn:microsoft.com/office/officeart/2005/8/layout/gear1"/>
    <dgm:cxn modelId="{5FFF9D6E-B74A-4BBD-BDF9-84C6B99103C5}" type="presParOf" srcId="{221C6ED7-5D16-43DC-BE7F-B63B59380C89}" destId="{DAEFBE10-8B48-47E5-BF99-1357FED4F732}" srcOrd="5" destOrd="0" presId="urn:microsoft.com/office/officeart/2005/8/layout/gear1"/>
    <dgm:cxn modelId="{E55949B0-180C-48FD-925C-EA35FAA55FC1}" type="presParOf" srcId="{221C6ED7-5D16-43DC-BE7F-B63B59380C89}" destId="{493C8363-2276-4B13-9A3B-FD7EC05969D9}" srcOrd="6" destOrd="0" presId="urn:microsoft.com/office/officeart/2005/8/layout/gear1"/>
    <dgm:cxn modelId="{D385AC93-2FEA-47D0-9497-04ADFE953651}" type="presParOf" srcId="{221C6ED7-5D16-43DC-BE7F-B63B59380C89}" destId="{1BCBC6E4-A985-47E3-A875-F6B15EC3132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05294F-B22A-40EE-B48A-0E59D3B58828}" type="datetimeFigureOut">
              <a:rPr lang="vi-VN"/>
              <a:pPr>
                <a:defRPr/>
              </a:pPr>
              <a:t>07/05/2017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B8D5AD-2DDE-43D5-B1D3-A18DF4C1722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6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289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71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9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8EB3-8649-4273-9482-2893631DC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F698-8935-4CF3-97D3-ADDCA35FC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0B4A4E-3FBF-4EAC-92D1-7E61CB7A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D7E9-1D58-4A4E-AB44-8AA48952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971E-D9F2-4380-944F-9F44FF16D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8FD58-066C-454E-B31E-ECF9D7EDB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4FCC-870D-4E74-A923-1032F24BD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CA000-FB63-454F-80A5-33363B642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C81B-6B75-449F-857D-90F94B20C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99CB0-D33F-4385-A287-394889EEF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A13191-A157-49BA-A0CA-A2773A17C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518615" y="1734044"/>
            <a:ext cx="8449698" cy="1559682"/>
          </a:xfrm>
        </p:spPr>
        <p:txBody>
          <a:bodyPr/>
          <a:lstStyle/>
          <a:p>
            <a:r>
              <a:rPr lang="en-US" alt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VUE.JS</a:t>
            </a:r>
            <a:br>
              <a:rPr lang="en-US" alt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(version 2.x)</a:t>
            </a:r>
            <a:endParaRPr lang="vi-VN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0" y="464447"/>
            <a:ext cx="9144000" cy="124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altLang="en-US" sz="4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PHÂN TÁN</a:t>
            </a:r>
            <a:endParaRPr lang="en-US" alt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 bwMode="auto">
          <a:xfrm>
            <a:off x="5163228" y="3485266"/>
            <a:ext cx="3805085" cy="57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41D"/>
              </a:buClr>
              <a:buFont typeface="Wingdings 2" pitchFamily="18" charset="2"/>
              <a:buNone/>
              <a:defRPr sz="2800" kern="120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41D"/>
              </a:buClr>
              <a:buFont typeface="Wingdings 2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941D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altLang="en-US" sz="26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altLang="en-US" sz="2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altLang="en-US" sz="2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altLang="en-US" sz="2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altLang="en-US" sz="2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10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err="1" smtClean="0">
                <a:latin typeface="Times New Roman" panose="02020603050405020304" pitchFamily="18" charset="0"/>
              </a:rPr>
              <a:t>Rẽ</a:t>
            </a:r>
            <a:r>
              <a:rPr lang="en-US" sz="3000" b="1" smtClean="0">
                <a:latin typeface="Times New Roman" panose="02020603050405020304" pitchFamily="18" charset="0"/>
              </a:rPr>
              <a:t> </a:t>
            </a:r>
            <a:r>
              <a:rPr lang="en-US" sz="3000" b="1" err="1" smtClean="0">
                <a:latin typeface="Times New Roman" panose="02020603050405020304" pitchFamily="18" charset="0"/>
              </a:rPr>
              <a:t>nhánh</a:t>
            </a:r>
            <a:endParaRPr lang="en-US" sz="3000" b="1" smtClean="0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8640" y="1593918"/>
            <a:ext cx="68085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latin typeface="Times New Roman" panose="02020603050405020304" pitchFamily="18" charset="0"/>
              </a:rPr>
              <a:t>Vue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</a:rPr>
              <a:t>cung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</a:rPr>
              <a:t>cấp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</a:rPr>
              <a:t>cho</a:t>
            </a:r>
            <a:r>
              <a:rPr lang="en-US" sz="2800">
                <a:latin typeface="Times New Roman" panose="02020603050405020304" pitchFamily="18" charset="0"/>
              </a:rPr>
              <a:t> ta </a:t>
            </a:r>
            <a:r>
              <a:rPr lang="en-US" sz="2800" err="1">
                <a:latin typeface="Times New Roman" panose="02020603050405020304" pitchFamily="18" charset="0"/>
              </a:rPr>
              <a:t>rất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</a:rPr>
              <a:t>nhiều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</a:rPr>
              <a:t>các</a:t>
            </a:r>
            <a:r>
              <a:rPr lang="en-US" sz="2800">
                <a:latin typeface="Times New Roman" panose="02020603050405020304" pitchFamily="18" charset="0"/>
              </a:rPr>
              <a:t> directive </a:t>
            </a:r>
            <a:r>
              <a:rPr lang="en-US" sz="2800" err="1">
                <a:latin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</a:rPr>
              <a:t>đó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</a:rPr>
              <a:t>có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v-if, v-else, v-else-if </a:t>
            </a:r>
            <a:r>
              <a:rPr lang="en-US" sz="2800" err="1">
                <a:latin typeface="Times New Roman" panose="02020603050405020304" pitchFamily="18" charset="0"/>
              </a:rPr>
              <a:t>là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</a:rPr>
              <a:t>những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</a:rPr>
              <a:t>directive </a:t>
            </a:r>
            <a:r>
              <a:rPr lang="en-US" sz="2800" err="1" smtClean="0">
                <a:latin typeface="Times New Roman" panose="02020603050405020304" pitchFamily="18" charset="0"/>
              </a:rPr>
              <a:t>dùng</a:t>
            </a:r>
            <a:r>
              <a:rPr lang="en-US" sz="2800" smtClean="0">
                <a:latin typeface="Times New Roman" panose="02020603050405020304" pitchFamily="18" charset="0"/>
              </a:rPr>
              <a:t>  </a:t>
            </a:r>
            <a:r>
              <a:rPr lang="en-US" sz="2800" err="1">
                <a:latin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</a:rPr>
              <a:t>việc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</a:rPr>
              <a:t>rẽ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nhánh</a:t>
            </a:r>
            <a:endParaRPr lang="en-US" sz="2800" smtClean="0">
              <a:latin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 smtClean="0">
                <a:latin typeface="Times New Roman" panose="02020603050405020304" pitchFamily="18" charset="0"/>
              </a:rPr>
              <a:t>Ví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dụ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sau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đây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sẽ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sử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dụng</a:t>
            </a:r>
            <a:r>
              <a:rPr lang="en-US" sz="2800" smtClean="0">
                <a:latin typeface="Times New Roman" panose="02020603050405020304" pitchFamily="18" charset="0"/>
              </a:rPr>
              <a:t> 3 directive </a:t>
            </a:r>
            <a:r>
              <a:rPr lang="en-US" sz="2800" err="1" smtClean="0">
                <a:latin typeface="Times New Roman" panose="02020603050405020304" pitchFamily="18" charset="0"/>
              </a:rPr>
              <a:t>này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để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kiểm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tra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giá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trị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của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b="1" smtClean="0">
                <a:latin typeface="Times New Roman" panose="02020603050405020304" pitchFamily="18" charset="0"/>
              </a:rPr>
              <a:t>data </a:t>
            </a:r>
            <a:r>
              <a:rPr lang="en-US" sz="2800" err="1" smtClean="0">
                <a:latin typeface="Times New Roman" panose="02020603050405020304" pitchFamily="18" charset="0"/>
              </a:rPr>
              <a:t>sau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đó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xuất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ra</a:t>
            </a:r>
            <a:r>
              <a:rPr lang="en-US" sz="2800" smtClean="0">
                <a:latin typeface="Times New Roman" panose="02020603050405020304" pitchFamily="18" charset="0"/>
              </a:rPr>
              <a:t> text </a:t>
            </a:r>
            <a:r>
              <a:rPr lang="en-US" sz="2800" err="1" smtClean="0">
                <a:latin typeface="Times New Roman" panose="02020603050405020304" pitchFamily="18" charset="0"/>
              </a:rPr>
              <a:t>tương</a:t>
            </a:r>
            <a:r>
              <a:rPr lang="en-US" sz="2800" smtClean="0">
                <a:latin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</a:rPr>
              <a:t>ứng</a:t>
            </a:r>
            <a:endParaRPr 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11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err="1" smtClean="0">
                <a:latin typeface="Times New Roman" panose="02020603050405020304" pitchFamily="18" charset="0"/>
              </a:rPr>
              <a:t>Rẽ</a:t>
            </a:r>
            <a:r>
              <a:rPr lang="en-US" sz="3000" b="1" smtClean="0">
                <a:latin typeface="Times New Roman" panose="02020603050405020304" pitchFamily="18" charset="0"/>
              </a:rPr>
              <a:t> </a:t>
            </a:r>
            <a:r>
              <a:rPr lang="en-US" sz="3000" b="1" err="1" smtClean="0">
                <a:latin typeface="Times New Roman" panose="02020603050405020304" pitchFamily="18" charset="0"/>
              </a:rPr>
              <a:t>nhánh</a:t>
            </a:r>
            <a:endParaRPr lang="en-US" sz="3000" b="1" smtClean="0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9148" y="5035204"/>
            <a:ext cx="680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00206" y="1556343"/>
            <a:ext cx="6913800" cy="20036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vi-VN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vi-VN" b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app-2</a:t>
            </a:r>
            <a:r>
              <a:rPr lang="vi-VN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vi-VN" b="1" smtClean="0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vi-VN" b="1">
              <a:solidFill>
                <a:srgbClr val="3333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</a:t>
            </a:r>
            <a:r>
              <a:rPr lang="vi-VN" b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="data === 'A'"&gt;show A</a:t>
            </a:r>
            <a:r>
              <a:rPr lang="vi-VN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  <a:endParaRPr lang="vi-VN" b="1">
              <a:solidFill>
                <a:srgbClr val="3333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</a:t>
            </a: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v-else-if</a:t>
            </a: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="data === 'B'"&gt;show B</a:t>
            </a:r>
            <a:r>
              <a:rPr lang="vi-VN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  <a:endParaRPr lang="vi-VN" b="1">
              <a:solidFill>
                <a:srgbClr val="3333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</a:t>
            </a: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&gt;not A/B</a:t>
            </a:r>
            <a:r>
              <a:rPr lang="vi-VN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  <a:endParaRPr lang="vi-VN" b="1">
              <a:solidFill>
                <a:srgbClr val="3333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vi-VN" b="1">
              <a:solidFill>
                <a:srgbClr val="3333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03300" y="3559968"/>
            <a:ext cx="6910706" cy="232217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vi-VN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app2 </a:t>
            </a: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vi-VN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Vue({</a:t>
            </a:r>
            <a:endParaRPr lang="vi-VN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vi-VN" b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#app-2</a:t>
            </a:r>
            <a:r>
              <a:rPr lang="vi-VN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vi-VN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data: {</a:t>
            </a:r>
            <a:endParaRPr lang="vi-VN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data: </a:t>
            </a:r>
            <a:r>
              <a:rPr lang="vi-VN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‘C’</a:t>
            </a:r>
            <a:endParaRPr lang="vi-VN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vi-VN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vi-VN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12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Rẽ nhánh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77950" y="1680601"/>
            <a:ext cx="6373348" cy="80021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 smtClean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>
                <a:solidFill>
                  <a:schemeClr val="accent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000" b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 A/B</a:t>
            </a:r>
            <a:endParaRPr lang="vi-VN" sz="2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7950" y="2785398"/>
            <a:ext cx="6808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thích: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 giá trị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phải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 không phải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 điều kiện sẽ rơi vào nhánh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Dẫn tới kết quả sẽ là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A/B</a:t>
            </a:r>
          </a:p>
        </p:txBody>
      </p:sp>
    </p:spTree>
    <p:extLst>
      <p:ext uri="{BB962C8B-B14F-4D97-AF65-F5344CB8AC3E}">
        <p14:creationId xmlns:p14="http://schemas.microsoft.com/office/powerpoint/2010/main" val="14608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13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Vòng lặp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7950" y="1583281"/>
            <a:ext cx="68085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directive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v-for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để tạo ra vòng lặp với cú pháp đặc biệt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in items.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đó: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tems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dữ liệu nguồn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alias cho phần tử đang được lặp</a:t>
            </a:r>
            <a:endPara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v-for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được sử dụng với mảng hoặc object</a:t>
            </a:r>
            <a:endPara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14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Vòng lặp: </a:t>
            </a:r>
            <a:r>
              <a:rPr lang="en-US" sz="3000" smtClean="0">
                <a:latin typeface="Times New Roman" panose="02020603050405020304" pitchFamily="18" charset="0"/>
              </a:rPr>
              <a:t>ví dụ render 1 mảng</a:t>
            </a:r>
            <a:endParaRPr lang="en-US" sz="3000" b="1" smtClean="0">
              <a:latin typeface="Times New Roman" panose="02020603050405020304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20346" y="1563648"/>
            <a:ext cx="6332480" cy="150810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smtClean="0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app-3</a:t>
            </a:r>
            <a:r>
              <a:rPr lang="en-US" sz="16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						(html)</a:t>
            </a:r>
            <a:endParaRPr lang="vi-VN" sz="16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  <a:endParaRPr lang="vi-VN" sz="1600" b="1">
              <a:solidFill>
                <a:srgbClr val="3333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v-for</a:t>
            </a:r>
            <a:r>
              <a:rPr lang="en-US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 in langs</a:t>
            </a:r>
            <a:r>
              <a:rPr lang="en-US" sz="16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"&gt;{{</a:t>
            </a:r>
            <a:r>
              <a:rPr lang="en-US" sz="1600" b="1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.text</a:t>
            </a:r>
            <a:r>
              <a:rPr lang="en-US" sz="16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sz="1600" b="1" smtClean="0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</a:t>
            </a:r>
            <a:endParaRPr lang="vi-VN" sz="1600" b="1">
              <a:solidFill>
                <a:srgbClr val="3333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&lt;/ul&gt;</a:t>
            </a:r>
            <a:endParaRPr lang="vi-VN" sz="1600" b="1">
              <a:solidFill>
                <a:srgbClr val="3333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vi-VN" sz="1600" b="1">
              <a:solidFill>
                <a:srgbClr val="3333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20346" y="3205317"/>
            <a:ext cx="6332480" cy="264072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1600" b="1" smtClean="0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vi-VN" sz="16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app3 </a:t>
            </a:r>
            <a:r>
              <a:rPr lang="vi-VN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vi-VN" sz="16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vi-VN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Vue</a:t>
            </a:r>
            <a:r>
              <a:rPr lang="vi-VN" sz="16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						js</a:t>
            </a:r>
            <a:endParaRPr lang="vi-VN" sz="16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el: '</a:t>
            </a:r>
            <a:r>
              <a:rPr lang="vi-VN" sz="16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vi-VN" sz="1600" b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app-3</a:t>
            </a:r>
            <a:r>
              <a:rPr lang="vi-VN" sz="16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vi-VN" sz="16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data:{</a:t>
            </a:r>
            <a:endParaRPr lang="vi-VN" sz="16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langs: [</a:t>
            </a:r>
            <a:endParaRPr lang="vi-VN" sz="16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{text: </a:t>
            </a:r>
            <a:r>
              <a:rPr lang="vi-VN" sz="16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‘html</a:t>
            </a:r>
            <a:r>
              <a:rPr lang="vi-VN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'},</a:t>
            </a:r>
            <a:endParaRPr lang="vi-VN" sz="16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{text: </a:t>
            </a:r>
            <a:r>
              <a:rPr lang="vi-VN" sz="16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‘css</a:t>
            </a:r>
            <a:r>
              <a:rPr lang="vi-VN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'},</a:t>
            </a:r>
            <a:endParaRPr lang="vi-VN" sz="16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16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{text: </a:t>
            </a:r>
            <a:r>
              <a:rPr lang="vi-VN" sz="16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‘javascript'},</a:t>
            </a:r>
            <a:endParaRPr lang="vi-VN" sz="1600" b="1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16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]},</a:t>
            </a:r>
            <a:endParaRPr lang="vi-VN" sz="1600" b="1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16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vi-VN" sz="16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15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Vòng lặp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77950" y="1582127"/>
            <a:ext cx="6373348" cy="150810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 smtClean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pPr marL="1257300" lvl="2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vi-VN" sz="2000" b="1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</a:p>
          <a:p>
            <a:pPr marL="1257300" lvl="2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vi-VN" sz="2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7950" y="3314425"/>
            <a:ext cx="68085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đoạn code: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langs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 mảng dữ liệu nguồn (bao gồm các ngôn ngữ ‘html’, ‘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css’, ‘javascript’)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 1 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alias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cho phần tử của mảng đang được 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thay thế </a:t>
            </a:r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thành </a:t>
            </a:r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16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Xử lí input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7950" y="1583281"/>
            <a:ext cx="6808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directive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v-on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bắt các sự kiện và gọi method tương ứng để thực thi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 cung cấp directive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v-model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giúp bind dữ liệu 2 chiều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kế tiếp là sự kết hợp giữa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v-mode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v-on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để cho thấy việc bind dữ liệu 2 chiều và đảo ngược chuỗi được nhập</a:t>
            </a:r>
          </a:p>
        </p:txBody>
      </p:sp>
    </p:spTree>
    <p:extLst>
      <p:ext uri="{BB962C8B-B14F-4D97-AF65-F5344CB8AC3E}">
        <p14:creationId xmlns:p14="http://schemas.microsoft.com/office/powerpoint/2010/main" val="38116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17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Xử lí input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77950" y="1583639"/>
            <a:ext cx="6696905" cy="35963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app4 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vi-VN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Vue({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vi-VN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vi-VN" b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app-4</a:t>
            </a: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message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''},</a:t>
            </a:r>
            <a:endParaRPr lang="vi-VN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b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reverseMessage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(){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.message 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       		</a:t>
            </a:r>
            <a:r>
              <a:rPr lang="vi-VN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.message.</a:t>
            </a:r>
            <a:r>
              <a:rPr lang="vi-VN" b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('').</a:t>
            </a:r>
            <a:r>
              <a:rPr lang="vi-VN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vi-VN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('');	</a:t>
            </a:r>
            <a:endParaRPr lang="vi-VN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vi-VN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vi-VN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vi-VN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18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Xử lí input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491174" y="1740988"/>
            <a:ext cx="6586025" cy="232217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app-4"</a:t>
            </a:r>
            <a:r>
              <a:rPr lang="en-US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						  </a:t>
            </a:r>
            <a:r>
              <a:rPr lang="en-US" sz="160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(html)</a:t>
            </a:r>
            <a:endParaRPr lang="en-US" sz="16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type=text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v-model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="message" </a:t>
            </a: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placeholder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="Nhập bất kì điều gì..."</a:t>
            </a:r>
            <a:r>
              <a:rPr lang="en-US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p&gt;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{{message}}</a:t>
            </a:r>
            <a:r>
              <a:rPr lang="en-US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v-on:click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reverseMessage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"&gt;Reverse </a:t>
            </a: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Message</a:t>
            </a:r>
            <a:r>
              <a:rPr lang="en-US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div&gt;</a:t>
            </a:r>
            <a:endParaRPr lang="vi-VN" b="1">
              <a:solidFill>
                <a:srgbClr val="3333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91173" y="4332672"/>
            <a:ext cx="6586025" cy="150810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 smtClean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quả trước và sau khi nhấn button: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vi-VN" sz="2000" b="1">
              <a:solidFill>
                <a:schemeClr val="accent1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vi-VN" sz="2000" b="1" smtClean="0">
              <a:solidFill>
                <a:schemeClr val="accent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vi-VN" sz="2000" b="1" smtClean="0">
              <a:solidFill>
                <a:schemeClr val="accent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37" y="4692858"/>
            <a:ext cx="1941026" cy="114791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2" y="4718586"/>
            <a:ext cx="1941342" cy="10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19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Xử lí input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7950" y="1583281"/>
            <a:ext cx="68085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thích: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thuộc tính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app4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định nghĩa hàm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reverseMessage()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đảo chuỗi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click vào button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Message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 hàm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reverseMessage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sẽ được gọi nhờ directive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v-on:click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bắt được sự kiện click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9886" y="6102123"/>
            <a:ext cx="624114" cy="365125"/>
          </a:xfrm>
          <a:noFill/>
        </p:spPr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2</a:t>
            </a:fld>
            <a:endParaRPr lang="en-US" sz="36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8350" y="355613"/>
            <a:ext cx="7308850" cy="966787"/>
          </a:xfrm>
        </p:spPr>
        <p:txBody>
          <a:bodyPr/>
          <a:lstStyle/>
          <a:p>
            <a:r>
              <a:rPr lang="en-US" altLang="en-US" b="1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b="1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42493573"/>
              </p:ext>
            </p:extLst>
          </p:nvPr>
        </p:nvGraphicFramePr>
        <p:xfrm>
          <a:off x="-1190171" y="1111347"/>
          <a:ext cx="11495314" cy="4371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23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20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Component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7950" y="1583281"/>
            <a:ext cx="68085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1 khái niệm quan trọng trong Vue</a:t>
            </a:r>
            <a:endPara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component cơ bản chính là 1 đối tượng của Vue với các option được định nghĩa sẵn. Ví dụ: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877251" y="3553051"/>
            <a:ext cx="5809958" cy="232217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Vue.component</a:t>
            </a: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‘test</a:t>
            </a: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template: </a:t>
            </a:r>
            <a:r>
              <a:rPr lang="vi-VN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'&lt;</a:t>
            </a:r>
            <a:r>
              <a:rPr lang="vi-VN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li&gt;hello Vue&lt;/</a:t>
            </a:r>
            <a:r>
              <a:rPr lang="vi-VN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li&gt;'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el: '</a:t>
            </a:r>
            <a:r>
              <a:rPr lang="vi-VN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#example</a:t>
            </a: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0946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21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Component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7950" y="1583281"/>
            <a:ext cx="680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đó xử dụng component đã định nghĩa đó trong html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848449" y="2666834"/>
            <a:ext cx="5809958" cy="136652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(html)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id=“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smtClean="0">
                <a:solidFill>
                  <a:srgbClr val="3333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vi-VN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8450" y="4332672"/>
            <a:ext cx="5809958" cy="80021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 smtClean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pPr marL="1714500" lvl="3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vi-VN" sz="2000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Vue!</a:t>
            </a:r>
            <a:endParaRPr lang="vi-VN" sz="2000" b="1" smtClean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22</a:t>
            </a:fld>
            <a:endParaRPr 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675249" y="1997612"/>
            <a:ext cx="786384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VUEJS LÀ GÌ?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CÁCH THỨC HOẠT ĐỘNG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SÁNH VỚI FRAMWORK KHÁC</a:t>
            </a:r>
            <a:endParaRPr lang="vi-VN" sz="3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framework khác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23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23718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So sánh với React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7950" y="1583281"/>
            <a:ext cx="6808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nhiều điểm giống: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 đều sử dụng 1 loại DOM ảo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 reactive và compose được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trung vào các thư viện quan trọng vì các thư viện đồng hành đã quản lý routing và global state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framework khác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24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23718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So sánh với React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7950" y="1583281"/>
            <a:ext cx="680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 dễ hiểu hơn, code ngắn gọn, rõ ràng hơn và hiệu suất render nhanh hơn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36" y="2537388"/>
            <a:ext cx="3767540" cy="33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framework khác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25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23718"/>
            <a:ext cx="686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So sánh với Angular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7950" y="1583281"/>
            <a:ext cx="680856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 có cú pháp gần giống với Angular (v-if với ng-if...) vì có nhiều thứ tốt của Angular được truyền lại cho Vue và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Vue cố gắng cải thiện những cái chưa tốt của Angular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 đơn giản và nhanh hơn nhiều so với Angular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 có tính mềm dẻo, thích nghi cao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biệt rõ giữa Directive và Component</a:t>
            </a:r>
          </a:p>
        </p:txBody>
      </p:sp>
    </p:spTree>
    <p:extLst>
      <p:ext uri="{BB962C8B-B14F-4D97-AF65-F5344CB8AC3E}">
        <p14:creationId xmlns:p14="http://schemas.microsoft.com/office/powerpoint/2010/main" val="33879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26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081314" y="2477136"/>
            <a:ext cx="7105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CẢM ƠN THẦY VÀ CÁC BẠN ĐÃ THEO DÕI!</a:t>
            </a:r>
            <a:endParaRPr lang="vi-VN" sz="3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1314" y="3849148"/>
            <a:ext cx="7105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MỜI ĐẶT CÂU HỎI?</a:t>
            </a:r>
            <a:endParaRPr lang="vi-VN" sz="3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73" y="590208"/>
            <a:ext cx="2122028" cy="16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3</a:t>
            </a:fld>
            <a:endParaRPr 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675249" y="1997612"/>
            <a:ext cx="786384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VUEJS LÀ GÌ?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CÁCH THỨC HOẠT ĐỘNG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SÁNH VỚI FRAMWORK KHÁC</a:t>
            </a:r>
            <a:endParaRPr lang="vi-VN" sz="3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4</a:t>
            </a:fld>
            <a:endParaRPr 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675249" y="1997612"/>
            <a:ext cx="786384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VUEJS LÀ GÌ?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CÁCH THỨC HOẠT ĐỘNG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SÁNH VỚI FRAMWORK KHÁC</a:t>
            </a:r>
            <a:endParaRPr lang="vi-VN" sz="3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5</a:t>
            </a:fld>
            <a:endParaRPr 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956603" y="1277661"/>
            <a:ext cx="73451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một framwork tiên tiến được sử dụng để xây dựng giao diện người dùng</a:t>
            </a:r>
            <a:endParaRPr 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Phần thư viện lõi của Vue chỉ tập trung vào lớp View 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làm quen và tích hợp với những thư viện hoặc những dự án đã tồn tại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Single-Page-Applications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6</a:t>
            </a:fld>
            <a:endParaRPr 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956603" y="1277661"/>
            <a:ext cx="76106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Vue không hỗ trợ trình duyệt IE có phiên bản thấp hơn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tải trực tiếp phiên bản Development hoặc Production trên trang chủ của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b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https://unpkg.com/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/vue.js</a:t>
            </a:r>
            <a:r>
              <a:rPr 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000" b="1" smtClean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7</a:t>
            </a:fld>
            <a:endParaRPr 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675249" y="1997612"/>
            <a:ext cx="786384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VUEJS LÀ GÌ?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THỨC HOẠT ĐỘNG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SÁNH VỚI FRAMWORK KHÁC</a:t>
            </a:r>
            <a:endParaRPr lang="vi-VN" sz="3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thức hoạt 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8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Rendering</a:t>
            </a:r>
          </a:p>
          <a:p>
            <a:r>
              <a:rPr lang="en-US" sz="3000" err="1" smtClean="0">
                <a:latin typeface="Times New Roman" panose="02020603050405020304" pitchFamily="18" charset="0"/>
              </a:rPr>
              <a:t>Chương</a:t>
            </a:r>
            <a:r>
              <a:rPr lang="en-US" sz="3000" smtClean="0">
                <a:latin typeface="Times New Roman" panose="02020603050405020304" pitchFamily="18" charset="0"/>
              </a:rPr>
              <a:t> </a:t>
            </a:r>
            <a:r>
              <a:rPr lang="en-US" sz="3000" err="1" smtClean="0">
                <a:latin typeface="Times New Roman" panose="02020603050405020304" pitchFamily="18" charset="0"/>
              </a:rPr>
              <a:t>trình</a:t>
            </a:r>
            <a:r>
              <a:rPr lang="en-US" sz="3000" smtClean="0">
                <a:latin typeface="Times New Roman" panose="02020603050405020304" pitchFamily="18" charset="0"/>
              </a:rPr>
              <a:t> </a:t>
            </a:r>
            <a:r>
              <a:rPr lang="en-US" sz="3000" err="1" smtClean="0">
                <a:latin typeface="Times New Roman" panose="02020603050405020304" pitchFamily="18" charset="0"/>
              </a:rPr>
              <a:t>xuất</a:t>
            </a:r>
            <a:r>
              <a:rPr lang="en-US" sz="3000" smtClean="0">
                <a:latin typeface="Times New Roman" panose="02020603050405020304" pitchFamily="18" charset="0"/>
              </a:rPr>
              <a:t> </a:t>
            </a:r>
            <a:r>
              <a:rPr lang="en-US" sz="3000" err="1" smtClean="0">
                <a:latin typeface="Times New Roman" panose="02020603050405020304" pitchFamily="18" charset="0"/>
              </a:rPr>
              <a:t>câu</a:t>
            </a:r>
            <a:r>
              <a:rPr lang="en-US" sz="3000" smtClean="0">
                <a:latin typeface="Times New Roman" panose="02020603050405020304" pitchFamily="18" charset="0"/>
              </a:rPr>
              <a:t> </a:t>
            </a:r>
            <a:r>
              <a:rPr lang="en-US" sz="3000" err="1" smtClean="0">
                <a:latin typeface="Times New Roman" panose="02020603050405020304" pitchFamily="18" charset="0"/>
              </a:rPr>
              <a:t>chào</a:t>
            </a:r>
            <a:r>
              <a:rPr lang="en-US" sz="3000" smtClean="0">
                <a:latin typeface="Times New Roman" panose="02020603050405020304" pitchFamily="18" charset="0"/>
              </a:rPr>
              <a:t> Hello World!: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77950" y="2074500"/>
            <a:ext cx="6373348" cy="150810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vi-VN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 smtClean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vi-VN" sz="20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vi-VN" sz="2000" b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000" b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vi-VN" sz="20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vi-VN" sz="2000" b="1" smtClean="0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vi-VN" sz="2000" b="1" smtClean="0">
              <a:solidFill>
                <a:srgbClr val="3333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{{ message }}</a:t>
            </a:r>
            <a:endParaRPr lang="vi-VN" sz="2000" b="1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 smtClean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vi-VN" sz="2000" b="1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375165" y="3583272"/>
            <a:ext cx="6376133" cy="229293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200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vi-VN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vi-VN" sz="20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r>
              <a:rPr lang="fr-FR" sz="20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0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vi-VN" sz="2000" b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vi-VN" sz="20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Vue({</a:t>
            </a:r>
            <a:endParaRPr lang="vi-VN" sz="2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el: '</a:t>
            </a:r>
            <a:r>
              <a:rPr lang="vi-VN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#app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vi-VN" sz="20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endParaRPr lang="vi-VN" sz="2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data: {</a:t>
            </a:r>
            <a:endParaRPr lang="vi-VN" sz="2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message: 'Hello World!'</a:t>
            </a:r>
            <a:endParaRPr lang="vi-VN" sz="2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vi-VN" sz="2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vi-VN" sz="2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B4A4E-3FBF-4EAC-92D1-7E61CB7AEBCF}" type="slidenum">
              <a:rPr lang="en-US" sz="3600" smtClean="0"/>
              <a:pPr>
                <a:defRPr/>
              </a:pPr>
              <a:t>9</a:t>
            </a:fld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320346" y="1009650"/>
            <a:ext cx="6866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b="1" smtClean="0">
                <a:latin typeface="Times New Roman" panose="02020603050405020304" pitchFamily="18" charset="0"/>
              </a:rPr>
              <a:t>Rendering</a:t>
            </a:r>
          </a:p>
          <a:p>
            <a:r>
              <a:rPr lang="en-US" sz="3000" err="1" smtClean="0">
                <a:latin typeface="Times New Roman" panose="02020603050405020304" pitchFamily="18" charset="0"/>
              </a:rPr>
              <a:t>Chương</a:t>
            </a:r>
            <a:r>
              <a:rPr lang="en-US" sz="3000" smtClean="0">
                <a:latin typeface="Times New Roman" panose="02020603050405020304" pitchFamily="18" charset="0"/>
              </a:rPr>
              <a:t> </a:t>
            </a:r>
            <a:r>
              <a:rPr lang="en-US" sz="3000" err="1" smtClean="0">
                <a:latin typeface="Times New Roman" panose="02020603050405020304" pitchFamily="18" charset="0"/>
              </a:rPr>
              <a:t>trình</a:t>
            </a:r>
            <a:r>
              <a:rPr lang="en-US" sz="3000" smtClean="0">
                <a:latin typeface="Times New Roman" panose="02020603050405020304" pitchFamily="18" charset="0"/>
              </a:rPr>
              <a:t> </a:t>
            </a:r>
            <a:r>
              <a:rPr lang="en-US" sz="3000" err="1" smtClean="0">
                <a:latin typeface="Times New Roman" panose="02020603050405020304" pitchFamily="18" charset="0"/>
              </a:rPr>
              <a:t>xuất</a:t>
            </a:r>
            <a:r>
              <a:rPr lang="en-US" sz="3000" smtClean="0">
                <a:latin typeface="Times New Roman" panose="02020603050405020304" pitchFamily="18" charset="0"/>
              </a:rPr>
              <a:t> </a:t>
            </a:r>
            <a:r>
              <a:rPr lang="en-US" sz="3000" err="1" smtClean="0">
                <a:latin typeface="Times New Roman" panose="02020603050405020304" pitchFamily="18" charset="0"/>
              </a:rPr>
              <a:t>câu</a:t>
            </a:r>
            <a:r>
              <a:rPr lang="en-US" sz="3000" smtClean="0">
                <a:latin typeface="Times New Roman" panose="02020603050405020304" pitchFamily="18" charset="0"/>
              </a:rPr>
              <a:t> </a:t>
            </a:r>
            <a:r>
              <a:rPr lang="en-US" sz="3000" err="1" smtClean="0">
                <a:latin typeface="Times New Roman" panose="02020603050405020304" pitchFamily="18" charset="0"/>
              </a:rPr>
              <a:t>chào</a:t>
            </a:r>
            <a:r>
              <a:rPr lang="en-US" sz="3000" smtClean="0">
                <a:latin typeface="Times New Roman" panose="02020603050405020304" pitchFamily="18" charset="0"/>
              </a:rPr>
              <a:t> Hello World!: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77950" y="2074500"/>
            <a:ext cx="6373348" cy="80021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 smtClean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vi-VN" sz="2000" b="1">
                <a:solidFill>
                  <a:schemeClr val="accent1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sz="2000" b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World!</a:t>
            </a:r>
            <a:endParaRPr lang="vi-VN" sz="2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7950" y="3277772"/>
            <a:ext cx="68085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app1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app1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id=“app-1”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render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 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8535</TotalTime>
  <Words>1010</Words>
  <Application>Microsoft Office PowerPoint</Application>
  <PresentationFormat>On-screen Show (4:3)</PresentationFormat>
  <Paragraphs>210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MS PGothic</vt:lpstr>
      <vt:lpstr>Arial</vt:lpstr>
      <vt:lpstr>Calibri</vt:lpstr>
      <vt:lpstr>Courier New</vt:lpstr>
      <vt:lpstr>Times New Roman</vt:lpstr>
      <vt:lpstr>Wingdings</vt:lpstr>
      <vt:lpstr>Wingdings 2</vt:lpstr>
      <vt:lpstr>Office Theme</vt:lpstr>
      <vt:lpstr>ĐỀ TÀI: VUE.JS (version 2.x)</vt:lpstr>
      <vt:lpstr>THÔNG TIN NHÓM</vt:lpstr>
      <vt:lpstr>NỘI DUNG</vt:lpstr>
      <vt:lpstr>NỘI DUNG</vt:lpstr>
      <vt:lpstr>Vuejs là gì?</vt:lpstr>
      <vt:lpstr>Vuejs là gì?</vt:lpstr>
      <vt:lpstr>NỘI DUNG</vt:lpstr>
      <vt:lpstr>Cách thức hoạt động</vt:lpstr>
      <vt:lpstr>Cách thức hoạt động</vt:lpstr>
      <vt:lpstr>Cách thức hoạt động</vt:lpstr>
      <vt:lpstr>Cách thức hoạt động</vt:lpstr>
      <vt:lpstr>Cách thức hoạt động</vt:lpstr>
      <vt:lpstr>Cách thức hoạt động</vt:lpstr>
      <vt:lpstr>Cách thức hoạt động</vt:lpstr>
      <vt:lpstr>Cách thức hoạt động</vt:lpstr>
      <vt:lpstr>Cách thức hoạt động</vt:lpstr>
      <vt:lpstr>Cách thức hoạt động</vt:lpstr>
      <vt:lpstr>Cách thức hoạt động</vt:lpstr>
      <vt:lpstr>Cách thức hoạt động</vt:lpstr>
      <vt:lpstr>Cách thức hoạt động</vt:lpstr>
      <vt:lpstr>Cách thức hoạt động</vt:lpstr>
      <vt:lpstr>NỘI DUNG</vt:lpstr>
      <vt:lpstr>So sánh với framework khác</vt:lpstr>
      <vt:lpstr>So sánh với framework khác</vt:lpstr>
      <vt:lpstr>So sánh với framework khác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CAOTRUNG</cp:lastModifiedBy>
  <cp:revision>449</cp:revision>
  <dcterms:created xsi:type="dcterms:W3CDTF">2013-06-28T06:58:43Z</dcterms:created>
  <dcterms:modified xsi:type="dcterms:W3CDTF">2017-05-07T11:17:26Z</dcterms:modified>
</cp:coreProperties>
</file>