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Instrument Sans Medium" panose="020B0604020202020204" charset="0"/>
      <p:regular r:id="rId17"/>
    </p:embeddedFont>
    <p:embeddedFont>
      <p:font typeface="Instrument Sans Semi Bold" panose="020B0604020202020204" charset="0"/>
      <p:regular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83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F1380-B92E-41C8-ABDD-CB8399E5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9A29D5-423D-4D46-B529-3ACABDBC4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894EBC-40BD-42B7-9E18-D4757BE8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F202-780B-4098-A903-3F4525A37340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63F15D-0A1C-431E-843F-23118CFE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DEE3C-47A2-4307-B08C-E5A9E4F1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D60C-784C-4F52-8112-5A02E5809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461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55F71-5E1E-40E8-A93E-AC15C87D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BD5C5F-1AC5-4445-BF29-07CE95BF8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F21104-0DF7-49EA-964C-4280447A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F202-780B-4098-A903-3F4525A37340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9611D7-711D-4F16-80FC-3E7B8E63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FF43F1-B7B8-4913-B988-DD3B783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D60C-784C-4F52-8112-5A02E5809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2763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E61C48-D90D-48A9-82E8-C5B7FA22B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D4C425-52DD-4C6F-8137-9F7064F23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6EE93D-C579-4BC9-B98D-45D430A9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F202-780B-4098-A903-3F4525A37340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6E1741-8267-4C76-8746-8D234550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99436-6A71-4969-8E7E-26C87B5D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D60C-784C-4F52-8112-5A02E5809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672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65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852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91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894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548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637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042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7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577A2-CD34-430B-8594-B3FF1E6C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300538-3E9A-4552-8845-CF2A8FB64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DC89A1-3BE3-4CDF-A45B-1595416A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F202-780B-4098-A903-3F4525A37340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DDF55-8E2F-45BB-BF88-790B7779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D37E0D-C780-42D7-AFF3-CD704117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D60C-784C-4F52-8112-5A02E5809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729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6DA5F-08B1-4617-BC35-E5145643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F681A-C565-464B-A036-C6079F72E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0508B-A46D-49D5-860D-8D312D38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F202-780B-4098-A903-3F4525A37340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AA2B1-F403-436E-A618-C525C230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7A223C-2FC8-469B-8EBC-4C4C7E43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D60C-784C-4F52-8112-5A02E5809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335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2714-B1E2-4207-B07D-E0516C2D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0BAA7-835A-4939-8966-3B9FA6AE8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8B228E-CB48-4B6B-986B-8775EBBBE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B898B7-C15B-4B97-BD9E-DB8E99D1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F202-780B-4098-A903-3F4525A37340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5D9B4C-489B-4B74-AC43-AA7DE4D6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F979DD-E281-4C89-B9FB-78C36FA9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D60C-784C-4F52-8112-5A02E5809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0044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EAC92-361C-48C7-B779-5A4CF3D4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AC1B89-C71C-4971-B3CC-AB1A9682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F85BE5-AD86-4B58-A273-77CB984AA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1F4172-7362-4B14-8946-C8F9B2D0E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47354F-EF71-4210-810E-AD24DE13A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67B53F-D3A8-4A9E-AD35-098D2118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F202-780B-4098-A903-3F4525A37340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EA06E6-9984-455B-8B50-0C54CEF6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08D7FC-9C02-4764-85AA-9537492B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D60C-784C-4F52-8112-5A02E5809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2374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4B30B-A815-423D-9150-A01A5E45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F73941-E3E4-4316-81BA-106851CC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F202-780B-4098-A903-3F4525A37340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6DE7F-DFFF-40ED-9D93-6F17C2B1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951D3-F53C-4607-B656-B330A957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D60C-784C-4F52-8112-5A02E5809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258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7C3298-188A-4AAE-97B0-5E2AB29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F202-780B-4098-A903-3F4525A37340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0859B6-FC36-4A24-8B55-A531E26F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185BC0-756D-4840-9FCD-CBE36270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D60C-784C-4F52-8112-5A02E5809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2159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85061-B4B5-4CB3-8DD0-F0705A6A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F304C-97E4-4DEE-BDC5-02463E7D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F72AF-3B65-4086-95E4-1BAB15E1B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4CE34-F765-4311-8374-CDD9B6AE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F202-780B-4098-A903-3F4525A37340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72C580-7E25-4128-9FF2-378081BF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26CCDD-D4AE-42E3-9143-55857EB3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D60C-784C-4F52-8112-5A02E5809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09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65384-2E3A-4964-B56A-E0AD88C4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63E6E3-E408-4911-9FEB-FAA0B1D0A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212158-4964-4C1A-A78D-9F016EA9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9F0894-516F-464E-AC79-1800E3E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F202-780B-4098-A903-3F4525A37340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E3682-41B7-4743-927C-2BE9964D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5D0996-531F-4CE6-AC4B-BF7C8105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D60C-784C-4F52-8112-5A02E5809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40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7D0EC-AF41-4DBB-8E3D-7B513783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1193E9-FA88-4A3C-AA3F-EC8534FC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BC4ECD-C2D5-44AF-A080-7C6AADE51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1F202-780B-4098-A903-3F4525A37340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88486B-1D0C-49BD-B9BB-40DC19A7A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335ECD-76D5-409E-ABBC-BA5FCC461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D60C-784C-4F52-8112-5A02E58095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0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80" r:id="rId17"/>
    <p:sldLayoutId id="2147483681" r:id="rId18"/>
    <p:sldLayoutId id="2147483682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21995" y="226933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MLOps </a:t>
            </a:r>
            <a:r>
              <a:rPr lang="en-US" sz="4450" dirty="0" err="1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для</a:t>
            </a:r>
            <a:r>
              <a:rPr lang="en-US" sz="44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4450" dirty="0" err="1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растущ</a:t>
            </a:r>
            <a:r>
              <a:rPr lang="ru-RU" sz="44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их проектов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021995" y="4114800"/>
            <a:ext cx="7556421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Воспроизводимость, автоматизация, мониторинг — основы стабильного ML</a:t>
            </a:r>
            <a:endParaRPr lang="en-US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BF2A24-339B-4807-99CF-AEFBF0430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08"/>
          <a:stretch/>
        </p:blipFill>
        <p:spPr>
          <a:xfrm>
            <a:off x="163995" y="170834"/>
            <a:ext cx="7235687" cy="78879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78662" y="410538"/>
            <a:ext cx="50458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ML — это не просто код. Это процесс.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396835" y="938213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6" name="Text 3"/>
          <p:cNvSpPr/>
          <p:nvPr/>
        </p:nvSpPr>
        <p:spPr>
          <a:xfrm>
            <a:off x="7461171" y="938213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endParaRPr lang="en-US" sz="8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171" y="8154710"/>
            <a:ext cx="6780014" cy="6780014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171" y="15062240"/>
            <a:ext cx="6780014" cy="678001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461171" y="21969770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400"/>
              </a:lnSpc>
              <a:buNone/>
            </a:pPr>
            <a:r>
              <a:rPr lang="en-US" sz="850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MLOps: код + данные + модель + окружение</a:t>
            </a:r>
            <a:endParaRPr lang="en-US" sz="850" dirty="0"/>
          </a:p>
        </p:txBody>
      </p:sp>
      <p:sp>
        <p:nvSpPr>
          <p:cNvPr id="11" name="Text 5"/>
          <p:cNvSpPr/>
          <p:nvPr/>
        </p:nvSpPr>
        <p:spPr>
          <a:xfrm>
            <a:off x="396835" y="2238077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→ «Работало у меня, но не у тебя»</a:t>
            </a:r>
            <a:endParaRPr lang="en-US" sz="850" dirty="0"/>
          </a:p>
        </p:txBody>
      </p:sp>
      <p:sp>
        <p:nvSpPr>
          <p:cNvPr id="12" name="Text 6"/>
          <p:cNvSpPr/>
          <p:nvPr/>
        </p:nvSpPr>
        <p:spPr>
          <a:xfrm>
            <a:off x="396835" y="2260187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→ «Какая версия модели в проде?»</a:t>
            </a:r>
            <a:endParaRPr lang="en-US" sz="850" dirty="0"/>
          </a:p>
        </p:txBody>
      </p:sp>
      <p:sp>
        <p:nvSpPr>
          <p:cNvPr id="13" name="Text 7"/>
          <p:cNvSpPr/>
          <p:nvPr/>
        </p:nvSpPr>
        <p:spPr>
          <a:xfrm>
            <a:off x="396835" y="22822972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→ «Почему метрики упали?»</a:t>
            </a:r>
            <a:endParaRPr lang="en-US" sz="850" dirty="0"/>
          </a:p>
        </p:txBody>
      </p:sp>
      <p:sp>
        <p:nvSpPr>
          <p:cNvPr id="14" name="Text 8"/>
          <p:cNvSpPr/>
          <p:nvPr/>
        </p:nvSpPr>
        <p:spPr>
          <a:xfrm>
            <a:off x="566857" y="23259455"/>
            <a:ext cx="13666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Без MLOps — техдолг, потеря экспериментов, медленные итерации.</a:t>
            </a:r>
            <a:endParaRPr lang="en-US" sz="850" dirty="0"/>
          </a:p>
        </p:txBody>
      </p:sp>
      <p:sp>
        <p:nvSpPr>
          <p:cNvPr id="15" name="Shape 9"/>
          <p:cNvSpPr/>
          <p:nvPr/>
        </p:nvSpPr>
        <p:spPr>
          <a:xfrm>
            <a:off x="396835" y="23131939"/>
            <a:ext cx="15240" cy="436483"/>
          </a:xfrm>
          <a:prstGeom prst="rect">
            <a:avLst/>
          </a:prstGeom>
          <a:solidFill>
            <a:srgbClr val="505468"/>
          </a:solidFill>
          <a:ln/>
        </p:spPr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F632C2A-2B05-4CA5-82F8-DB080A915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420" y="740593"/>
            <a:ext cx="7176052" cy="7176052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98E6545-4517-4654-9930-EBC76109E69B}"/>
              </a:ext>
            </a:extLst>
          </p:cNvPr>
          <p:cNvSpPr/>
          <p:nvPr/>
        </p:nvSpPr>
        <p:spPr>
          <a:xfrm>
            <a:off x="7683389" y="2727634"/>
            <a:ext cx="73152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0" i="0" dirty="0">
                <a:effectLst/>
                <a:latin typeface="system-ui"/>
              </a:rPr>
              <a:t>→ </a:t>
            </a:r>
            <a:r>
              <a:rPr lang="ru-RU" sz="2800" dirty="0">
                <a:latin typeface="system-ui"/>
              </a:rPr>
              <a:t>Локально </a:t>
            </a:r>
            <a:r>
              <a:rPr lang="ru-RU" sz="2800" b="0" i="0" dirty="0">
                <a:effectLst/>
                <a:latin typeface="system-ui"/>
              </a:rPr>
              <a:t> у меня все </a:t>
            </a:r>
            <a:r>
              <a:rPr lang="ru-RU" sz="2800" dirty="0">
                <a:latin typeface="system-ui"/>
              </a:rPr>
              <a:t>р</a:t>
            </a:r>
            <a:r>
              <a:rPr lang="ru-RU" sz="2800" b="0" i="0" dirty="0">
                <a:effectLst/>
                <a:latin typeface="system-ui"/>
              </a:rPr>
              <a:t>аботало </a:t>
            </a:r>
            <a:endParaRPr lang="en-US" sz="2800" b="0" i="0" dirty="0">
              <a:effectLst/>
              <a:latin typeface="system-ui"/>
            </a:endParaRPr>
          </a:p>
          <a:p>
            <a:br>
              <a:rPr lang="ru-RU" sz="2800" dirty="0"/>
            </a:br>
            <a:r>
              <a:rPr lang="ru-RU" sz="2800" b="0" i="0" dirty="0">
                <a:effectLst/>
                <a:latin typeface="system-ui"/>
              </a:rPr>
              <a:t>→ Какая версия модели в </a:t>
            </a:r>
            <a:r>
              <a:rPr lang="ru-RU" sz="2800" b="0" i="0" dirty="0" err="1">
                <a:effectLst/>
                <a:latin typeface="system-ui"/>
              </a:rPr>
              <a:t>проде</a:t>
            </a:r>
            <a:r>
              <a:rPr lang="ru-RU" sz="2800" b="0" i="0" dirty="0">
                <a:effectLst/>
                <a:latin typeface="system-ui"/>
              </a:rPr>
              <a:t>?</a:t>
            </a:r>
            <a:endParaRPr lang="en-US" sz="2800" b="0" i="0" dirty="0">
              <a:effectLst/>
              <a:latin typeface="system-ui"/>
            </a:endParaRPr>
          </a:p>
          <a:p>
            <a:br>
              <a:rPr lang="ru-RU" sz="2800" dirty="0"/>
            </a:br>
            <a:r>
              <a:rPr lang="ru-RU" sz="2800" b="0" i="0" dirty="0">
                <a:effectLst/>
                <a:latin typeface="system-ui"/>
              </a:rPr>
              <a:t>→ Почему метрики упали?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5433" y="65147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"</a:t>
            </a:r>
            <a:r>
              <a:rPr lang="en-US" sz="44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Я запустил тот же ноутбук — а результат другой"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30880"/>
            <a:ext cx="3525441" cy="352544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880253" y="3179802"/>
            <a:ext cx="89638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Разные версии библиотек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4880253" y="3622000"/>
            <a:ext cx="89638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Ручные настройки в коде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880253" y="4064198"/>
            <a:ext cx="89638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Нет фиксации данных и параметров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80253" y="4506397"/>
            <a:ext cx="89638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Эксперименты в Jupyter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880253" y="5073372"/>
            <a:ext cx="89638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→ Нужны: логирование, конфиги, версионирование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65992"/>
            <a:ext cx="77215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Куда девать эксперименты?</a:t>
            </a:r>
            <a:endParaRPr lang="en-US" sz="4450" b="1" dirty="0"/>
          </a:p>
        </p:txBody>
      </p:sp>
      <p:sp>
        <p:nvSpPr>
          <p:cNvPr id="3" name="Text 1"/>
          <p:cNvSpPr/>
          <p:nvPr/>
        </p:nvSpPr>
        <p:spPr>
          <a:xfrm>
            <a:off x="793790" y="2314932"/>
            <a:ext cx="509325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(</a:t>
            </a:r>
            <a:r>
              <a:rPr lang="ru-RU" sz="26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может в папку </a:t>
            </a:r>
            <a:r>
              <a:rPr lang="en-US" sz="26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final_v3_really_final)</a:t>
            </a:r>
            <a:endParaRPr lang="en-US" sz="2650" dirty="0"/>
          </a:p>
        </p:txBody>
      </p:sp>
      <p:sp>
        <p:nvSpPr>
          <p:cNvPr id="4" name="Shape 2"/>
          <p:cNvSpPr/>
          <p:nvPr/>
        </p:nvSpPr>
        <p:spPr>
          <a:xfrm>
            <a:off x="793790" y="3420547"/>
            <a:ext cx="4196358" cy="2924889"/>
          </a:xfrm>
          <a:prstGeom prst="roundRect">
            <a:avLst>
              <a:gd name="adj" fmla="val 5002"/>
            </a:avLst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65396"/>
            <a:ext cx="4196358" cy="632221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688" y="3080385"/>
            <a:ext cx="680442" cy="680442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761" y="3250525"/>
            <a:ext cx="272177" cy="3401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51084" y="39875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MLflow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51084" y="4477941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ru-RU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База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1051084" y="4920139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Простой старт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1051084" y="5362337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Легковесный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5216962" y="3420547"/>
            <a:ext cx="4196358" cy="2924889"/>
          </a:xfrm>
          <a:prstGeom prst="roundRect">
            <a:avLst>
              <a:gd name="adj" fmla="val 5002"/>
            </a:avLst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62" y="3165395"/>
            <a:ext cx="4196358" cy="674727"/>
          </a:xfrm>
          <a:prstGeom prst="rect">
            <a:avLst/>
          </a:prstGeom>
        </p:spPr>
      </p:pic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860" y="3080385"/>
            <a:ext cx="680442" cy="680442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933" y="3250525"/>
            <a:ext cx="272177" cy="340162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5474256" y="3987522"/>
            <a:ext cx="32605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W&amp;B (Weights &amp; Biases)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5474256" y="4477941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Красивые графики</a:t>
            </a:r>
            <a:endParaRPr lang="en-US" sz="1750" dirty="0"/>
          </a:p>
        </p:txBody>
      </p:sp>
      <p:sp>
        <p:nvSpPr>
          <p:cNvPr id="18" name="Text 10"/>
          <p:cNvSpPr/>
          <p:nvPr/>
        </p:nvSpPr>
        <p:spPr>
          <a:xfrm>
            <a:off x="5474256" y="4920139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Совместная работа</a:t>
            </a:r>
            <a:endParaRPr lang="en-US" sz="1750" dirty="0"/>
          </a:p>
        </p:txBody>
      </p:sp>
      <p:sp>
        <p:nvSpPr>
          <p:cNvPr id="19" name="Text 11"/>
          <p:cNvSpPr/>
          <p:nvPr/>
        </p:nvSpPr>
        <p:spPr>
          <a:xfrm>
            <a:off x="5474256" y="5362337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Облачный (платный для </a:t>
            </a:r>
            <a:r>
              <a:rPr lang="en-US" sz="175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команд</a:t>
            </a: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ru-RU" sz="175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ru-RU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Ушел из РФ</a:t>
            </a:r>
            <a:endParaRPr lang="en-US" sz="175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9640133" y="3420547"/>
            <a:ext cx="4196358" cy="2924889"/>
          </a:xfrm>
          <a:prstGeom prst="roundRect">
            <a:avLst>
              <a:gd name="adj" fmla="val 5002"/>
            </a:avLst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133" y="3171824"/>
            <a:ext cx="4196358" cy="668297"/>
          </a:xfrm>
          <a:prstGeom prst="rect">
            <a:avLst/>
          </a:prstGeom>
        </p:spPr>
      </p:pic>
      <p:pic>
        <p:nvPicPr>
          <p:cNvPr id="22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8270" y="3091934"/>
            <a:ext cx="680442" cy="680442"/>
          </a:xfrm>
          <a:prstGeom prst="rect">
            <a:avLst/>
          </a:prstGeom>
        </p:spPr>
      </p:pic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2105" y="3250525"/>
            <a:ext cx="272177" cy="340162"/>
          </a:xfrm>
          <a:prstGeom prst="rect">
            <a:avLst/>
          </a:prstGeom>
        </p:spPr>
      </p:pic>
      <p:sp>
        <p:nvSpPr>
          <p:cNvPr id="24" name="Text 13"/>
          <p:cNvSpPr/>
          <p:nvPr/>
        </p:nvSpPr>
        <p:spPr>
          <a:xfrm>
            <a:off x="9897427" y="39875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ClearML</a:t>
            </a:r>
            <a:endParaRPr lang="en-US" sz="2200" dirty="0"/>
          </a:p>
        </p:txBody>
      </p:sp>
      <p:sp>
        <p:nvSpPr>
          <p:cNvPr id="25" name="Text 14"/>
          <p:cNvSpPr/>
          <p:nvPr/>
        </p:nvSpPr>
        <p:spPr>
          <a:xfrm>
            <a:off x="9897427" y="4477941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ru-RU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Агенты</a:t>
            </a:r>
            <a:endParaRPr lang="en-US" sz="1750" dirty="0"/>
          </a:p>
        </p:txBody>
      </p:sp>
      <p:sp>
        <p:nvSpPr>
          <p:cNvPr id="26" name="Text 15"/>
          <p:cNvSpPr/>
          <p:nvPr/>
        </p:nvSpPr>
        <p:spPr>
          <a:xfrm>
            <a:off x="9897427" y="4920139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Автологирование</a:t>
            </a:r>
            <a:endParaRPr lang="en-US" sz="1750" dirty="0"/>
          </a:p>
        </p:txBody>
      </p:sp>
      <p:sp>
        <p:nvSpPr>
          <p:cNvPr id="27" name="Text 16"/>
          <p:cNvSpPr/>
          <p:nvPr/>
        </p:nvSpPr>
        <p:spPr>
          <a:xfrm>
            <a:off x="9897427" y="5362337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Очереди задач, </a:t>
            </a:r>
            <a:r>
              <a:rPr lang="en-US" sz="175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веб-интерфейс</a:t>
            </a:r>
            <a:endParaRPr lang="ru-RU" sz="175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ru-RU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Встроен функционал </a:t>
            </a: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DVC </a:t>
            </a:r>
            <a:endParaRPr lang="ru-RU" sz="175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ru-RU" sz="1750" dirty="0"/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30" name="Text 6">
            <a:extLst>
              <a:ext uri="{FF2B5EF4-FFF2-40B4-BE49-F238E27FC236}">
                <a16:creationId xmlns:a16="http://schemas.microsoft.com/office/drawing/2014/main" id="{0C607C90-BBD9-4482-B1D6-0B07266C1A6A}"/>
              </a:ext>
            </a:extLst>
          </p:cNvPr>
          <p:cNvSpPr/>
          <p:nvPr/>
        </p:nvSpPr>
        <p:spPr>
          <a:xfrm>
            <a:off x="1051084" y="5781138"/>
            <a:ext cx="3342012" cy="1027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ru-RU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Требует дополнительных 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ru-RU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инструментов(</a:t>
            </a: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Hydra, DVC)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4311" y="2105581"/>
            <a:ext cx="636049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16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Как не утонуть в config_dev.py, config_prod.py, config_ilya.py</a:t>
            </a:r>
            <a:r>
              <a:rPr lang="ru-RU" sz="16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?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857996" y="5439457"/>
            <a:ext cx="5564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config_prod.py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2857996" y="5881655"/>
            <a:ext cx="5564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config_ilya.py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857996" y="6323853"/>
            <a:ext cx="5564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config_final.py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207543" y="5708716"/>
            <a:ext cx="8061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→</a:t>
            </a:r>
            <a:endParaRPr lang="en-US" sz="4450" dirty="0"/>
          </a:p>
        </p:txBody>
      </p:sp>
      <p:sp>
        <p:nvSpPr>
          <p:cNvPr id="8" name="Shape 6"/>
          <p:cNvSpPr/>
          <p:nvPr/>
        </p:nvSpPr>
        <p:spPr>
          <a:xfrm>
            <a:off x="7859486" y="4440919"/>
            <a:ext cx="5564862" cy="1540015"/>
          </a:xfrm>
          <a:prstGeom prst="roundRect">
            <a:avLst>
              <a:gd name="adj" fmla="val 8938"/>
            </a:avLst>
          </a:prstGeom>
          <a:solidFill>
            <a:srgbClr val="F2F2F2"/>
          </a:solidFill>
          <a:ln/>
        </p:spPr>
        <p:txBody>
          <a:bodyPr/>
          <a:lstStyle/>
          <a:p>
            <a:r>
              <a:rPr lang="en-US" dirty="0"/>
              <a:t># configs/model/</a:t>
            </a:r>
            <a:r>
              <a:rPr lang="en-US" dirty="0" err="1"/>
              <a:t>xgboost.yaml</a:t>
            </a:r>
            <a:endParaRPr lang="ru-RU" dirty="0"/>
          </a:p>
          <a:p>
            <a:r>
              <a:rPr lang="en-US" dirty="0"/>
              <a:t>model:  </a:t>
            </a:r>
            <a:endParaRPr lang="ru-RU" dirty="0"/>
          </a:p>
          <a:p>
            <a:pPr lvl="1"/>
            <a:r>
              <a:rPr lang="en-US" dirty="0"/>
              <a:t>type: </a:t>
            </a:r>
            <a:r>
              <a:rPr lang="en-US" dirty="0" err="1"/>
              <a:t>xgboost</a:t>
            </a:r>
            <a:r>
              <a:rPr lang="en-US" dirty="0"/>
              <a:t>  </a:t>
            </a:r>
            <a:endParaRPr lang="ru-RU" dirty="0"/>
          </a:p>
          <a:p>
            <a:pPr lvl="1"/>
            <a:r>
              <a:rPr lang="en-US" dirty="0" err="1"/>
              <a:t>n_estimators</a:t>
            </a:r>
            <a:r>
              <a:rPr lang="en-US" dirty="0"/>
              <a:t>: 100  </a:t>
            </a:r>
            <a:endParaRPr lang="ru-RU" dirty="0"/>
          </a:p>
          <a:p>
            <a:pPr lvl="1"/>
            <a:r>
              <a:rPr lang="en-US" dirty="0" err="1"/>
              <a:t>learning_rate</a:t>
            </a:r>
            <a:r>
              <a:rPr lang="en-US" dirty="0"/>
              <a:t>: 0.1</a:t>
            </a:r>
            <a:endParaRPr lang="ru-RU" dirty="0"/>
          </a:p>
        </p:txBody>
      </p:sp>
      <p:sp>
        <p:nvSpPr>
          <p:cNvPr id="10" name="Text 8"/>
          <p:cNvSpPr/>
          <p:nvPr/>
        </p:nvSpPr>
        <p:spPr>
          <a:xfrm>
            <a:off x="8422858" y="5980934"/>
            <a:ext cx="51338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464678" y="577531"/>
            <a:ext cx="11701043" cy="529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4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Hydra — управление конфигами через YAML и CLI</a:t>
            </a:r>
            <a:endParaRPr lang="en-US" sz="4000" dirty="0"/>
          </a:p>
        </p:txBody>
      </p:sp>
      <p:pic>
        <p:nvPicPr>
          <p:cNvPr id="1026" name="Picture 2" descr="https://imgcdn.stablediffusionweb.com/2025/8/22/9d8a3d79-4086-4c0f-93be-068732d9032b.jpg">
            <a:extLst>
              <a:ext uri="{FF2B5EF4-FFF2-40B4-BE49-F238E27FC236}">
                <a16:creationId xmlns:a16="http://schemas.microsoft.com/office/drawing/2014/main" id="{8B12EC35-F1D5-4EC7-9705-ACD6AD7D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72" y="1186338"/>
            <a:ext cx="3299792" cy="329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6">
            <a:extLst>
              <a:ext uri="{FF2B5EF4-FFF2-40B4-BE49-F238E27FC236}">
                <a16:creationId xmlns:a16="http://schemas.microsoft.com/office/drawing/2014/main" id="{A0844CC7-9CA7-431C-B2AA-EFE93F464AA6}"/>
              </a:ext>
            </a:extLst>
          </p:cNvPr>
          <p:cNvSpPr/>
          <p:nvPr/>
        </p:nvSpPr>
        <p:spPr>
          <a:xfrm>
            <a:off x="7859486" y="6313969"/>
            <a:ext cx="5564862" cy="1540015"/>
          </a:xfrm>
          <a:prstGeom prst="roundRect">
            <a:avLst>
              <a:gd name="adj" fmla="val 8938"/>
            </a:avLst>
          </a:prstGeom>
          <a:solidFill>
            <a:srgbClr val="F2F2F2"/>
          </a:solidFill>
          <a:ln/>
        </p:spPr>
        <p:txBody>
          <a:bodyPr/>
          <a:lstStyle/>
          <a:p>
            <a:pPr>
              <a:lnSpc>
                <a:spcPts val="2850"/>
              </a:lnSpc>
            </a:pPr>
            <a:r>
              <a:rPr lang="en-US" dirty="0"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python train.py </a:t>
            </a:r>
            <a:endParaRPr lang="ru-RU" dirty="0"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lvl="1">
              <a:lnSpc>
                <a:spcPts val="2850"/>
              </a:lnSpc>
            </a:pPr>
            <a:r>
              <a:rPr lang="en-US" dirty="0"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model=</a:t>
            </a:r>
            <a:r>
              <a:rPr lang="en-US" dirty="0" err="1"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xgboost</a:t>
            </a:r>
            <a:r>
              <a:rPr lang="en-US" dirty="0"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</a:t>
            </a:r>
            <a:endParaRPr lang="ru-RU" dirty="0"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lvl="1">
              <a:lnSpc>
                <a:spcPts val="2850"/>
              </a:lnSpc>
            </a:pPr>
            <a:r>
              <a:rPr lang="en-US" dirty="0"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dataset=</a:t>
            </a:r>
            <a:r>
              <a:rPr lang="en-US" dirty="0" err="1"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credit_card</a:t>
            </a:r>
            <a:endParaRPr lang="ru-RU" dirty="0"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lvl="1">
              <a:lnSpc>
                <a:spcPts val="2850"/>
              </a:lnSpc>
            </a:pPr>
            <a:r>
              <a:rPr lang="en-US" dirty="0"/>
              <a:t>env=</a:t>
            </a:r>
            <a:r>
              <a:rPr lang="en-US" dirty="0" err="1"/>
              <a:t>classic_env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9" y="522446"/>
            <a:ext cx="12836009" cy="59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От git push до </a:t>
            </a:r>
            <a:r>
              <a:rPr lang="en-US" sz="3700" dirty="0" err="1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обученной</a:t>
            </a:r>
            <a:r>
              <a:rPr lang="en-US" sz="37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3700" dirty="0" err="1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модели</a:t>
            </a:r>
            <a:r>
              <a:rPr lang="en-US" sz="37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3700" dirty="0" err="1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без</a:t>
            </a:r>
            <a:r>
              <a:rPr lang="en-US" sz="37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ручного запуска</a:t>
            </a:r>
            <a:endParaRPr lang="en-US" sz="3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9" y="1495187"/>
            <a:ext cx="949047" cy="11389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03202" y="1684973"/>
            <a:ext cx="237279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git push</a:t>
            </a:r>
            <a:endParaRPr lang="en-US" sz="18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9" y="2634139"/>
            <a:ext cx="949047" cy="113895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03202" y="2823924"/>
            <a:ext cx="237279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GitHub Actions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69" y="3773091"/>
            <a:ext cx="949047" cy="11389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03202" y="3962876"/>
            <a:ext cx="237279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Обучение</a:t>
            </a:r>
            <a:endParaRPr lang="en-US" sz="18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69" y="4912043"/>
            <a:ext cx="949047" cy="113895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803202" y="5101828"/>
            <a:ext cx="237279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Логирование</a:t>
            </a:r>
            <a:endParaRPr lang="en-US" sz="18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369" y="6050994"/>
            <a:ext cx="949047" cy="1138952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803202" y="6240780"/>
            <a:ext cx="237279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Уведомление</a:t>
            </a: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664369" y="7403425"/>
            <a:ext cx="133016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Автоматизируйте обучение и логирование — чтобы итерации были быстрыми и надёжными.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8299" y="376416"/>
            <a:ext cx="9559409" cy="603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Модель в проде — </a:t>
            </a:r>
            <a:r>
              <a:rPr lang="ru-RU" sz="3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можно отдыхать(нет)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7347103" y="1326771"/>
            <a:ext cx="4989203" cy="1589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Данные изменились (</a:t>
            </a: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дрейф</a:t>
            </a: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</a:p>
          <a:p>
            <a:pPr marL="342900" indent="-342900" algn="l">
              <a:lnSpc>
                <a:spcPts val="2400"/>
              </a:lnSpc>
              <a:buSzPct val="100000"/>
              <a:buChar char="•"/>
            </a:pPr>
            <a:endParaRPr lang="en-US" sz="20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ts val="2400"/>
              </a:lnSpc>
              <a:buSzPct val="100000"/>
              <a:buFontTx/>
              <a:buChar char="•"/>
            </a:pP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Предсказания</a:t>
            </a: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стали</a:t>
            </a: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хуже</a:t>
            </a:r>
            <a:endParaRPr lang="en-US" sz="20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ts val="2400"/>
              </a:lnSpc>
              <a:buSzPct val="100000"/>
              <a:buFontTx/>
              <a:buChar char="•"/>
            </a:pPr>
            <a:endParaRPr lang="en-US" sz="20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ts val="2400"/>
              </a:lnSpc>
              <a:buSzPct val="100000"/>
              <a:buFontTx/>
              <a:buChar char="•"/>
            </a:pP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Сервис</a:t>
            </a: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тормозит</a:t>
            </a:r>
            <a:endParaRPr lang="en-US" sz="2000" dirty="0"/>
          </a:p>
          <a:p>
            <a:pPr marL="342900" indent="-342900">
              <a:lnSpc>
                <a:spcPts val="2400"/>
              </a:lnSpc>
              <a:buSzPct val="100000"/>
              <a:buFontTx/>
              <a:buChar char="•"/>
            </a:pPr>
            <a:endParaRPr lang="en-US" sz="1500" dirty="0"/>
          </a:p>
          <a:p>
            <a:pPr marL="342900" indent="-342900" algn="l">
              <a:lnSpc>
                <a:spcPts val="2400"/>
              </a:lnSpc>
              <a:buSzPct val="100000"/>
              <a:buChar char="•"/>
            </a:pP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2914543" y="5589087"/>
            <a:ext cx="2896314" cy="362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 err="1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Что</a:t>
            </a:r>
            <a:r>
              <a:rPr lang="en-US" sz="22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2250" dirty="0" err="1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мониторить</a:t>
            </a:r>
            <a:r>
              <a:rPr lang="ru-RU" sz="22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?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2735638" y="6133494"/>
            <a:ext cx="3198023" cy="966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6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Метрики (AUC, accuracy)</a:t>
            </a:r>
          </a:p>
          <a:p>
            <a:pPr marL="342900" indent="-342900">
              <a:lnSpc>
                <a:spcPts val="2400"/>
              </a:lnSpc>
              <a:buSzPct val="100000"/>
              <a:buFontTx/>
              <a:buChar char="•"/>
            </a:pPr>
            <a:r>
              <a:rPr lang="en-US" sz="16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Дрейф</a:t>
            </a:r>
            <a:r>
              <a:rPr lang="en-US" sz="16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6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данных</a:t>
            </a:r>
            <a:r>
              <a:rPr lang="en-US" sz="16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и </a:t>
            </a:r>
            <a:r>
              <a:rPr lang="en-US" sz="16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предсказаний</a:t>
            </a:r>
            <a:endParaRPr lang="en-US" sz="16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ts val="2400"/>
              </a:lnSpc>
              <a:buSzPct val="100000"/>
              <a:buFontTx/>
              <a:buChar char="•"/>
            </a:pPr>
            <a:r>
              <a:rPr lang="en-US" sz="16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Latency, </a:t>
            </a:r>
            <a:r>
              <a:rPr lang="en-US" sz="16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нагрузка</a:t>
            </a:r>
            <a:endParaRPr lang="en-US" sz="1600" dirty="0"/>
          </a:p>
          <a:p>
            <a:pPr marL="342900" indent="-342900">
              <a:lnSpc>
                <a:spcPts val="2400"/>
              </a:lnSpc>
              <a:buSzPct val="100000"/>
              <a:buFontTx/>
              <a:buChar char="•"/>
            </a:pPr>
            <a:endParaRPr lang="en-US" sz="1500" dirty="0"/>
          </a:p>
          <a:p>
            <a:pPr marL="342900" indent="-342900" algn="l">
              <a:lnSpc>
                <a:spcPts val="2400"/>
              </a:lnSpc>
              <a:buSzPct val="100000"/>
              <a:buChar char="•"/>
            </a:pPr>
            <a:endParaRPr lang="en-US" sz="1500" dirty="0"/>
          </a:p>
        </p:txBody>
      </p:sp>
      <p:pic>
        <p:nvPicPr>
          <p:cNvPr id="2050" name="Picture 2" descr="https://habrastorage.org/r/w1560/getpro/habr/upload_files/a5f/761/f28/a5f761f28fd14bb67744ad52ca11654e.png">
            <a:extLst>
              <a:ext uri="{FF2B5EF4-FFF2-40B4-BE49-F238E27FC236}">
                <a16:creationId xmlns:a16="http://schemas.microsoft.com/office/drawing/2014/main" id="{E929A7F6-C602-4149-8956-7F7C0F8D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99" y="1172279"/>
            <a:ext cx="5544304" cy="311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99A37F-77B9-4BC5-8EED-95468E68D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817" y="4851975"/>
            <a:ext cx="5907777" cy="32024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7800" y="379214"/>
            <a:ext cx="8926473" cy="4310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7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Инструменты — </a:t>
            </a:r>
            <a:r>
              <a:rPr lang="en-US" sz="2700" dirty="0" err="1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пол</a:t>
            </a:r>
            <a:r>
              <a:rPr lang="ru-RU" sz="27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овина успеха</a:t>
            </a:r>
            <a:r>
              <a:rPr lang="en-US" sz="27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. </a:t>
            </a:r>
            <a:r>
              <a:rPr lang="ru-RU" sz="27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Вторая половина</a:t>
            </a:r>
            <a:r>
              <a:rPr lang="en-US" sz="27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— </a:t>
            </a:r>
            <a:r>
              <a:rPr lang="ru-RU" sz="27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процессы</a:t>
            </a:r>
            <a:endParaRPr lang="en-US" sz="2700" dirty="0"/>
          </a:p>
        </p:txBody>
      </p:sp>
      <p:sp>
        <p:nvSpPr>
          <p:cNvPr id="8" name="Text 4"/>
          <p:cNvSpPr/>
          <p:nvPr/>
        </p:nvSpPr>
        <p:spPr>
          <a:xfrm>
            <a:off x="6721104" y="2550160"/>
            <a:ext cx="6664404" cy="36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700"/>
              </a:lnSpc>
              <a:buSzPct val="100000"/>
              <a:buChar char="•"/>
            </a:pP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Единая</a:t>
            </a: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структура</a:t>
            </a: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репозитория</a:t>
            </a:r>
            <a:endParaRPr lang="ru-RU" sz="20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ts val="1700"/>
              </a:lnSpc>
              <a:buSzPct val="100000"/>
              <a:buChar char="•"/>
            </a:pPr>
            <a:endParaRPr lang="en-US" sz="20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ts val="1700"/>
              </a:lnSpc>
              <a:buSzPct val="100000"/>
              <a:buFontTx/>
              <a:buChar char="•"/>
            </a:pP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Code review </a:t>
            </a: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для</a:t>
            </a: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ML-</a:t>
            </a: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кода</a:t>
            </a:r>
            <a:endParaRPr lang="ru-RU" sz="20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ts val="1700"/>
              </a:lnSpc>
              <a:buSzPct val="100000"/>
              <a:buFontTx/>
              <a:buChar char="•"/>
            </a:pPr>
            <a:endParaRPr lang="en-US" sz="2000" dirty="0"/>
          </a:p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Все</a:t>
            </a: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эксперименты — в</a:t>
            </a:r>
            <a:r>
              <a:rPr lang="ru-RU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оркестраторе экспериментов</a:t>
            </a:r>
          </a:p>
          <a:p>
            <a:pPr marL="342900" indent="-342900" algn="l">
              <a:lnSpc>
                <a:spcPts val="1700"/>
              </a:lnSpc>
              <a:buSzPct val="100000"/>
              <a:buChar char="•"/>
            </a:pPr>
            <a:endParaRPr lang="ru-RU" sz="20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ts val="1700"/>
              </a:lnSpc>
              <a:buSzPct val="100000"/>
              <a:buFontTx/>
              <a:buChar char="•"/>
            </a:pP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Конфиги</a:t>
            </a: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— </a:t>
            </a: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через</a:t>
            </a: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Hydra</a:t>
            </a:r>
            <a:endParaRPr lang="ru-RU" sz="20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ts val="1700"/>
              </a:lnSpc>
              <a:buSzPct val="100000"/>
              <a:buFontTx/>
              <a:buChar char="•"/>
            </a:pPr>
            <a:endParaRPr lang="ru-RU" sz="20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ts val="1700"/>
              </a:lnSpc>
              <a:buSzPct val="100000"/>
              <a:buFontTx/>
              <a:buChar char="•"/>
            </a:pP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Ноутбуки</a:t>
            </a: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— </a:t>
            </a: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только</a:t>
            </a: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для</a:t>
            </a:r>
            <a:r>
              <a:rPr lang="en-US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0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анализа</a:t>
            </a:r>
            <a:endParaRPr lang="ru-RU" sz="20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ts val="1700"/>
              </a:lnSpc>
              <a:buSzPct val="100000"/>
              <a:buFontTx/>
              <a:buChar char="•"/>
            </a:pPr>
            <a:endParaRPr lang="ru-RU" sz="20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>
              <a:lnSpc>
                <a:spcPts val="1700"/>
              </a:lnSpc>
              <a:buSzPct val="100000"/>
              <a:buFontTx/>
              <a:buChar char="•"/>
            </a:pPr>
            <a:r>
              <a:rPr lang="ru-RU" sz="20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Тесты для всех этапах</a:t>
            </a:r>
          </a:p>
          <a:p>
            <a:pPr marL="342900" indent="-342900">
              <a:lnSpc>
                <a:spcPts val="1700"/>
              </a:lnSpc>
              <a:buSzPct val="100000"/>
              <a:buFontTx/>
              <a:buChar char="•"/>
            </a:pPr>
            <a:endParaRPr lang="ru-RU" sz="2000" dirty="0"/>
          </a:p>
          <a:p>
            <a:pPr>
              <a:lnSpc>
                <a:spcPts val="1700"/>
              </a:lnSpc>
              <a:buSzPct val="100000"/>
            </a:pPr>
            <a:endParaRPr lang="en-US" sz="2000" dirty="0"/>
          </a:p>
          <a:p>
            <a:pPr marL="342900" indent="-342900">
              <a:lnSpc>
                <a:spcPts val="1700"/>
              </a:lnSpc>
              <a:buSzPct val="100000"/>
              <a:buFontTx/>
              <a:buChar char="•"/>
            </a:pPr>
            <a:endParaRPr lang="en-US" sz="1050" dirty="0"/>
          </a:p>
          <a:p>
            <a:pPr marL="342900" indent="-342900" algn="l">
              <a:lnSpc>
                <a:spcPts val="1700"/>
              </a:lnSpc>
              <a:buSzPct val="100000"/>
              <a:buChar char="•"/>
            </a:pPr>
            <a:endParaRPr lang="en-US" sz="1050" dirty="0"/>
          </a:p>
        </p:txBody>
      </p:sp>
      <p:sp>
        <p:nvSpPr>
          <p:cNvPr id="12" name="Shape 8"/>
          <p:cNvSpPr/>
          <p:nvPr/>
        </p:nvSpPr>
        <p:spPr>
          <a:xfrm>
            <a:off x="497800" y="8953024"/>
            <a:ext cx="15240" cy="530781"/>
          </a:xfrm>
          <a:prstGeom prst="rect">
            <a:avLst/>
          </a:prstGeom>
          <a:solidFill>
            <a:srgbClr val="505468"/>
          </a:solidFill>
          <a:ln/>
        </p:spPr>
      </p:sp>
      <p:pic>
        <p:nvPicPr>
          <p:cNvPr id="3074" name="Picture 2" descr="Файл:Жизненный цикл модели машинного обучения.jpeg">
            <a:extLst>
              <a:ext uri="{FF2B5EF4-FFF2-40B4-BE49-F238E27FC236}">
                <a16:creationId xmlns:a16="http://schemas.microsoft.com/office/drawing/2014/main" id="{AADB6735-F23B-43BD-A9A7-AF47E9D7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40" y="1430020"/>
            <a:ext cx="57721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341EB26-59B5-4680-97DF-8D5F8A08E986}"/>
              </a:ext>
            </a:extLst>
          </p:cNvPr>
          <p:cNvSpPr/>
          <p:nvPr/>
        </p:nvSpPr>
        <p:spPr>
          <a:xfrm>
            <a:off x="8574131" y="930868"/>
            <a:ext cx="4857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© Вин Дизель, перевод с английского, 2001</a:t>
            </a:r>
            <a:endParaRPr lang="ru-RU" dirty="0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77826D25-0478-4989-83D4-8F877F4EC903}"/>
              </a:ext>
            </a:extLst>
          </p:cNvPr>
          <p:cNvSpPr/>
          <p:nvPr/>
        </p:nvSpPr>
        <p:spPr>
          <a:xfrm rot="17112156">
            <a:off x="1244893" y="3389243"/>
            <a:ext cx="1021230" cy="198782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386</Words>
  <Application>Microsoft Office PowerPoint</Application>
  <PresentationFormat>Произвольный</PresentationFormat>
  <Paragraphs>91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Calibri</vt:lpstr>
      <vt:lpstr>Arial</vt:lpstr>
      <vt:lpstr>system-ui</vt:lpstr>
      <vt:lpstr>Instrument Sans Medium</vt:lpstr>
      <vt:lpstr>Calibri Light</vt:lpstr>
      <vt:lpstr>Instrument Sans Semi Bold</vt:lpstr>
      <vt:lpstr>Consolas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lastModifiedBy>Быков Никита Александрович</cp:lastModifiedBy>
  <cp:revision>13</cp:revision>
  <dcterms:created xsi:type="dcterms:W3CDTF">2025-08-22T03:33:23Z</dcterms:created>
  <dcterms:modified xsi:type="dcterms:W3CDTF">2025-08-22T10:24:47Z</dcterms:modified>
</cp:coreProperties>
</file>