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58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1" r:id="rId16"/>
    <p:sldId id="272" r:id="rId17"/>
    <p:sldId id="273" r:id="rId18"/>
    <p:sldId id="275" r:id="rId19"/>
    <p:sldId id="260" r:id="rId2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Знакомство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Реализация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Результаты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Информация со сплошной заливкой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Шахтерские инструменты со сплошной заливкой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нтрольный список со сплошной заливкой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1">
              <a:latin typeface="Calibri" panose="020F0502020204030204" pitchFamily="34" charset="0"/>
              <a:cs typeface="Calibri" panose="020F0502020204030204" pitchFamily="34" charset="0"/>
            </a:rPr>
            <a:t>Знакомство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1">
              <a:latin typeface="Calibri" panose="020F0502020204030204" pitchFamily="34" charset="0"/>
              <a:cs typeface="Calibri" panose="020F0502020204030204" pitchFamily="34" charset="0"/>
            </a:rPr>
            <a:t>Реализация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noProof="1">
              <a:latin typeface="Calibri" panose="020F0502020204030204" pitchFamily="34" charset="0"/>
              <a:cs typeface="Calibri" panose="020F0502020204030204" pitchFamily="34" charset="0"/>
            </a:rPr>
            <a:t>Результаты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Список значков с подписями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Рекомендуется использовать значки или небольшие изображения с краткими текстовыми подпис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2DF11-D5DD-88A0-4855-AE2A9D0D9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12717C-A7A4-F04B-305C-2988307560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7A25C7A-2CCD-AC21-B129-D1FC11F32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C8CF86-A8E2-CB6A-6BF1-64A0B26C8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6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AC89C-31CF-00EC-E0DF-8FFD01A7B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F4F8A5F-B296-80EC-CAE4-FB181FCA1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6B9D369-391E-0E3E-C6F7-61BEEC471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064D07-D63B-0642-5668-33CF4FD83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6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B3E18-2DF8-ACFF-FF2C-0BB33D799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3686D9C-D6F1-87A8-7577-9A5469C41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F3DDB3E-B9A2-D422-CF55-D720AA375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C56895-6D7E-020D-5A89-E1C914B72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33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0E457-CB0B-084D-F3E9-45E57927B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D4344CA-7A5F-52F9-BA2D-2CE02685F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D141A1C-32E8-88D1-BB25-D9915F80D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694701-E58B-7EE7-6F2C-3F43B9CAB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737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36B09-5521-D766-8E97-3D3205772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8B830D1-7597-50BC-1874-A3BE11002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FC978D7-F973-3666-149E-34EEFBA84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4DF160-5F79-CCB1-58BA-B2D56CC6B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410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3453-8AFD-A7D8-F21E-235702C26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BF93993-88FA-D5F5-E764-78315912B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9F84F6E-96F3-2513-D4CE-B891D7C19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E44CC1-78AA-E300-E3D7-AD0AB021D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91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DD8BF-0CAA-40AF-8E92-33B58415F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596B98F-C331-C249-1D96-722F28712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67746F0-0B26-A443-1D7B-9B95AE470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FD95E-44E0-18B2-69B4-2520A44DC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36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A26EE-8308-775E-7F60-450A756E2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D905CC7-A8C0-8F79-CEA6-5458CCA0B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2F6C2AC-360C-3EEE-838F-71B2CE6D6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A9604A-E851-8825-CD46-DFEC383AC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653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EB7F-30EE-164A-9FDF-D945DD8B0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A0741C1-C5E0-BA1F-56E9-5395ABF6F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BCB44DD-C54F-5BA6-0BAC-1F4B7FC49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7C82CB-97A3-7FF8-24F2-0B0B0DA96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3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01B50-AEF3-2E0C-953F-BAE27C929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FA094D6-5AAA-27A6-DF35-4F24DC78E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DBE4E37-C45A-1F29-2FEA-A50B56054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ED7EFB-774F-F404-07B9-DC45F4647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7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ECCA8-1C87-DBB5-7837-5AF139FB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EB79D29-93E9-A329-0DF0-098379DE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562EF6-93A3-3D8F-AD12-FD7C5B96C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789C64-2BDD-1D0B-F2E4-01BB26A0B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0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D4E73-B1C6-BC64-6B4D-B19AF232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9E22DB0-8FDA-C915-CE44-834617ADF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A179C95-1C48-C765-7E61-7431A6815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CDE0CA-728A-0E0B-F1ED-90A0943A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5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2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7BFE7-FA02-7C5F-170A-1E521A95D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EFD7822-C677-2AF6-CF82-C8D352BFB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191F10C-2F25-775F-46EE-EC3ACBCD5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ECE0EA-2FF0-4987-A418-6F293FEA8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07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21.03.2025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KDdpKZTs8A?feature=oembed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2.jpe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2400" dirty="0">
                <a:solidFill>
                  <a:schemeClr val="bg1"/>
                </a:solidFill>
              </a:rPr>
              <a:t>Разработка СЕРВИСА С ПРИМЕНЕНИЕМ МУЛЬТИМОДАЛЬНОЙ МОДЕЛИ </a:t>
            </a:r>
            <a:r>
              <a:rPr lang="en-US" sz="2400" dirty="0">
                <a:solidFill>
                  <a:schemeClr val="bg1"/>
                </a:solidFill>
              </a:rPr>
              <a:t>LLM (</a:t>
            </a:r>
            <a:r>
              <a:rPr lang="en-US" sz="2400" dirty="0" err="1">
                <a:solidFill>
                  <a:schemeClr val="bg1"/>
                </a:solidFill>
              </a:rPr>
              <a:t>Omnifusion</a:t>
            </a:r>
            <a:r>
              <a:rPr lang="en-US" sz="2400" dirty="0">
                <a:solidFill>
                  <a:schemeClr val="bg1"/>
                </a:solidFill>
              </a:rPr>
              <a:t> 1.1, lama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3.2)</a:t>
            </a:r>
            <a:endParaRPr lang="ru-R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23155-1669-72C8-306C-79C538712DAC}"/>
              </a:ext>
            </a:extLst>
          </p:cNvPr>
          <p:cNvSpPr txBox="1"/>
          <p:nvPr/>
        </p:nvSpPr>
        <p:spPr>
          <a:xfrm>
            <a:off x="679010" y="5477470"/>
            <a:ext cx="3785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Представляет</a:t>
            </a:r>
            <a:r>
              <a:rPr lang="en-US" dirty="0">
                <a:solidFill>
                  <a:schemeClr val="bg1"/>
                </a:solidFill>
              </a:rPr>
              <a:t>: 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Чекмарев Артем Алексеевич</a:t>
            </a:r>
          </a:p>
          <a:p>
            <a:r>
              <a:rPr lang="ru-RU" dirty="0">
                <a:solidFill>
                  <a:schemeClr val="bg1"/>
                </a:solidFill>
              </a:rPr>
              <a:t>Масленников Дмитрий Леонидович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1B96-75A6-3438-0032-3CBAEBA08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655A2-05F4-89C1-C5F6-1332E5C1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Параметры генерации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1E51-8726-0A7C-C80D-3DCC94E006B1}"/>
              </a:ext>
            </a:extLst>
          </p:cNvPr>
          <p:cNvSpPr txBox="1"/>
          <p:nvPr/>
        </p:nvSpPr>
        <p:spPr>
          <a:xfrm>
            <a:off x="714375" y="2705100"/>
            <a:ext cx="36675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max_new_tokens</a:t>
            </a:r>
            <a:r>
              <a:rPr lang="ru-RU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указывает максимальное количество новых токенов, которые будут </a:t>
            </a:r>
            <a:r>
              <a:rPr lang="ru-RU" sz="1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сгенерированны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моделью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num_beams</a:t>
            </a:r>
            <a:r>
              <a:rPr lang="ru-RU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количество лучей для поиска, при значении больше единицы - модель генерирует несколько последовательностей и выбирает наиболее вероятную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num_return_sequences</a:t>
            </a:r>
            <a:r>
              <a:rPr lang="ru-RU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количество возвращаемых последовательностей, не может превышать количество лучей для поиска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do_sample</a:t>
            </a:r>
            <a:r>
              <a:rPr lang="ru-RU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в значении </a:t>
            </a:r>
            <a:r>
              <a:rPr lang="ru-RU" sz="1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возникают неправильные буквы в словах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833F8A6-7615-6F95-6621-DB4F6BB8E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38261" cy="283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A50D23-EBFA-F5B3-BF22-0F312A9E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362" y="2160157"/>
            <a:ext cx="4844699" cy="34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3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1B7BA-0F69-A5C4-4B7D-53163818F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F770-380A-2A2A-3FE8-791991F9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5634"/>
            <a:ext cx="11029616" cy="988332"/>
          </a:xfrm>
        </p:spPr>
        <p:txBody>
          <a:bodyPr rtlCol="0"/>
          <a:lstStyle/>
          <a:p>
            <a:pPr rtl="0"/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Автотюнер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69B00-54CB-EF39-C5B8-AAD7050FA441}"/>
              </a:ext>
            </a:extLst>
          </p:cNvPr>
          <p:cNvSpPr txBox="1"/>
          <p:nvPr/>
        </p:nvSpPr>
        <p:spPr>
          <a:xfrm>
            <a:off x="714375" y="2705100"/>
            <a:ext cx="36675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max_new_tokens</a:t>
            </a:r>
            <a:r>
              <a:rPr lang="ru-RU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указывает максимальное количество новых токенов, которые будут </a:t>
            </a:r>
            <a:r>
              <a:rPr lang="ru-RU" sz="1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сгенерированны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моделью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num_beams</a:t>
            </a:r>
            <a:r>
              <a:rPr lang="ru-RU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количество лучей для поиска, при значении больше единицы - модель генерирует несколько последовательностей и выбирает наиболее вероятную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num_return_sequences</a:t>
            </a:r>
            <a:r>
              <a:rPr lang="ru-RU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количество возвращаемых последовательностей, не может превышать количество лучей для поиска</a:t>
            </a:r>
            <a:b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do_sample</a:t>
            </a:r>
            <a:r>
              <a:rPr lang="ru-RU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в значении </a:t>
            </a:r>
            <a:r>
              <a:rPr lang="ru-RU" sz="1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ru-RU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возникают неправильные буквы в словах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38EE8-4766-AD41-33C6-D126CA637F55}"/>
              </a:ext>
            </a:extLst>
          </p:cNvPr>
          <p:cNvSpPr txBox="1"/>
          <p:nvPr/>
        </p:nvSpPr>
        <p:spPr>
          <a:xfrm>
            <a:off x="6595818" y="6092366"/>
            <a:ext cx="3266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alibri" panose="020F0502020204030204" pitchFamily="34" charset="0"/>
                <a:ea typeface="NSimSun" panose="02010609030101010101" pitchFamily="49" charset="-122"/>
                <a:cs typeface="Calibri" panose="020F0502020204030204" pitchFamily="34" charset="0"/>
              </a:rPr>
              <a:t>Программный код </a:t>
            </a:r>
            <a:r>
              <a:rPr lang="ru-RU" sz="1800" dirty="0" err="1">
                <a:latin typeface="Calibri" panose="020F0502020204030204" pitchFamily="34" charset="0"/>
                <a:ea typeface="NSimSun" panose="02010609030101010101" pitchFamily="49" charset="-122"/>
                <a:cs typeface="Calibri" panose="020F0502020204030204" pitchFamily="34" charset="0"/>
              </a:rPr>
              <a:t>автотюнера</a:t>
            </a:r>
            <a:endParaRPr lang="ru-RU" sz="1800" dirty="0">
              <a:latin typeface="Calibri" panose="020F0502020204030204" pitchFamily="34" charset="0"/>
              <a:ea typeface="NSimSun" panose="0201060903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D8785F-D03B-5420-0086-8E9BDB41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65" y="2424442"/>
            <a:ext cx="5918019" cy="35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4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2070B-CD4A-7D16-C4F9-FCE7D4B33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17A19-FA95-D4CB-116B-95CF2BBC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5634"/>
            <a:ext cx="11029616" cy="988332"/>
          </a:xfrm>
        </p:spPr>
        <p:txBody>
          <a:bodyPr rtlCol="0"/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Квантизация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87D72-F360-B70F-F771-8DE445AB6DCF}"/>
              </a:ext>
            </a:extLst>
          </p:cNvPr>
          <p:cNvSpPr txBox="1"/>
          <p:nvPr/>
        </p:nvSpPr>
        <p:spPr>
          <a:xfrm>
            <a:off x="894029" y="2429351"/>
            <a:ext cx="108121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Как происходит квантизация?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Квантование текстовой части модели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Omnifusion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проводится для уменьшения потребления памяти и ускорения вычислений. Один из наиболее популярных подходов — перевод весов модели 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из BF16 в QINT8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DEF81-3DFA-BF30-0359-A5DFDE0836A9}"/>
              </a:ext>
            </a:extLst>
          </p:cNvPr>
          <p:cNvSpPr txBox="1"/>
          <p:nvPr/>
        </p:nvSpPr>
        <p:spPr>
          <a:xfrm>
            <a:off x="894029" y="4418091"/>
            <a:ext cx="9734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Загрузка модели в формате BF16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Использование метода квантизации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Преобразование весов модели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Оптимизация слоев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Тестирование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11626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3DFB38-D326-2663-0EEE-89189CAB4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E75CD05-CEB4-890B-3CCA-E8388FCF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2BD516B6-3843-9549-6B36-0AF893DAD2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7DF320A-D6A5-FD5F-E699-D666A2D7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73FA3D9-4FF4-9484-3BF1-BE147ABAE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AE70FC93-5547-DE76-6672-05E37EBE9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BC9DFE8A-C50C-64F1-FA6A-7E27ADF11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65E3D4B-A04F-F2D3-B563-14D76453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402" y="2829536"/>
            <a:ext cx="5718773" cy="1013800"/>
          </a:xfrm>
        </p:spPr>
        <p:txBody>
          <a:bodyPr>
            <a:noAutofit/>
          </a:bodyPr>
          <a:lstStyle/>
          <a:p>
            <a:r>
              <a:rPr lang="ru-RU" sz="6600" b="1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238604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74EAB-CC67-8B37-1CCA-98B80FF6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EDA71-BC24-5BED-8AC7-2224E59C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5634"/>
            <a:ext cx="11029616" cy="988332"/>
          </a:xfrm>
        </p:spPr>
        <p:txBody>
          <a:bodyPr rtlCol="0"/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0956011-3A38-74EE-7270-43A1DAACE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15" y="2206630"/>
            <a:ext cx="7094899" cy="379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55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4490E-32C4-A314-EEBE-2C6FA631D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5D547-BDAC-5CAB-FAA6-D8C9AE3B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5634"/>
            <a:ext cx="11029616" cy="988332"/>
          </a:xfrm>
        </p:spPr>
        <p:txBody>
          <a:bodyPr rtlCol="0"/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00008C1-811D-EAED-63D2-8570ADBA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173286"/>
            <a:ext cx="7620000" cy="408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2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F1DB0-907C-30FD-9FB5-6A8944D7A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6F189-FDB1-1DB6-8F53-5F7F9197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5634"/>
            <a:ext cx="11029616" cy="988332"/>
          </a:xfrm>
        </p:spPr>
        <p:txBody>
          <a:bodyPr rtlCol="0"/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8730B7-7206-8277-14BB-E525A98D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31" y="2083755"/>
            <a:ext cx="8317117" cy="442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7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37859-DCF1-5A27-E262-7C0E6F768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B482C-D70D-D9D8-FC34-56901E48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5634"/>
            <a:ext cx="11029616" cy="988332"/>
          </a:xfrm>
        </p:spPr>
        <p:txBody>
          <a:bodyPr rtlCol="0"/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069FC9-3891-827B-BEB3-AF5ECDD63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4" y="2471596"/>
            <a:ext cx="6655215" cy="35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6855257-8B57-CC8B-4A27-256F7E57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838" y="2553077"/>
            <a:ext cx="4269488" cy="302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D7833-2157-6736-5F49-C7F70A0CA4BC}"/>
              </a:ext>
            </a:extLst>
          </p:cNvPr>
          <p:cNvSpPr txBox="1"/>
          <p:nvPr/>
        </p:nvSpPr>
        <p:spPr>
          <a:xfrm>
            <a:off x="452674" y="2102264"/>
            <a:ext cx="244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из 2 ГОСТ определен</a:t>
            </a:r>
          </a:p>
        </p:txBody>
      </p:sp>
    </p:spTree>
    <p:extLst>
      <p:ext uri="{BB962C8B-B14F-4D97-AF65-F5344CB8AC3E}">
        <p14:creationId xmlns:p14="http://schemas.microsoft.com/office/powerpoint/2010/main" val="96589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09D7-59DC-B7C6-86CE-5CD46D534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32C94-F170-B2E9-FCD9-085F352A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5634"/>
            <a:ext cx="11029616" cy="988332"/>
          </a:xfrm>
        </p:spPr>
        <p:txBody>
          <a:bodyPr rtlCol="0"/>
          <a:lstStyle/>
          <a:p>
            <a:pPr rtl="0"/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A3381-7D10-7694-342C-F6D2240BDC5D}"/>
              </a:ext>
            </a:extLst>
          </p:cNvPr>
          <p:cNvSpPr txBox="1"/>
          <p:nvPr/>
        </p:nvSpPr>
        <p:spPr>
          <a:xfrm>
            <a:off x="3658004" y="2856466"/>
            <a:ext cx="7952804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67" dirty="0">
                <a:latin typeface="Calibri" panose="020F0502020204030204" pitchFamily="34" charset="0"/>
                <a:cs typeface="Calibri" panose="020F0502020204030204" pitchFamily="34" charset="0"/>
              </a:rPr>
              <a:t>Вопрос модели</a:t>
            </a:r>
            <a:r>
              <a:rPr lang="en-US" sz="1467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46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467" u="sng" dirty="0">
                <a:latin typeface="Calibri" panose="020F0502020204030204" pitchFamily="34" charset="0"/>
                <a:cs typeface="Calibri" panose="020F0502020204030204" pitchFamily="34" charset="0"/>
              </a:rPr>
              <a:t>Как обновить UDV-ITM-RM с версии 1.3.0.0 до версии 1.3.0.1?</a:t>
            </a:r>
          </a:p>
          <a:p>
            <a:endParaRPr lang="en-US" sz="1467" dirty="0">
              <a:latin typeface="Proxima Nova" panose="020B0604020202020204" charset="0"/>
            </a:endParaRPr>
          </a:p>
          <a:p>
            <a:endParaRPr lang="ru-RU" sz="1467" dirty="0">
              <a:latin typeface="Proxima Nova" panose="020B060402020202020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EBC346-3947-E7E1-5414-A99520BD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9" y="1818198"/>
            <a:ext cx="2747726" cy="48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9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aphicFrame>
        <p:nvGraphicFramePr>
          <p:cNvPr id="4" name="Объект 3" descr="значок графического элемента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92812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AB9323C-AE34-2540-A787-45F1BEA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Знакомство с </a:t>
            </a:r>
            <a:r>
              <a:rPr lang="ru-RU" dirty="0"/>
              <a:t>мультимодальными моделями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8C0F7-54A4-7272-F198-60B525BB9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792844" cy="3633047"/>
          </a:xfrm>
        </p:spPr>
        <p:txBody>
          <a:bodyPr/>
          <a:lstStyle/>
          <a:p>
            <a:pPr marL="0" indent="0" algn="just">
              <a:buNone/>
            </a:pPr>
            <a:r>
              <a:rPr lang="ru-RU" sz="1600" b="1" dirty="0"/>
              <a:t>MM LLM </a:t>
            </a:r>
            <a:r>
              <a:rPr lang="ru-RU" sz="1600" b="1" dirty="0" err="1"/>
              <a:t>Omnifusion</a:t>
            </a:r>
            <a:r>
              <a:rPr lang="ru-RU" sz="1600" b="1" dirty="0"/>
              <a:t> 1.1 </a:t>
            </a:r>
            <a:r>
              <a:rPr lang="ru-RU" sz="1600" dirty="0"/>
              <a:t>— это мультимодальная большая языковая модель (MM LLM), способная обрабатывать и анализировать текст и изображения. Разработана для высокоточной интерпретации и генерации мультимодальных данных.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87F381-0D64-DD87-9FEC-6676AA5393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52" y="2485009"/>
            <a:ext cx="7161523" cy="265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C5FC-5010-28BB-DEA4-F8BBE3C9F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0FC66-C3E5-A924-FD49-33B9FB82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Знакомство с </a:t>
            </a:r>
            <a:r>
              <a:rPr lang="ru-RU" dirty="0"/>
              <a:t>мультимодальными моделями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8AECD1-4242-CA2E-CB5E-3850FC3B4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113437" cy="363304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1500" dirty="0"/>
              <a:t>✔ Высокая точность мультимодального анализа</a:t>
            </a:r>
          </a:p>
          <a:p>
            <a:pPr marL="0" indent="0" algn="just">
              <a:buNone/>
            </a:pPr>
            <a:r>
              <a:rPr lang="ru-RU" sz="1500" dirty="0"/>
              <a:t>✔ Гибкость в обработке различных типов данных</a:t>
            </a:r>
          </a:p>
          <a:p>
            <a:pPr marL="0" indent="0" algn="just">
              <a:buNone/>
            </a:pPr>
            <a:r>
              <a:rPr lang="ru-RU" sz="1500" dirty="0"/>
              <a:t>✔Оптимизированная архитектура для ускоренного обучения и вывода</a:t>
            </a:r>
          </a:p>
          <a:p>
            <a:pPr marL="0" indent="0" algn="just">
              <a:buNone/>
            </a:pPr>
            <a:r>
              <a:rPr lang="ru-RU" sz="1500" dirty="0"/>
              <a:t>✔ Поддержка нескольких языков</a:t>
            </a:r>
          </a:p>
          <a:p>
            <a:pPr marL="0" indent="0" algn="just">
              <a:buNone/>
            </a:pPr>
            <a:r>
              <a:rPr lang="ru-RU" sz="1500" dirty="0"/>
              <a:t>✔Возможность интеграции с различными API и сервисами</a:t>
            </a:r>
          </a:p>
          <a:p>
            <a:pPr marL="0" indent="0" algn="just">
              <a:buNone/>
            </a:pPr>
            <a:r>
              <a:rPr lang="ru-RU" sz="1500" dirty="0"/>
              <a:t>✔ Улучшенная производительность на специализированных задачах</a:t>
            </a:r>
          </a:p>
          <a:p>
            <a:pPr marL="0" indent="0" algn="just">
              <a:buNone/>
            </a:pPr>
            <a:r>
              <a:rPr lang="ru-RU" sz="1500" dirty="0"/>
              <a:t>✔Способность обрабатывать сложные контекстуальные зависимости</a:t>
            </a:r>
          </a:p>
          <a:p>
            <a:pPr marL="0" indent="0" algn="just">
              <a:buNone/>
            </a:pPr>
            <a:r>
              <a:rPr lang="ru-RU" sz="1500" dirty="0"/>
              <a:t>✔Повышенная энергоэффективность по сравнению с предыдущими версиями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CBA18-8E8A-B12C-B3E5-66CA6657BC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CB07B-81BE-FBE6-E503-5E452F54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5" y="2191048"/>
            <a:ext cx="5753703" cy="37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8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B122B-2170-0900-3CCD-9483A782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1478D-2B41-DEA8-6EFB-0D052AFA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Знакомство с </a:t>
            </a:r>
            <a:r>
              <a:rPr lang="ru-RU" dirty="0"/>
              <a:t>мультимодальными моделями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1BE84D-E95C-A310-3B34-1FACD6D5F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61451"/>
            <a:ext cx="5113437" cy="3633047"/>
          </a:xfrm>
        </p:spPr>
        <p:txBody>
          <a:bodyPr>
            <a:normAutofit/>
          </a:bodyPr>
          <a:lstStyle/>
          <a:p>
            <a:r>
              <a:rPr lang="ru-RU" sz="1600" dirty="0"/>
              <a:t>✖ Высокие требования к вычислительным ресурсам</a:t>
            </a:r>
          </a:p>
          <a:p>
            <a:r>
              <a:rPr lang="ru-RU" sz="1600" dirty="0"/>
              <a:t>✖ Необходимость регулярного обновления модели для повышения точности</a:t>
            </a:r>
          </a:p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9A5357-5E4A-4AA0-62F7-C4724D979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29" y="2285153"/>
            <a:ext cx="6201640" cy="371526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061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28CBE-C685-4333-A0CC-08BF53F6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E1591-DF2A-F119-8A49-646FD02D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Знакомство с </a:t>
            </a:r>
            <a:r>
              <a:rPr lang="ru-RU" dirty="0"/>
              <a:t>мультимодальными моделями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D267CE-0CA1-2AAC-EA97-E57C13D11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61451"/>
            <a:ext cx="4638508" cy="36330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b="0" i="0" dirty="0">
                <a:solidFill>
                  <a:srgbClr val="000000"/>
                </a:solidFill>
                <a:effectLst/>
              </a:rPr>
              <a:t>Коллекция </a:t>
            </a:r>
            <a:r>
              <a:rPr lang="ru-RU" sz="1600" b="1" i="0" dirty="0" err="1">
                <a:solidFill>
                  <a:srgbClr val="000000"/>
                </a:solidFill>
                <a:effectLst/>
              </a:rPr>
              <a:t>Llama</a:t>
            </a:r>
            <a:r>
              <a:rPr lang="ru-RU" sz="1600" b="1" i="0" dirty="0">
                <a:solidFill>
                  <a:srgbClr val="000000"/>
                </a:solidFill>
                <a:effectLst/>
              </a:rPr>
              <a:t> 3.2-Vision 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мультимодальных больших языковых моделей (LLM) — это набор генеративных моделей для обработки изображений размером 11 и 90 миллиардов параметров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5BF982-607E-B947-D4B7-511745BEC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1" y="2396410"/>
            <a:ext cx="648652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5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noProof="1">
                <a:latin typeface="Calibri" panose="020F0502020204030204" pitchFamily="34" charset="0"/>
                <a:cs typeface="Calibri" panose="020F0502020204030204" pitchFamily="34" charset="0"/>
              </a:rPr>
              <a:t>Цифровые средства коммуникации</a:t>
            </a:r>
          </a:p>
        </p:txBody>
      </p:sp>
      <p:pic>
        <p:nvPicPr>
          <p:cNvPr id="3" name="Мультимедиа в Интернете 2" title="Llama 3.2 Deep Dive - Tiny LM &amp; NEW VLM Unleashed By Meta">
            <a:hlinkClick r:id="" action="ppaction://media"/>
            <a:extLst>
              <a:ext uri="{FF2B5EF4-FFF2-40B4-BE49-F238E27FC236}">
                <a16:creationId xmlns:a16="http://schemas.microsoft.com/office/drawing/2014/main" id="{BF595099-CB32-6CCF-2063-CC70639C11E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08602" y="768903"/>
            <a:ext cx="9785600" cy="55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4AC2F34-858D-2BCA-B8C2-C7604D24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4217145" cy="1013800"/>
          </a:xfrm>
        </p:spPr>
        <p:txBody>
          <a:bodyPr>
            <a:normAutofit/>
          </a:bodyPr>
          <a:lstStyle/>
          <a:p>
            <a:r>
              <a:rPr lang="ru-RU" sz="4400" dirty="0"/>
              <a:t>Реализация</a:t>
            </a:r>
          </a:p>
        </p:txBody>
      </p:sp>
      <p:pic>
        <p:nvPicPr>
          <p:cNvPr id="7" name="Рисунок 6" descr="Изображеререния со сплошной заливкой">
            <a:extLst>
              <a:ext uri="{FF2B5EF4-FFF2-40B4-BE49-F238E27FC236}">
                <a16:creationId xmlns:a16="http://schemas.microsoft.com/office/drawing/2014/main" id="{857ECCEA-CA72-F835-A458-26FE32914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703" y="1884745"/>
            <a:ext cx="914400" cy="898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895C4B-2835-2650-F2B2-2B910C05EA2A}"/>
              </a:ext>
            </a:extLst>
          </p:cNvPr>
          <p:cNvSpPr txBox="1"/>
          <p:nvPr/>
        </p:nvSpPr>
        <p:spPr>
          <a:xfrm>
            <a:off x="492894" y="2721108"/>
            <a:ext cx="2368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Обработка изображения</a:t>
            </a:r>
          </a:p>
        </p:txBody>
      </p:sp>
      <p:pic>
        <p:nvPicPr>
          <p:cNvPr id="11" name="Рисунок 10" descr="Документ контур">
            <a:extLst>
              <a:ext uri="{FF2B5EF4-FFF2-40B4-BE49-F238E27FC236}">
                <a16:creationId xmlns:a16="http://schemas.microsoft.com/office/drawing/2014/main" id="{D299DD3B-5D04-EC69-D45B-7806807E0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1516" y="186890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257CB0-0841-4ED9-4EAC-1ED46BA2438E}"/>
              </a:ext>
            </a:extLst>
          </p:cNvPr>
          <p:cNvSpPr txBox="1"/>
          <p:nvPr/>
        </p:nvSpPr>
        <p:spPr>
          <a:xfrm>
            <a:off x="3117554" y="2721108"/>
            <a:ext cx="1868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Обработка текста</a:t>
            </a:r>
          </a:p>
        </p:txBody>
      </p:sp>
      <p:pic>
        <p:nvPicPr>
          <p:cNvPr id="19" name="Рисунок 18" descr="Параметры контур">
            <a:extLst>
              <a:ext uri="{FF2B5EF4-FFF2-40B4-BE49-F238E27FC236}">
                <a16:creationId xmlns:a16="http://schemas.microsoft.com/office/drawing/2014/main" id="{59CB8180-2BC4-96FD-EA1E-D0D8EE5672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6290" y="1931541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FD4FAA-5FEF-C029-ACC8-64D69706499E}"/>
              </a:ext>
            </a:extLst>
          </p:cNvPr>
          <p:cNvSpPr txBox="1"/>
          <p:nvPr/>
        </p:nvSpPr>
        <p:spPr>
          <a:xfrm>
            <a:off x="5267349" y="2697774"/>
            <a:ext cx="2247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Параметры генерации</a:t>
            </a:r>
          </a:p>
        </p:txBody>
      </p:sp>
      <p:pic>
        <p:nvPicPr>
          <p:cNvPr id="22" name="Рисунок 21" descr="Волшебная палочка (авто) со сплошной заливкой">
            <a:extLst>
              <a:ext uri="{FF2B5EF4-FFF2-40B4-BE49-F238E27FC236}">
                <a16:creationId xmlns:a16="http://schemas.microsoft.com/office/drawing/2014/main" id="{99361A1E-2320-D57E-8142-12D3CF22CB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9639" y="334113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EC87F9-3443-1E59-30A3-6E6F6BAD2872}"/>
              </a:ext>
            </a:extLst>
          </p:cNvPr>
          <p:cNvSpPr txBox="1"/>
          <p:nvPr/>
        </p:nvSpPr>
        <p:spPr>
          <a:xfrm>
            <a:off x="803203" y="4271705"/>
            <a:ext cx="1150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Автотюнер</a:t>
            </a:r>
            <a:endParaRPr lang="ru-RU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 descr="Атом со сплошной заливкой">
            <a:extLst>
              <a:ext uri="{FF2B5EF4-FFF2-40B4-BE49-F238E27FC236}">
                <a16:creationId xmlns:a16="http://schemas.microsoft.com/office/drawing/2014/main" id="{ED92F986-756B-D713-B27B-0FA5C19DA7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7430" y="3361797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E4EE7AA-7C39-948E-9E99-7454ACABD3C9}"/>
              </a:ext>
            </a:extLst>
          </p:cNvPr>
          <p:cNvSpPr txBox="1"/>
          <p:nvPr/>
        </p:nvSpPr>
        <p:spPr>
          <a:xfrm>
            <a:off x="3221630" y="4290143"/>
            <a:ext cx="1323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Квантизация</a:t>
            </a:r>
          </a:p>
        </p:txBody>
      </p:sp>
      <p:pic>
        <p:nvPicPr>
          <p:cNvPr id="28" name="Рисунок 27" descr="Коробка со сплошной заливкой">
            <a:extLst>
              <a:ext uri="{FF2B5EF4-FFF2-40B4-BE49-F238E27FC236}">
                <a16:creationId xmlns:a16="http://schemas.microsoft.com/office/drawing/2014/main" id="{B4C1EEBF-FAD3-2BF0-5299-C1CF3AF8C9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48869" y="3464008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1E7B7E-DBA8-E7B7-11C0-14CAC704D2DF}"/>
              </a:ext>
            </a:extLst>
          </p:cNvPr>
          <p:cNvSpPr txBox="1"/>
          <p:nvPr/>
        </p:nvSpPr>
        <p:spPr>
          <a:xfrm>
            <a:off x="5267349" y="4270174"/>
            <a:ext cx="1983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Docker-</a:t>
            </a:r>
            <a:r>
              <a:rPr lang="ru-RU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контейнер</a:t>
            </a:r>
          </a:p>
        </p:txBody>
      </p:sp>
    </p:spTree>
    <p:extLst>
      <p:ext uri="{BB962C8B-B14F-4D97-AF65-F5344CB8AC3E}">
        <p14:creationId xmlns:p14="http://schemas.microsoft.com/office/powerpoint/2010/main" val="147500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2BF6-BB22-FB01-C147-DE46BE3AE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FC86F-E3C3-4754-942F-4AB8E080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Обработка изображения и  текста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D2BA449-38D1-2503-C5AC-887CE1F9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88" y="2193129"/>
            <a:ext cx="10039331" cy="37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14921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{442325A1-64F7-47C8-B3D4-14D600EA4FC7}tf56390039_win32</Template>
  <TotalTime>632</TotalTime>
  <Words>424</Words>
  <Application>Microsoft Office PowerPoint</Application>
  <PresentationFormat>Широкоэкранный</PresentationFormat>
  <Paragraphs>72</Paragraphs>
  <Slides>19</Slides>
  <Notes>19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Proxima Nova</vt:lpstr>
      <vt:lpstr>Wingdings 2</vt:lpstr>
      <vt:lpstr>Пользовательские</vt:lpstr>
      <vt:lpstr>Разработка СЕРВИСА С ПРИМЕНЕНИЕМ МУЛЬТИМОДАЛЬНОЙ МОДЕЛИ LLM (Omnifusion 1.1, lama 3.2)</vt:lpstr>
      <vt:lpstr>Презентация PowerPoint</vt:lpstr>
      <vt:lpstr>Знакомство с мультимодальными моделями</vt:lpstr>
      <vt:lpstr>Знакомство с мультимодальными моделями</vt:lpstr>
      <vt:lpstr>Знакомство с мультимодальными моделями</vt:lpstr>
      <vt:lpstr>Знакомство с мультимодальными моделями</vt:lpstr>
      <vt:lpstr>Цифровые средства коммуникации</vt:lpstr>
      <vt:lpstr>Реализация</vt:lpstr>
      <vt:lpstr>Обработка изображения и  текста</vt:lpstr>
      <vt:lpstr>Параметры генерации</vt:lpstr>
      <vt:lpstr>Автотюнер</vt:lpstr>
      <vt:lpstr>Квантизация</vt:lpstr>
      <vt:lpstr>Результаты</vt:lpstr>
      <vt:lpstr>Результаты</vt:lpstr>
      <vt:lpstr>Результаты</vt:lpstr>
      <vt:lpstr>Результаты</vt:lpstr>
      <vt:lpstr>Результаты</vt:lpstr>
      <vt:lpstr>Результаты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Чекмарев</dc:creator>
  <cp:lastModifiedBy>Артем Чекмарев</cp:lastModifiedBy>
  <cp:revision>2</cp:revision>
  <dcterms:created xsi:type="dcterms:W3CDTF">2025-03-20T20:06:20Z</dcterms:created>
  <dcterms:modified xsi:type="dcterms:W3CDTF">2025-03-21T06:39:07Z</dcterms:modified>
</cp:coreProperties>
</file>