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CACB-2BA4-48DE-84FE-A2A73FA2C4BA}" type="datetimeFigureOut">
              <a:rPr lang="ru-RU" smtClean="0"/>
              <a:pPr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7BB9-07F7-42A5-959B-E432AE985C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CACB-2BA4-48DE-84FE-A2A73FA2C4BA}" type="datetimeFigureOut">
              <a:rPr lang="ru-RU" smtClean="0"/>
              <a:pPr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7BB9-07F7-42A5-959B-E432AE985C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CACB-2BA4-48DE-84FE-A2A73FA2C4BA}" type="datetimeFigureOut">
              <a:rPr lang="ru-RU" smtClean="0"/>
              <a:pPr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7BB9-07F7-42A5-959B-E432AE985C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CACB-2BA4-48DE-84FE-A2A73FA2C4BA}" type="datetimeFigureOut">
              <a:rPr lang="ru-RU" smtClean="0"/>
              <a:pPr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7BB9-07F7-42A5-959B-E432AE985C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CACB-2BA4-48DE-84FE-A2A73FA2C4BA}" type="datetimeFigureOut">
              <a:rPr lang="ru-RU" smtClean="0"/>
              <a:pPr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7BB9-07F7-42A5-959B-E432AE985C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CACB-2BA4-48DE-84FE-A2A73FA2C4BA}" type="datetimeFigureOut">
              <a:rPr lang="ru-RU" smtClean="0"/>
              <a:pPr/>
              <a:t>18.02.2023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7BB9-07F7-42A5-959B-E432AE985C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CACB-2BA4-48DE-84FE-A2A73FA2C4BA}" type="datetimeFigureOut">
              <a:rPr lang="ru-RU" smtClean="0"/>
              <a:pPr/>
              <a:t>18.02.2023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7BB9-07F7-42A5-959B-E432AE985C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CACB-2BA4-48DE-84FE-A2A73FA2C4BA}" type="datetimeFigureOut">
              <a:rPr lang="ru-RU" smtClean="0"/>
              <a:pPr/>
              <a:t>18.02.2023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7BB9-07F7-42A5-959B-E432AE985C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CACB-2BA4-48DE-84FE-A2A73FA2C4BA}" type="datetimeFigureOut">
              <a:rPr lang="ru-RU" smtClean="0"/>
              <a:pPr/>
              <a:t>18.02.2023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7BB9-07F7-42A5-959B-E432AE985C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CACB-2BA4-48DE-84FE-A2A73FA2C4BA}" type="datetimeFigureOut">
              <a:rPr lang="ru-RU" smtClean="0"/>
              <a:pPr/>
              <a:t>18.02.2023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7BB9-07F7-42A5-959B-E432AE985C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CACB-2BA4-48DE-84FE-A2A73FA2C4BA}" type="datetimeFigureOut">
              <a:rPr lang="ru-RU" smtClean="0"/>
              <a:pPr/>
              <a:t>18.02.2023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7BB9-07F7-42A5-959B-E432AE985C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3CACB-2BA4-48DE-84FE-A2A73FA2C4BA}" type="datetimeFigureOut">
              <a:rPr lang="ru-RU" smtClean="0"/>
              <a:pPr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37BB9-07F7-42A5-959B-E432AE985CB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Document_Object_Model" TargetMode="External"/><Relationship Id="rId2" Type="http://schemas.openxmlformats.org/officeDocument/2006/relationships/hyperlink" Target="https://ru.bem.info/methodology/key-concept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Document_Object_Mode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u.bem.info/methodology/key-concept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u.bem.info/methodology/key-concept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ru.bem.info/methodology/key-concept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em.info/methodology/solved-problems/" TargetMode="External"/><Relationship Id="rId2" Type="http://schemas.openxmlformats.org/officeDocument/2006/relationships/hyperlink" Target="https://ru.bem.info/methodology/key-concept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u.bem.info/methodology/key-concept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u.bem.info/methodology/key-concept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u.bem.info/methodology/key-concept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772400" cy="1470025"/>
          </a:xfrm>
        </p:spPr>
        <p:txBody>
          <a:bodyPr>
            <a:normAutofit/>
          </a:bodyPr>
          <a:lstStyle/>
          <a:p>
            <a:r>
              <a:rPr lang="ru-RU" sz="5400" b="1" dirty="0" smtClean="0"/>
              <a:t>Методология БЭМ</a:t>
            </a:r>
            <a:endParaRPr lang="ru-RU" sz="5400" b="1" dirty="0"/>
          </a:p>
        </p:txBody>
      </p:sp>
      <p:sp>
        <p:nvSpPr>
          <p:cNvPr id="15362" name="AutoShape 2" descr="data:image/jpeg;base64,/9j/4AAQSkZJRgABAQAAAQABAAD/2wCEAAkGBxISEhUSEhIWFRUVGBcXFxcVFxgVFhcXFRUXFhUVFRUYHSggGBolGxcXITEhJSkrLi4uFx8zODMtNygtLisBCgoKDg0OGxAQGy0lICUtLS0uKy8uLy0wLS8tKy0tLS0tLS0tLS0tLS0tLS0tLS0tLS0tLS0tLS0tLS0tLS0tLf/AABEIAKgBKwMBIgACEQEDEQH/xAAbAAEAAgMBAQAAAAAAAAAAAAAAAQYCBQcEA//EAEgQAAEDAQQFBwgGBwgDAAAAAAEAAhEDBBIhMQUGE0FRImFxgZOx0hQWMlORocHwB1JygrLRIyQzNGJzkiVDVGN0orPhFULi/8QAGgEBAAMBAQEAAAAAAAAAAAAAAAIDBAEFBv/EADcRAAEDAQUFBgYBAwUAAAAAAAEAAhEDBBIhMVEVQVKRoQUUImFx8BMygbHB0UIj4fEzNFNicv/aAAwDAQACEQMRAD8A6ldPAqYPBco2h49yxdWOQiegYD6xXsHs1w/kF84O16ZMBp5hdN0lpKlQE1XROTRi53Q32Y5DeqxbNcahwpU2tHF8uJ+60gA9ZVQFuo+tYecvZJ96+7HhwlpBHEGR7Qr6NhpD5zePRZrT2nWP+mLo1jHqIHvFbp2s1pP96R0NZ8WL7UNbLQ30rrx/E2D1FsAewrQotJslA/xCxi32kYh5+/3CvmjNZ6VUhrppPOQJBaTwD/zA5lvbp4FclQvLd+HVh/8APcsdTs4TLHQPNejQ7WJEVG4+W/378+tQedIPBco2h+QE2h49yhsx3EFPbNPhPMLq90pBXKL549ybQ8e5NmO4gm2afCeYXVg086mCuUXzx7kvnj3Jsx/EE2xT4TzC6vdPOounnXKb5+QE2h+QE2Y/iCbZp8J5hdXg8Cl0865PtD8gJtD8gJsx3EE2xT4TzC6xBUXTzrlN88e5L549ybMfxBNs0+E8wurwUunnXKNoePcm0PHuTZjuIJtmnwnmF1YtPAqYPBcovnj3JfPyAmzH8QTbNPhPMLq8Hgl0865RtDx7k2h49ybMdxBNs0+E8wurQeBUhp51yfaH5AU7Q/ICbMdxBNsU+E8wurwedC0865RtD8gJtDx7k2Y7iCbZp8J5hdXungUIPBco2h49ybQ8e5NmO4gm2afCeYXV7pSDzrlG0PHuS+ePcmzHcQTbNPhPMLqwaedTB51yi+fkBNoePcmzH8QTbNPhPMLq9086XeYrlG0PHuTaH5ATZjuIJtmnwnmFiTvWNMYScyJ/IdX5qK2UcXNHVOPulZn4L1syvCyb6+/fouKrp2pf7nS+/wD8jlzELYWfS9optDGVntaJgA4CTJ95XzNirtoPvEboX2faNkdaqYY0xBnH0I/K60i5fZ9ZbWxwO2c7meS4HmP/AEuk2G1CrTZUAgPYHRwkTC92zWxlckNBBC+YtnZ9SygFxBB0lfdQpRa1gWFLCRwy+ycviOpZrB3pDnvD4juKzUW6Kb8cdUREUlBFCBUjR9i/8jVrVKr3hjDdYGkYTMCCDuAnjKorViwhrRJOWMZZrVZrMKgc97rrWxJiczAgYfdXhQqnq1pR9OhaWvJebNMTwAc0N6Jb718NC6v+VU/Ka1WptHuJaWkCAHROI4g5RCpFrLw242SQTBMRGGfqtDuzxTL/AIr4DSBIEzIkYSN2JVzRVezH+1av8ofhppoupGkrWTkKZPsuKYtEkYZuLeQOOXRVmxwCb2TA/LWMOufRWlRCouitFnSAq161R4N4tYARDTExiPREtwEKaekH1NGVg8kupva2ScbpewgE9ZCqFtJF4tgEEjHOPt1Wh3ZgDrofJDmtdhleyjHHor0ohc/qWbyZtkrUXvFSrdvNvYOm7uG6TELb6SP9q2fH+7+FVSbayc2wZaM+Lzjoq39ngHwvkQ45QfBnh57jKtKLW6zn9UrfY+IUasfulH7HxK0fE/q/DjdPWFk+D/R+LP8AK7H0mVs0hU3Sej22jSLqTy4N2YPJIBwaOIK3tg0DTo0qlJj6oFTNxIvCRHJIAhV061R7nQ3AEiZ3jyhXVbNSpsaS/FwBi7kD5zjC2yhUnSmjxo6pRrUXvul12oHHMdQAMi90EBZaat2x0mx88mGNdwuOkH2TPUqnWwskPbBBAOOu/JXN7OFSDTfILXEYRi0xETnj5q6KVStdLbNpo0QcGFjj9pxw90f1K6lX06we97B/EgLNWsxpUqdQn5wTGmUc5RERXrKiIiIiIiIiIiIsKv8A6/ab78PisvyWNZstMZ5jpGI94UseCARkWz7VEZlT/iFxcKVv/M61/Ub/AFt/NPM+1/Ub/W3818qLNW4DyX3Bttn/AORvMftV8rrOrv7rR/lt7lS7PqZaS4B1xg3m8HR0AZlXWz2qjSLbMHOvNDWNbdN4i7IdliIBl2Ur0uzqbqTi6oIBwx1leP2vUZXY1lI3iMTGMCMzC2CLXt03QLXOD3EMEvhj5aJIhwiQcDhnAnJeqy2plVt6m682SJEwS0wbp3id4wXrNqsdgCF4L6FRglzSPUe/opqZt6Sf9hHxX1Xyzef4Rd63QT7gPavqpN3qLsIHl/f8oiIpKChVT6PcGVm7xUE+yPgVbFW7VqzUFV9Sz2g0hUm83HeZMEHiT0SstdrxUZUaJiZHqFvsjqZpVKL3Xb12CcsD5eq0liF6npJwyOX9bz3K06puBslGPqkdYc6VlorQdOhQdR9IPm+ThevCDhuELUWfVWszkMtj20pm62Qc+YwDz+5ZqVKrRLXXZwIIkYEun8rZWr0LQHsv3ReBBIOIDbu7fhK81q0ay0aRqU3lwFxruSYMhjObnUaFsTaVqtdJkkCi8CcTiG5npKsFLRBFsfar+Dmht2MRg0TM/wAPvSx6JNO01bRfBFQRdjLFu+ccl1tmIeH3cb5JPlij7c00jTv4Cm0Af9gRP1hav6PSPJn/AM109mxaOw46PtTtxqM/Gw/FbupqrUa6oKFpNOnU9JkHI7sDjmeGC2FTV5vkhsrHRMOLyJkhwcSQOiFWKFVzA0t+VrhmMSRAj+6sNps7ajnh833sdkcADJnz9FVrdYBZrPZrXSc4VHXc4cMWF2AIwy9692mrMK9voNfID6LSbpxGFR2B6V76GqrnGmLRXNSnS9GmBdGEYEzlh0869Ol9B1KtoFopVhTLG3Ryb290nOMnLgsz7p8GEt8OG75jnGKkbay+3+pjD/HjhPyjKcFWml1Ly2zX3OpsY4i8ZgtqNA6DDsY4K3ar/utH7HxK8dHVoNo1mGoXVa/pVCOecGzx51ttGWTY0WUpm4InKepX2Wg+m+XDCD9PFMcllt1qpVacNMm8DlEwyCefoqtpLRzLRpF1N5cBsweSYMho4gr06l1Xh9ooF5cym6GyZjlOYY4TAK9WkdBVX2g2ilXFMlobleMRB3r62HV1tKhUpNqOD6mLqowdIxECcs9+84qtlCo2sX3d7jM5g5D/ACrqlqpOs4pl8y1giPlIPidloq3rbojYsp/pqtRz3EBtR17IZgcZIHWvRrDYttbKtOJcLPLftMhwjpiOtbKyasP2rKtotBrbOLoMnLESXHKcY3rY/wDij5X5Tfw2dy7GOWcyod1c4k3YBc3CZwAM7/NTNuayAH3iGuxiJJIIAwGm8KjOpudTp2ipi+rXa0H+GmI78PurppWq09og2jZQ8N2dS9lM5YZraFarJZ3UXOBywx1wM9SsNvtbbQ1jhmL2GgkQOQUoiLavNRERERERERERERfFrrroPouOHM85t68x1jgrR5mVvX0uyd41i/UmqQQa9Eg/5bvGsJt1A7+hXpt7MtIzAj1Cr6LaWvVi00GzIrtG9jSHtH8TCSX9Ix5t61LXgzBywPMeBG4rRRrsqjwH6b+Sy2iy1aB8Yw13c/wsl4H6KYau2vP2gIgyMGgEbMCIuGSSOO9e9QrHMDswqGVSybpiVraeg6bWva19UCoIqcoS83iS4mPSMkEiMD0L0WeztoNuMkgvJY0nATjdbwYMTvhbLR1hq2gxRZeG9+VMdL9/QJK21PUeuDedaKRcd+zdgOAF/ALG+vZ6ToGfljHv74r02We112y6SNDhOn+dMAq/SZAjM7zxJzKzVj8zK3r6XZO8aeZlb19LsneNdFus4ET0UD2XaiZIHMKuIrH5mVvX0uyd408zK3r6XZO8ad/oa9FzZVp0HMKuIrENTK3r6XZO8anzMrevpdk/xp3+hr0TZVp0HMKuIrH5m1vX0uyd41HmZW9fS7J3jTv9DXomyrToOYVdRWPzMrevpdk7xp5mVvX0uyd407/Q16Jsq06DmFXEVi8zK3+Ipdk7xp5mVvX0uyd407/Q16Jsq06DmFXUVj8zK3r6XZO8ajzMrevpdk7xp3+hr0TZVp0HMKuorEdTK3r6XZO8anzMrevpdk7xp3+hr0TZVp0HMKuIrH5m1vX0uyd408zK3r6XZO8ad/oa9E2VadBzCriKxeZlb19LsneNT5mVvX0uyd407/Q16Jsq06DmFXEVj8za3r6XZP8AGo8zK3r6XZO8ad/oa9E2VadBzCrqKxeZlb19LsneNT5mVvX0uyd407/Q16Jsq06DmFXEVj8zK3r6XZO8ajzNrf4il2TvGnf6GvRNlWnQcwq6isXmZW9fS7J3jU+Ztb19LsneNO/0NeibKtOg5hVxFYvMyt6+l2TvGnmZW9fS7J3jTv8AQ16Jsq06DmFdVKSi8FfToF4bfoihWxq0mOP1iIcOhwx9690IiLQHVCyT/ejmFap+a+9n1YsjMdiHH/MLqnueSFuEUy9xEEnmohjQZAAPoFi1oAgAADcMFFTL2d6zWL/y71ELrsisahDQScAASTO4Yz7lVrdrzZ2GKbHVRhyhLBM4iHCcp3KzW+mXUqjWmHFjw08CWkA+1eKw6Foii0CjRLYaaZc0OLpYOW8nMnDhvWavXNPJabPQpvm8F89A6eoWsHZyHNALmuzE4YHIjDMc3FbUDE9XxWosdmHljqhaGvFnpghu6/VqHPeeR7luBmegfFW0aheySq69JtN8NWQREU1WihSiIixe8NaXEgBoJJOQAEklZLX6fqlllrvaHFwpVCLol03DF0cZRFVdJfSdZWOikx9YR6QGzEzEQ8A5YzHDq3urGtVntwIp3mvaAXMeMRJIwdk4SN3ETErgwV4+iIt8rqS0l2xN0gclovtvXjunkx1rgKkQuvIiLqioUoiIoUoQiIvFpTStGztDqz7oJgYFxJGOQCrbPpBo3gHUntbvdIMfdGYy9/XvdL6PbWqUb4a5rdpDHei6pclt4bwGh/XC9FTR7GuBbRpAuweQ0NOWYMSRhl0LHXtJY6AttCgxzZcvtY7SyqxtRhlrwCDzHuPMvsVqtVqDWWSiG5Ft7pvkvn/ctqtbTIBWRwhxCKCpRdUURFKIoCIiIihSkoij5yUqVCIkIiIiIkIiIsKn5d6zWLjh7O9dC47Io4SCDvBHDNUm12K32UbKhaDUpXYElodTbjBhwN0YESOG5Xgrx26x06kbSmx8ZXmh0dE9A9iorMvha7O67ju9714NWtFVKLXuq1ttUq3S52JADQQ1oJxIxPDoW5Gfs+K+VI49K+oz9nxVrQAICorTekrJEQLqgkKPnJSEREWLwIMmBBk5QOMrJVH6TdJGlYzSb6docKQG+6cX4c7eT98Ii5brLoelZagZStVO0NM4sILmRHJqBpIBxznGDgF036NdE0rPTqllqpV31LhfsnBzWBoddbnObnYkDowXHnNIJBwIwPSFavo1t5o25gMhlcOpHgTg5vSbwA++ohTK7UiFFJQQhAilEUFYuKyUO3dPwK6uHJajWOx7VjIrbB7HX2PkDGC2PSByJy9+SrFanb6t2nVtbabCI2l9oDweEAX8OLsitjrLaC+qQPRpi71nE/l1LQmi0OkNAJ4DHFeNaLY34hF0GOqrZ2g6mXMH0yz3zh9F0OxsaymxjcWta1oOBkNAAOB4Yr0kLS6sWi9QuHOm6OomR8R1LdL1aTxUYHjepMdexUKSiKamiKVCIiIiIiQilEWJUkIAiIhRERERJREULF+Xs71msXj4d66Fx2RRYVcl9HKuaS1ppUXGmWPfdMXmFhB55vKp72sPiMLdZqT6uDBK3g3L67z1fFeXRtZlRgqMcHNO8GYO8HgRlC9e/wBnxUmEESFmriHXTuKyUFSCgUlWgUBTCQiJCoetIDtMWBtbCiBeZORq3nGD95tH2hXxVT6Q9DG0WcPYCalB20bd9KML4bzxDulgRJhcZtRl7zxc78RVjsbA6z2BlMfrDrU9zOZt6mJdzXmtP3XLU0tFFzb0Pg/YB37iej3q6fRlq+dt5U8G7SvMZejF7hiWwcgC7+scCqw4EwCFc+nUY0Oc0gHIkQuoFQFKKxUqHKUhERFHDp+BUwsXZjp+BXQuOyVPdHk9Qn9oagvc3pHvvLWUxL2ji5veFvNYNGOD31Gua1kXzeddlwkFo4nEnrVcstRtWoKZfspiHOuxIggSDhOS+bq03h4BGWHrBz+qzUuz7TU8TGEgYSPX8q2aGxr2hzP2Zc3rde3c3pe0KwLXaHsOxohp9ImXRxJy6hA6lsSF7tnaW0wDnifScYV1MEDH3moCmERXKxEIREREKAoiICiKIPFEUoo+c1MoiBERESEBRERIWLsvZ3rJYVMvZ3roXHZFfLSH7Kp9h/4SqRonQTa9lq1CDfF7Z4xBY29lvkmMVdrf+yqfYf8AhK1uqDP1Vn8RcT/UR8FmqMD6gB0K9Oz2h9Gyvcwwbzekn8Ly6gPmynmqPH+1h+KsUYnq+KrmoLYs9RvCs8exlNWQZ+z4qdD/AEx6KjtH/dP/APSyCKAFKtWRERQiKV57b6DvsP7l6CV57b6DvsP7kORQZj1H3CpOhtBNr2aq903hhTxyc1t7LfJIGK22oLpsx/mu/wCNpXs1NZ+qN5y4+8j4Lx6isu0qjfq13D2MasdBgaWEbwV7dvruqNrtccntjnH4VplRCJC2LxERQVMoiBQcUUrqKq68CGUru9zssJwyWq1q0SLMKL2OdjyXy4mXiCHY5TysMlvtamy6zDjWA7l8tfmTZQfq1Gn3OHxWOq2b7tI/a9uyVLvd2QIJdPnJgKyXRwHsWSxasita8MABEKD5xUEourJQUREQKVEIiIkooRFMIoUoiIiIiIiIiLF/5d6yKwqfl3roXHZFfHSeFGr/AC3/AISvHqw2LLS6D73OK1+tutlkszKlKpWG1cxwFNoLny9pDZAwbM7yF79Vat6yUHQRLZhwIIknMblTnU+n5WvKzEauB+kH8mF5NTBFOv8A6ip+FisG89A+KpOqOsNNlorWKsx9Gq+rUqUxUF0VGkwLs74ZI47sldgcfZ8V2jgwBRtpmsXDIlSiFFYs6IihEUheW3mKb/5dTh9VepV7WbWOzWdr6dSqNqabgKYMvJc03cMhPOQhyK6MwTqPuvXqo2LLS6HfjcvHqgMLR/qanuaF69Van6pRkEYHAjH03cMFpNWNLCnaK1krsNKo+vUqUrxEVGuvAXd8w2d4MqpjCLnkPwtVeuxxrQfmdI8/ET9lckQIrVkSERERCihRUeGgucQAASSTAAAkkncERaTWETWsg/zgfYWrDXofqj/tM71prXrZZbTbbJRs7zVLanKcxpLBN2OUcxgcRhzrca+X/I33Kb6jrzOSxpc6L4kwMYAx6lncLwfHvBelTeGPs87sT5eMn7LfsyWS1OrWn6NuoitRORuvYfSY7e1wHuORC2xWgGV5xBBgoo3KZQouIERERAiIEREgIohEUwiEoSiIiIiIiJCIih4wUourhEr4ixsv7W4y/EX7gvxwvZxgPYvpDvkf9rRMqhtreSwOvPpta6TeaTRBwbGWBnFa1x5L3SRtGkkgnJ9riZ+yY6FobZyYx06/XcsbrUACdCd+n03qyaQ0TRrljq1JlQ0zLC5oLmGQZY7NpwGW8BesAziqrarzHObRyY+sGCTA/VgXgdBkgceCsthDdlTuYtutgnMi6IJ51CpSuAO1VtKtfcWkZec+/wDGq+6IipWhAUhAgKIpXy8lZf2lxt+Iv3RfjheiYwVdt0sNpaxoYHUhAa4kEue5rXZCHGf+1Fns36YUw1rmtqWgXXEhoDTSEiAcRuWnu+Ez08p1WTvXigDyz840VoK8lv0ZRrXTWpMeWGWFzQSwyMWnNpkDLgFXKFaqXsaWnZis5wdjjL3NDeoteesL76PpvbTsrm023nEH0nC/+idi43cDnxR1mjM+8f0uMtd44NPuPLzVmIKKs6PszHeSFzQS5tUuneWgXZ4wrLKrqMuGJ1+5H4V1GqagmIy36gH8qSkKFTLJa636IGbrDVLXY8oupvc0c90td7l2nRLwYOX9/wBKNa0CkQCJn9j99PNXRHtBEESDmDiOsKqQKdNwY48uzUnHlE8t7rodicCZ9yzq1HMIbTmdraGsEkwSGtaTzCZ6lZ3Y7j08lA2uMx64zvjRWOzWdlMXabGsbM3WNDRJMkwMJX1Cp3lF5tEVKpa1ooubyruBD7z53kEATu60tFrrOaZkOdTouecoa0uxwyLiWe9d7qcpUO/CJjrPv9Y7lZbHoqhSe+rTosY+pjUcxoaXkmZdGZkkyeJ4r2wqzZrWWVHueTdpi0uZjIcRV5U8IEADnXwoSaBbULi+nVp4m80xWcwuEGDE3x1KPdiN+nX2OakbaDu136R98Y9FbIQqtimBULgSHNtLaTRJwp3ByYnKJK9GrNF9zaGQ1zGwC69eIm86J5MggdSi6jdbelTbaC5927rvnL6e/NbxElFQtKIiIiBSoREREREREREREREQBQiIi+LrFSLi802lxBBddF4giCCc8sENkpxGzEXbsQIufV6OZES8Vy43RRSsNJoAbTADZgADC8IcR0iQvrTYGgNaAAMABgAAMAAMkRSJJzK4ABkFmiIoqSIEREXmZo+i30aTRyg7BoHKbk7pElKlhpOMuptJknFozdF49JgexEXbzs5UbjQMhyCzFnZAFxsBxcBAgOMkuHPJOPOsaNhpMi7TY2DIhoEGCJEcxI60RA46oWt0WTLMxt2GNFwENgAXQcw3gvtCIuTOakABki+TbMwBoDBDCS0Rg0kEEjhgT7VCLspAOfv3C8r9D0CABTa0SHEAAB10OADuYXphfSy6MpU3FzWgSZAgckloabvCQMelEUviOIzKr+EzO6OXkvr5LThrbjYZBaIwaRlCyqWZjpJaCXAB0jMNMgHoKhFEOKldGiwfYKTs6YOZxH1zLvaQCVnUszHElzASYkkZ3Deb7DiERdvHVLrdAo8jp39rcF/60Y5R7YwX0pUwxoa0ANAgAYAAbgoRcJJQADIL6IiLikihERFKi8iIi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364" name="AutoShape 4" descr="data:image/jpeg;base64,/9j/4AAQSkZJRgABAQAAAQABAAD/2wCEAAkGBxISEhUSEhIWFRUVGBcXFxcVFxgVFhcXFRUXFhUVFRUYHSggGBolGxcXITEhJSkrLi4uFx8zODMtNygtLisBCgoKDg0OGxAQGy0lICUtLS0uKy8uLy0wLS8tKy0tLS0tLS0tLS0tLS0tLS0tLS0tLS0tLS0tLS0tLS0tLS0tLf/AABEIAKgBKwMBIgACEQEDEQH/xAAbAAEAAgMBAQAAAAAAAAAAAAAAAQYCBQcEA//EAEgQAAEDAQQFBwgGBwgDAAAAAAEAAhEDBBIhMQUGE0FRImFxgZOx0hQWMlORocHwB1JygrLRIyQzNGJzkiVDVGN0orPhFULi/8QAGgEBAAMBAQEAAAAAAAAAAAAAAAIDBAEFBv/EADcRAAEDAQUFBgYBAwUAAAAAAAEAAhEDBBIhMVEVQVKRoQUUImFx8BMygbHB0UIj4fEzNFNicv/aAAwDAQACEQMRAD8A6ldPAqYPBco2h49yxdWOQiegYD6xXsHs1w/kF84O16ZMBp5hdN0lpKlQE1XROTRi53Q32Y5DeqxbNcahwpU2tHF8uJ+60gA9ZVQFuo+tYecvZJ96+7HhwlpBHEGR7Qr6NhpD5zePRZrT2nWP+mLo1jHqIHvFbp2s1pP96R0NZ8WL7UNbLQ30rrx/E2D1FsAewrQotJslA/xCxi32kYh5+/3CvmjNZ6VUhrppPOQJBaTwD/zA5lvbp4FclQvLd+HVh/8APcsdTs4TLHQPNejQ7WJEVG4+W/378+tQedIPBco2h+QE2h49yhsx3EFPbNPhPMLq90pBXKL549ybQ8e5NmO4gm2afCeYXVg086mCuUXzx7kvnj3Jsx/EE2xT4TzC6vdPOounnXKb5+QE2h+QE2Y/iCbZp8J5hdXg8Cl0865PtD8gJtD8gJsx3EE2xT4TzC6xBUXTzrlN88e5L549ybMfxBNs0+E8wurwUunnXKNoePcm0PHuTZjuIJtmnwnmF1YtPAqYPBcovnj3JfPyAmzH8QTbNPhPMLq8Hgl0865RtDx7k2h49ybMdxBNs0+E8wurQeBUhp51yfaH5AU7Q/ICbMdxBNsU+E8wurwedC0865RtD8gJtDx7k2Y7iCbZp8J5hdXungUIPBco2h49ybQ8e5NmO4gm2afCeYXV7pSDzrlG0PHuS+ePcmzHcQTbNPhPMLqwaedTB51yi+fkBNoePcmzH8QTbNPhPMLq9086XeYrlG0PHuTaH5ATZjuIJtmnwnmFiTvWNMYScyJ/IdX5qK2UcXNHVOPulZn4L1syvCyb6+/fouKrp2pf7nS+/wD8jlzELYWfS9optDGVntaJgA4CTJ95XzNirtoPvEboX2faNkdaqYY0xBnH0I/K60i5fZ9ZbWxwO2c7meS4HmP/AEuk2G1CrTZUAgPYHRwkTC92zWxlckNBBC+YtnZ9SygFxBB0lfdQpRa1gWFLCRwy+ycviOpZrB3pDnvD4juKzUW6Kb8cdUREUlBFCBUjR9i/8jVrVKr3hjDdYGkYTMCCDuAnjKorViwhrRJOWMZZrVZrMKgc97rrWxJiczAgYfdXhQqnq1pR9OhaWvJebNMTwAc0N6Jb718NC6v+VU/Ka1WptHuJaWkCAHROI4g5RCpFrLw242SQTBMRGGfqtDuzxTL/AIr4DSBIEzIkYSN2JVzRVezH+1av8ofhppoupGkrWTkKZPsuKYtEkYZuLeQOOXRVmxwCb2TA/LWMOufRWlRCouitFnSAq161R4N4tYARDTExiPREtwEKaekH1NGVg8kupva2ScbpewgE9ZCqFtJF4tgEEjHOPt1Wh3ZgDrofJDmtdhleyjHHor0ohc/qWbyZtkrUXvFSrdvNvYOm7uG6TELb6SP9q2fH+7+FVSbayc2wZaM+Lzjoq39ngHwvkQ45QfBnh57jKtKLW6zn9UrfY+IUasfulH7HxK0fE/q/DjdPWFk+D/R+LP8AK7H0mVs0hU3Sej22jSLqTy4N2YPJIBwaOIK3tg0DTo0qlJj6oFTNxIvCRHJIAhV061R7nQ3AEiZ3jyhXVbNSpsaS/FwBi7kD5zjC2yhUnSmjxo6pRrUXvul12oHHMdQAMi90EBZaat2x0mx88mGNdwuOkH2TPUqnWwskPbBBAOOu/JXN7OFSDTfILXEYRi0xETnj5q6KVStdLbNpo0QcGFjj9pxw90f1K6lX06we97B/EgLNWsxpUqdQn5wTGmUc5RERXrKiIiIiIiIiIiIsKv8A6/ab78PisvyWNZstMZ5jpGI94UseCARkWz7VEZlT/iFxcKVv/M61/Ub/AFt/NPM+1/Ub/W3818qLNW4DyX3Bttn/AORvMftV8rrOrv7rR/lt7lS7PqZaS4B1xg3m8HR0AZlXWz2qjSLbMHOvNDWNbdN4i7IdliIBl2Ur0uzqbqTi6oIBwx1leP2vUZXY1lI3iMTGMCMzC2CLXt03QLXOD3EMEvhj5aJIhwiQcDhnAnJeqy2plVt6m682SJEwS0wbp3id4wXrNqsdgCF4L6FRglzSPUe/opqZt6Sf9hHxX1Xyzef4Rd63QT7gPavqpN3qLsIHl/f8oiIpKChVT6PcGVm7xUE+yPgVbFW7VqzUFV9Sz2g0hUm83HeZMEHiT0SstdrxUZUaJiZHqFvsjqZpVKL3Xb12CcsD5eq0liF6npJwyOX9bz3K06puBslGPqkdYc6VlorQdOhQdR9IPm+ThevCDhuELUWfVWszkMtj20pm62Qc+YwDz+5ZqVKrRLXXZwIIkYEun8rZWr0LQHsv3ReBBIOIDbu7fhK81q0ay0aRqU3lwFxruSYMhjObnUaFsTaVqtdJkkCi8CcTiG5npKsFLRBFsfar+Dmht2MRg0TM/wAPvSx6JNO01bRfBFQRdjLFu+ccl1tmIeH3cb5JPlij7c00jTv4Cm0Af9gRP1hav6PSPJn/AM109mxaOw46PtTtxqM/Gw/FbupqrUa6oKFpNOnU9JkHI7sDjmeGC2FTV5vkhsrHRMOLyJkhwcSQOiFWKFVzA0t+VrhmMSRAj+6sNps7ajnh833sdkcADJnz9FVrdYBZrPZrXSc4VHXc4cMWF2AIwy9692mrMK9voNfID6LSbpxGFR2B6V76GqrnGmLRXNSnS9GmBdGEYEzlh0869Ol9B1KtoFopVhTLG3Ryb290nOMnLgsz7p8GEt8OG75jnGKkbay+3+pjD/HjhPyjKcFWml1Ly2zX3OpsY4i8ZgtqNA6DDsY4K3ar/utH7HxK8dHVoNo1mGoXVa/pVCOecGzx51ttGWTY0WUpm4InKepX2Wg+m+XDCD9PFMcllt1qpVacNMm8DlEwyCefoqtpLRzLRpF1N5cBsweSYMho4gr06l1Xh9ooF5cym6GyZjlOYY4TAK9WkdBVX2g2ilXFMlobleMRB3r62HV1tKhUpNqOD6mLqowdIxECcs9+84qtlCo2sX3d7jM5g5D/ACrqlqpOs4pl8y1giPlIPidloq3rbojYsp/pqtRz3EBtR17IZgcZIHWvRrDYttbKtOJcLPLftMhwjpiOtbKyasP2rKtotBrbOLoMnLESXHKcY3rY/wDij5X5Tfw2dy7GOWcyod1c4k3YBc3CZwAM7/NTNuayAH3iGuxiJJIIAwGm8KjOpudTp2ipi+rXa0H+GmI78PurppWq09og2jZQ8N2dS9lM5YZraFarJZ3UXOBywx1wM9SsNvtbbQ1jhmL2GgkQOQUoiLavNRERERERERERERfFrrroPouOHM85t68x1jgrR5mVvX0uyd41i/UmqQQa9Eg/5bvGsJt1A7+hXpt7MtIzAj1Cr6LaWvVi00GzIrtG9jSHtH8TCSX9Ix5t61LXgzBywPMeBG4rRRrsqjwH6b+Sy2iy1aB8Yw13c/wsl4H6KYau2vP2gIgyMGgEbMCIuGSSOO9e9QrHMDswqGVSybpiVraeg6bWva19UCoIqcoS83iS4mPSMkEiMD0L0WeztoNuMkgvJY0nATjdbwYMTvhbLR1hq2gxRZeG9+VMdL9/QJK21PUeuDedaKRcd+zdgOAF/ALG+vZ6ToGfljHv74r02We112y6SNDhOn+dMAq/SZAjM7zxJzKzVj8zK3r6XZO8aeZlb19LsneNdFus4ET0UD2XaiZIHMKuIrH5mVvX0uyd408zK3r6XZO8ad/oa9FzZVp0HMKuIrENTK3r6XZO8anzMrevpdk/xp3+hr0TZVp0HMKuIrH5m1vX0uyd41HmZW9fS7J3jTv9DXomyrToOYVdRWPzMrevpdk7xp5mVvX0uyd407/Q16Jsq06DmFXEVi8zK3+Ipdk7xp5mVvX0uyd407/Q16Jsq06DmFXUVj8zK3r6XZO8ajzMrevpdk7xp3+hr0TZVp0HMKuorEdTK3r6XZO8anzMrevpdk7xp3+hr0TZVp0HMKuIrH5m1vX0uyd408zK3r6XZO8ad/oa9E2VadBzCriKxeZlb19LsneNT5mVvX0uyd407/Q16Jsq06DmFXEVj8za3r6XZP8AGo8zK3r6XZO8ad/oa9E2VadBzCrqKxeZlb19LsneNT5mVvX0uyd407/Q16Jsq06DmFXEVj8zK3r6XZO8ajzNrf4il2TvGnf6GvRNlWnQcwq6isXmZW9fS7J3jU+Ztb19LsneNO/0NeibKtOg5hVxFYvMyt6+l2TvGnmZW9fS7J3jTv8AQ16Jsq06DmFdVKSi8FfToF4bfoihWxq0mOP1iIcOhwx9690IiLQHVCyT/ejmFap+a+9n1YsjMdiHH/MLqnueSFuEUy9xEEnmohjQZAAPoFi1oAgAADcMFFTL2d6zWL/y71ELrsisahDQScAASTO4Yz7lVrdrzZ2GKbHVRhyhLBM4iHCcp3KzW+mXUqjWmHFjw08CWkA+1eKw6Foii0CjRLYaaZc0OLpYOW8nMnDhvWavXNPJabPQpvm8F89A6eoWsHZyHNALmuzE4YHIjDMc3FbUDE9XxWosdmHljqhaGvFnpghu6/VqHPeeR7luBmegfFW0aheySq69JtN8NWQREU1WihSiIixe8NaXEgBoJJOQAEklZLX6fqlllrvaHFwpVCLol03DF0cZRFVdJfSdZWOikx9YR6QGzEzEQ8A5YzHDq3urGtVntwIp3mvaAXMeMRJIwdk4SN3ETErgwV4+iIt8rqS0l2xN0gclovtvXjunkx1rgKkQuvIiLqioUoiIoUoQiIvFpTStGztDqz7oJgYFxJGOQCrbPpBo3gHUntbvdIMfdGYy9/XvdL6PbWqUb4a5rdpDHei6pclt4bwGh/XC9FTR7GuBbRpAuweQ0NOWYMSRhl0LHXtJY6AttCgxzZcvtY7SyqxtRhlrwCDzHuPMvsVqtVqDWWSiG5Ft7pvkvn/ctqtbTIBWRwhxCKCpRdUURFKIoCIiIihSkoij5yUqVCIkIiIiIkIiIsKn5d6zWLjh7O9dC47Io4SCDvBHDNUm12K32UbKhaDUpXYElodTbjBhwN0YESOG5Xgrx26x06kbSmx8ZXmh0dE9A9iorMvha7O67ju9714NWtFVKLXuq1ttUq3S52JADQQ1oJxIxPDoW5Gfs+K+VI49K+oz9nxVrQAICorTekrJEQLqgkKPnJSEREWLwIMmBBk5QOMrJVH6TdJGlYzSb6docKQG+6cX4c7eT98Ii5brLoelZagZStVO0NM4sILmRHJqBpIBxznGDgF036NdE0rPTqllqpV31LhfsnBzWBoddbnObnYkDowXHnNIJBwIwPSFavo1t5o25gMhlcOpHgTg5vSbwA++ohTK7UiFFJQQhAilEUFYuKyUO3dPwK6uHJajWOx7VjIrbB7HX2PkDGC2PSByJy9+SrFanb6t2nVtbabCI2l9oDweEAX8OLsitjrLaC+qQPRpi71nE/l1LQmi0OkNAJ4DHFeNaLY34hF0GOqrZ2g6mXMH0yz3zh9F0OxsaymxjcWta1oOBkNAAOB4Yr0kLS6sWi9QuHOm6OomR8R1LdL1aTxUYHjepMdexUKSiKamiKVCIiIiIiQilEWJUkIAiIhRERERJREULF+Xs71msXj4d66Fx2RRYVcl9HKuaS1ppUXGmWPfdMXmFhB55vKp72sPiMLdZqT6uDBK3g3L67z1fFeXRtZlRgqMcHNO8GYO8HgRlC9e/wBnxUmEESFmriHXTuKyUFSCgUlWgUBTCQiJCoetIDtMWBtbCiBeZORq3nGD95tH2hXxVT6Q9DG0WcPYCalB20bd9KML4bzxDulgRJhcZtRl7zxc78RVjsbA6z2BlMfrDrU9zOZt6mJdzXmtP3XLU0tFFzb0Pg/YB37iej3q6fRlq+dt5U8G7SvMZejF7hiWwcgC7+scCqw4EwCFc+nUY0Oc0gHIkQuoFQFKKxUqHKUhERFHDp+BUwsXZjp+BXQuOyVPdHk9Qn9oagvc3pHvvLWUxL2ji5veFvNYNGOD31Gua1kXzeddlwkFo4nEnrVcstRtWoKZfspiHOuxIggSDhOS+bq03h4BGWHrBz+qzUuz7TU8TGEgYSPX8q2aGxr2hzP2Zc3rde3c3pe0KwLXaHsOxohp9ImXRxJy6hA6lsSF7tnaW0wDnifScYV1MEDH3moCmERXKxEIREREKAoiICiKIPFEUoo+c1MoiBERESEBRERIWLsvZ3rJYVMvZ3roXHZFfLSH7Kp9h/4SqRonQTa9lq1CDfF7Z4xBY29lvkmMVdrf+yqfYf8AhK1uqDP1Vn8RcT/UR8FmqMD6gB0K9Oz2h9Gyvcwwbzekn8Ly6gPmynmqPH+1h+KsUYnq+KrmoLYs9RvCs8exlNWQZ+z4qdD/AEx6KjtH/dP/APSyCKAFKtWRERQiKV57b6DvsP7l6CV57b6DvsP7kORQZj1H3CpOhtBNr2aq903hhTxyc1t7LfJIGK22oLpsx/mu/wCNpXs1NZ+qN5y4+8j4Lx6isu0qjfq13D2MasdBgaWEbwV7dvruqNrtccntjnH4VplRCJC2LxERQVMoiBQcUUrqKq68CGUru9zssJwyWq1q0SLMKL2OdjyXy4mXiCHY5TysMlvtamy6zDjWA7l8tfmTZQfq1Gn3OHxWOq2b7tI/a9uyVLvd2QIJdPnJgKyXRwHsWSxasita8MABEKD5xUEourJQUREQKVEIiIkooRFMIoUoiIiIiIiIiLF/5d6yKwqfl3roXHZFfHSeFGr/AC3/AISvHqw2LLS6D73OK1+tutlkszKlKpWG1cxwFNoLny9pDZAwbM7yF79Vat6yUHQRLZhwIIknMblTnU+n5WvKzEauB+kH8mF5NTBFOv8A6ip+FisG89A+KpOqOsNNlorWKsx9Gq+rUqUxUF0VGkwLs74ZI47sldgcfZ8V2jgwBRtpmsXDIlSiFFYs6IihEUheW3mKb/5dTh9VepV7WbWOzWdr6dSqNqabgKYMvJc03cMhPOQhyK6MwTqPuvXqo2LLS6HfjcvHqgMLR/qanuaF69Van6pRkEYHAjH03cMFpNWNLCnaK1krsNKo+vUqUrxEVGuvAXd8w2d4MqpjCLnkPwtVeuxxrQfmdI8/ET9lckQIrVkSERERCihRUeGgucQAASSTAAAkkncERaTWETWsg/zgfYWrDXofqj/tM71prXrZZbTbbJRs7zVLanKcxpLBN2OUcxgcRhzrca+X/I33Kb6jrzOSxpc6L4kwMYAx6lncLwfHvBelTeGPs87sT5eMn7LfsyWS1OrWn6NuoitRORuvYfSY7e1wHuORC2xWgGV5xBBgoo3KZQouIERERAiIEREgIohEUwiEoSiIiIiIiJCIih4wUourhEr4ixsv7W4y/EX7gvxwvZxgPYvpDvkf9rRMqhtreSwOvPpta6TeaTRBwbGWBnFa1x5L3SRtGkkgnJ9riZ+yY6FobZyYx06/XcsbrUACdCd+n03qyaQ0TRrljq1JlQ0zLC5oLmGQZY7NpwGW8BesAziqrarzHObRyY+sGCTA/VgXgdBkgceCsthDdlTuYtutgnMi6IJ51CpSuAO1VtKtfcWkZec+/wDGq+6IipWhAUhAgKIpXy8lZf2lxt+Iv3RfjheiYwVdt0sNpaxoYHUhAa4kEue5rXZCHGf+1Fns36YUw1rmtqWgXXEhoDTSEiAcRuWnu+Ez08p1WTvXigDyz840VoK8lv0ZRrXTWpMeWGWFzQSwyMWnNpkDLgFXKFaqXsaWnZis5wdjjL3NDeoteesL76PpvbTsrm023nEH0nC/+idi43cDnxR1mjM+8f0uMtd44NPuPLzVmIKKs6PszHeSFzQS5tUuneWgXZ4wrLKrqMuGJ1+5H4V1GqagmIy36gH8qSkKFTLJa636IGbrDVLXY8oupvc0c90td7l2nRLwYOX9/wBKNa0CkQCJn9j99PNXRHtBEESDmDiOsKqQKdNwY48uzUnHlE8t7rodicCZ9yzq1HMIbTmdraGsEkwSGtaTzCZ6lZ3Y7j08lA2uMx64zvjRWOzWdlMXabGsbM3WNDRJMkwMJX1Cp3lF5tEVKpa1ooubyruBD7z53kEATu60tFrrOaZkOdTouecoa0uxwyLiWe9d7qcpUO/CJjrPv9Y7lZbHoqhSe+rTosY+pjUcxoaXkmZdGZkkyeJ4r2wqzZrWWVHueTdpi0uZjIcRV5U8IEADnXwoSaBbULi+nVp4m80xWcwuEGDE3x1KPdiN+nX2OakbaDu136R98Y9FbIQqtimBULgSHNtLaTRJwp3ByYnKJK9GrNF9zaGQ1zGwC69eIm86J5MggdSi6jdbelTbaC5927rvnL6e/NbxElFQtKIiIiBSoREREREREREREREQBQiIi+LrFSLi802lxBBddF4giCCc8sENkpxGzEXbsQIufV6OZES8Vy43RRSsNJoAbTADZgADC8IcR0iQvrTYGgNaAAMABgAAMAAMkRSJJzK4ABkFmiIoqSIEREXmZo+i30aTRyg7BoHKbk7pElKlhpOMuptJknFozdF49JgexEXbzs5UbjQMhyCzFnZAFxsBxcBAgOMkuHPJOPOsaNhpMi7TY2DIhoEGCJEcxI60RA46oWt0WTLMxt2GNFwENgAXQcw3gvtCIuTOakABki+TbMwBoDBDCS0Rg0kEEjhgT7VCLspAOfv3C8r9D0CABTa0SHEAAB10OADuYXphfSy6MpU3FzWgSZAgckloabvCQMelEUviOIzKr+EzO6OXkvr5LThrbjYZBaIwaRlCyqWZjpJaCXAB0jMNMgHoKhFEOKldGiwfYKTs6YOZxH1zLvaQCVnUszHElzASYkkZ3Deb7DiERdvHVLrdAo8jp39rcF/60Y5R7YwX0pUwxoa0ANAgAYAAbgoRcJJQADIL6IiLikihERFKi8iIi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 descr="inde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3424938"/>
            <a:ext cx="4711506" cy="264726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Микс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5000660"/>
          </a:xfrm>
        </p:spPr>
        <p:txBody>
          <a:bodyPr>
            <a:normAutofit fontScale="47500" lnSpcReduction="20000"/>
          </a:bodyPr>
          <a:lstStyle/>
          <a:p>
            <a:r>
              <a:rPr lang="ru-RU" sz="4200" dirty="0" smtClean="0"/>
              <a:t>Способ использования разных </a:t>
            </a:r>
            <a:r>
              <a:rPr lang="ru-RU" sz="4200" dirty="0" err="1" smtClean="0">
                <a:hlinkClick r:id="rId2"/>
              </a:rPr>
              <a:t>БЭМ-сущностей</a:t>
            </a:r>
            <a:r>
              <a:rPr lang="ru-RU" sz="4200" dirty="0" smtClean="0"/>
              <a:t> на одном </a:t>
            </a:r>
            <a:r>
              <a:rPr lang="ru-RU" sz="4200" dirty="0" smtClean="0">
                <a:hlinkClick r:id="rId3"/>
              </a:rPr>
              <a:t>DOM-узле</a:t>
            </a:r>
            <a:r>
              <a:rPr lang="ru-RU" sz="4200" dirty="0" smtClean="0"/>
              <a:t>.</a:t>
            </a:r>
          </a:p>
          <a:p>
            <a:r>
              <a:rPr lang="ru-RU" sz="4200" dirty="0" err="1" smtClean="0"/>
              <a:t>Миксы</a:t>
            </a:r>
            <a:r>
              <a:rPr lang="ru-RU" sz="4200" dirty="0" smtClean="0"/>
              <a:t> позволяют:</a:t>
            </a:r>
          </a:p>
          <a:p>
            <a:r>
              <a:rPr lang="ru-RU" sz="4200" dirty="0" smtClean="0"/>
              <a:t>совмещать поведение и стили нескольких </a:t>
            </a:r>
            <a:r>
              <a:rPr lang="ru-RU" sz="4200" dirty="0" err="1" smtClean="0"/>
              <a:t>БЭМ-сущностей</a:t>
            </a:r>
            <a:r>
              <a:rPr lang="ru-RU" sz="4200" dirty="0" smtClean="0"/>
              <a:t> без дублирования кода;</a:t>
            </a:r>
          </a:p>
          <a:p>
            <a:r>
              <a:rPr lang="ru-RU" sz="4200" dirty="0" smtClean="0"/>
              <a:t>создавать семантически новые компоненты интерфейса на основе имеющихся </a:t>
            </a:r>
            <a:r>
              <a:rPr lang="ru-RU" sz="4200" dirty="0" err="1" smtClean="0"/>
              <a:t>БЭМ-сущностей</a:t>
            </a:r>
            <a:r>
              <a:rPr lang="ru-RU" sz="4200" dirty="0" smtClean="0"/>
              <a:t>.</a:t>
            </a:r>
          </a:p>
          <a:p>
            <a:r>
              <a:rPr lang="ru-RU" sz="4200" dirty="0" smtClean="0"/>
              <a:t>Рассмотрим пример </a:t>
            </a:r>
            <a:r>
              <a:rPr lang="ru-RU" sz="4200" dirty="0" err="1" smtClean="0"/>
              <a:t>микса</a:t>
            </a:r>
            <a:r>
              <a:rPr lang="ru-RU" sz="4200" dirty="0" smtClean="0"/>
              <a:t> блока и элемента другого блока.</a:t>
            </a:r>
          </a:p>
          <a:p>
            <a:r>
              <a:rPr lang="ru-RU" sz="4200" dirty="0" smtClean="0"/>
              <a:t>Допустим, в проекте ссылки реализованы блоком </a:t>
            </a:r>
            <a:r>
              <a:rPr lang="ru-RU" sz="4200" dirty="0" err="1" smtClean="0"/>
              <a:t>link</a:t>
            </a:r>
            <a:r>
              <a:rPr lang="ru-RU" sz="4200" dirty="0" smtClean="0"/>
              <a:t>. Необходимо сделать ссылками пункты меню. Существует несколько способов:</a:t>
            </a:r>
          </a:p>
          <a:p>
            <a:r>
              <a:rPr lang="ru-RU" sz="4200" dirty="0" smtClean="0"/>
              <a:t>Создать модификатор для пункта меню, который превратит пункт в ссылку. Но в таком случае для реализации модификатора придется скопировать поведение и стили блока </a:t>
            </a:r>
            <a:r>
              <a:rPr lang="ru-RU" sz="4200" dirty="0" err="1" smtClean="0"/>
              <a:t>link</a:t>
            </a:r>
            <a:r>
              <a:rPr lang="ru-RU" sz="4200" dirty="0" smtClean="0"/>
              <a:t>. Это приведет к дублированию кода.</a:t>
            </a:r>
          </a:p>
          <a:p>
            <a:r>
              <a:rPr lang="ru-RU" sz="4200" dirty="0" smtClean="0"/>
              <a:t>Воспользоваться </a:t>
            </a:r>
            <a:r>
              <a:rPr lang="ru-RU" sz="4200" dirty="0" err="1" smtClean="0"/>
              <a:t>миксом</a:t>
            </a:r>
            <a:r>
              <a:rPr lang="ru-RU" sz="4200" dirty="0" smtClean="0"/>
              <a:t> универсального блока </a:t>
            </a:r>
            <a:r>
              <a:rPr lang="ru-RU" sz="4200" dirty="0" err="1" smtClean="0"/>
              <a:t>link</a:t>
            </a:r>
            <a:r>
              <a:rPr lang="ru-RU" sz="4200" dirty="0" smtClean="0"/>
              <a:t> и элемента </a:t>
            </a:r>
            <a:r>
              <a:rPr lang="ru-RU" sz="4200" dirty="0" err="1" smtClean="0"/>
              <a:t>link</a:t>
            </a:r>
            <a:r>
              <a:rPr lang="ru-RU" sz="4200" dirty="0" smtClean="0"/>
              <a:t> блока </a:t>
            </a:r>
            <a:r>
              <a:rPr lang="ru-RU" sz="4200" dirty="0" err="1" smtClean="0"/>
              <a:t>menu</a:t>
            </a:r>
            <a:r>
              <a:rPr lang="ru-RU" sz="4200" dirty="0" smtClean="0"/>
              <a:t>. </a:t>
            </a:r>
            <a:r>
              <a:rPr lang="ru-RU" sz="4200" dirty="0" err="1" smtClean="0"/>
              <a:t>Микс</a:t>
            </a:r>
            <a:r>
              <a:rPr lang="ru-RU" sz="4200" dirty="0" smtClean="0"/>
              <a:t> двух </a:t>
            </a:r>
            <a:r>
              <a:rPr lang="ru-RU" sz="4200" dirty="0" err="1" smtClean="0"/>
              <a:t>БЭМ-сущностей</a:t>
            </a:r>
            <a:r>
              <a:rPr lang="ru-RU" sz="4200" dirty="0" smtClean="0"/>
              <a:t> позволит применить базовую функциональность ссылок из блока </a:t>
            </a:r>
            <a:r>
              <a:rPr lang="ru-RU" sz="4200" dirty="0" err="1" smtClean="0"/>
              <a:t>link</a:t>
            </a:r>
            <a:r>
              <a:rPr lang="ru-RU" sz="4200" dirty="0" smtClean="0"/>
              <a:t> и дополнительные CSS-правила из блока </a:t>
            </a:r>
            <a:r>
              <a:rPr lang="ru-RU" sz="4200" dirty="0" err="1" smtClean="0"/>
              <a:t>menu</a:t>
            </a:r>
            <a:r>
              <a:rPr lang="ru-RU" sz="4200" dirty="0" smtClean="0"/>
              <a:t> без копирования кода.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БЭМ-дерево</a:t>
            </a:r>
            <a:br>
              <a:rPr lang="ru-RU" b="1" dirty="0" smtClean="0"/>
            </a:br>
            <a:endParaRPr lang="ru-RU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9418" t="40407" r="39149" b="21711"/>
          <a:stretch>
            <a:fillRect/>
          </a:stretch>
        </p:blipFill>
        <p:spPr bwMode="auto">
          <a:xfrm>
            <a:off x="3125380" y="3071810"/>
            <a:ext cx="5375710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500034" y="1000108"/>
            <a:ext cx="78581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Представление структуры </a:t>
            </a:r>
            <a:r>
              <a:rPr lang="ru-RU" dirty="0" err="1" smtClean="0"/>
              <a:t>веб-страницы</a:t>
            </a:r>
            <a:r>
              <a:rPr lang="ru-RU" dirty="0" smtClean="0"/>
              <a:t> в терминах блоков, элементов и модификаторов. </a:t>
            </a:r>
            <a:endParaRPr lang="en-US" dirty="0" smtClean="0"/>
          </a:p>
          <a:p>
            <a:r>
              <a:rPr lang="ru-RU" dirty="0" smtClean="0"/>
              <a:t>Это абстракция над </a:t>
            </a:r>
            <a:r>
              <a:rPr lang="ru-RU" dirty="0" smtClean="0">
                <a:hlinkClick r:id="rId3"/>
              </a:rPr>
              <a:t>DOM-деревом</a:t>
            </a:r>
            <a:r>
              <a:rPr lang="ru-RU" dirty="0" smtClean="0"/>
              <a:t>, </a:t>
            </a:r>
            <a:r>
              <a:rPr lang="ru-RU" dirty="0"/>
              <a:t>к</a:t>
            </a:r>
            <a:r>
              <a:rPr lang="ru-RU" dirty="0" smtClean="0"/>
              <a:t>оторая описывает имена </a:t>
            </a:r>
            <a:r>
              <a:rPr lang="ru-RU" dirty="0" err="1" smtClean="0"/>
              <a:t>БЭМ-сущностей</a:t>
            </a:r>
            <a:r>
              <a:rPr lang="ru-RU" dirty="0" smtClean="0"/>
              <a:t>, их состояния, порядок, вложенность и вспомогательные данные.</a:t>
            </a:r>
          </a:p>
          <a:p>
            <a:r>
              <a:rPr lang="ru-RU" dirty="0" smtClean="0"/>
              <a:t>В реальных проектах БЭМ-дерево можно выразить любым форматом, который поддерживает древовидную структуру.</a:t>
            </a:r>
          </a:p>
          <a:p>
            <a:r>
              <a:rPr lang="ru-RU" dirty="0" smtClean="0"/>
              <a:t>Рассмотрим пример DOM-дерева: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8432" t="41985" r="52959" b="32760"/>
          <a:stretch>
            <a:fillRect/>
          </a:stretch>
        </p:blipFill>
        <p:spPr bwMode="auto">
          <a:xfrm>
            <a:off x="1571604" y="1357298"/>
            <a:ext cx="6603550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714348" y="571480"/>
            <a:ext cx="3892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Ему соответствует такое БЭМ-дерево: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Реализация блока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Набор различных </a:t>
            </a:r>
            <a:r>
              <a:rPr lang="ru-RU" dirty="0" smtClean="0">
                <a:hlinkClick r:id="rId2"/>
              </a:rPr>
              <a:t>технологий</a:t>
            </a:r>
            <a:r>
              <a:rPr lang="ru-RU" dirty="0" smtClean="0"/>
              <a:t>, определяющих следующие особенности </a:t>
            </a:r>
            <a:r>
              <a:rPr lang="ru-RU" dirty="0" err="1" smtClean="0"/>
              <a:t>БЭМ-сущности</a:t>
            </a:r>
            <a:r>
              <a:rPr lang="ru-RU" dirty="0" smtClean="0"/>
              <a:t>:</a:t>
            </a:r>
          </a:p>
          <a:p>
            <a:r>
              <a:rPr lang="ru-RU" dirty="0" smtClean="0"/>
              <a:t>поведение;</a:t>
            </a:r>
          </a:p>
          <a:p>
            <a:r>
              <a:rPr lang="ru-RU" dirty="0" smtClean="0"/>
              <a:t>внешний вид;</a:t>
            </a:r>
          </a:p>
          <a:p>
            <a:r>
              <a:rPr lang="ru-RU" dirty="0" smtClean="0"/>
              <a:t>тесты;</a:t>
            </a:r>
          </a:p>
          <a:p>
            <a:r>
              <a:rPr lang="ru-RU" dirty="0" smtClean="0"/>
              <a:t>шаблоны;</a:t>
            </a:r>
          </a:p>
          <a:p>
            <a:r>
              <a:rPr lang="ru-RU" dirty="0" smtClean="0"/>
              <a:t>документацию;</a:t>
            </a:r>
          </a:p>
          <a:p>
            <a:r>
              <a:rPr lang="ru-RU" dirty="0" smtClean="0"/>
              <a:t>описание зависимостей;</a:t>
            </a:r>
          </a:p>
          <a:p>
            <a:r>
              <a:rPr lang="ru-RU" dirty="0" smtClean="0"/>
              <a:t>дополнительные данные (например, картинки).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Технология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Технология, которая используется для </a:t>
            </a:r>
            <a:r>
              <a:rPr lang="ru-RU" dirty="0" smtClean="0">
                <a:hlinkClick r:id="rId2"/>
              </a:rPr>
              <a:t>реализации</a:t>
            </a:r>
            <a:r>
              <a:rPr lang="ru-RU" dirty="0" smtClean="0"/>
              <a:t> блока.</a:t>
            </a:r>
          </a:p>
          <a:p>
            <a:r>
              <a:rPr lang="ru-RU" dirty="0" smtClean="0"/>
              <a:t>Блоки могут быть реализованы в одной или нескольких технологиях, например:</a:t>
            </a:r>
          </a:p>
          <a:p>
            <a:r>
              <a:rPr lang="ru-RU" dirty="0" smtClean="0"/>
              <a:t>поведение — </a:t>
            </a:r>
            <a:r>
              <a:rPr lang="ru-RU" dirty="0" err="1" smtClean="0"/>
              <a:t>JavaScript</a:t>
            </a:r>
            <a:r>
              <a:rPr lang="ru-RU" dirty="0" smtClean="0"/>
              <a:t>, </a:t>
            </a:r>
            <a:r>
              <a:rPr lang="ru-RU" dirty="0" err="1" smtClean="0"/>
              <a:t>CoffeeScript</a:t>
            </a:r>
            <a:r>
              <a:rPr lang="ru-RU" dirty="0" smtClean="0"/>
              <a:t>;</a:t>
            </a:r>
          </a:p>
          <a:p>
            <a:r>
              <a:rPr lang="ru-RU" dirty="0" smtClean="0"/>
              <a:t>внешний вид — CSS, </a:t>
            </a:r>
            <a:r>
              <a:rPr lang="ru-RU" dirty="0" err="1" smtClean="0"/>
              <a:t>Stylus</a:t>
            </a:r>
            <a:r>
              <a:rPr lang="ru-RU" dirty="0" smtClean="0"/>
              <a:t>, </a:t>
            </a:r>
            <a:r>
              <a:rPr lang="ru-RU" dirty="0" err="1" smtClean="0"/>
              <a:t>Sass</a:t>
            </a:r>
            <a:r>
              <a:rPr lang="ru-RU" dirty="0" smtClean="0"/>
              <a:t>;</a:t>
            </a:r>
          </a:p>
          <a:p>
            <a:r>
              <a:rPr lang="ru-RU" dirty="0" smtClean="0"/>
              <a:t>шаблоны — </a:t>
            </a:r>
            <a:r>
              <a:rPr lang="ru-RU" dirty="0" err="1" smtClean="0"/>
              <a:t>Pug</a:t>
            </a:r>
            <a:r>
              <a:rPr lang="ru-RU" dirty="0" smtClean="0"/>
              <a:t>, </a:t>
            </a:r>
            <a:r>
              <a:rPr lang="ru-RU" dirty="0" err="1" smtClean="0"/>
              <a:t>Handlebars</a:t>
            </a:r>
            <a:r>
              <a:rPr lang="ru-RU" dirty="0" smtClean="0"/>
              <a:t>, XSL, BEMHTML, BH;</a:t>
            </a:r>
          </a:p>
          <a:p>
            <a:r>
              <a:rPr lang="ru-RU" dirty="0" smtClean="0"/>
              <a:t>документация — </a:t>
            </a:r>
            <a:r>
              <a:rPr lang="ru-RU" dirty="0" err="1" smtClean="0"/>
              <a:t>Markdown</a:t>
            </a:r>
            <a:r>
              <a:rPr lang="ru-RU" dirty="0" smtClean="0"/>
              <a:t>, </a:t>
            </a:r>
            <a:r>
              <a:rPr lang="ru-RU" dirty="0" err="1" smtClean="0"/>
              <a:t>Wiki</a:t>
            </a:r>
            <a:r>
              <a:rPr lang="ru-RU" dirty="0" smtClean="0"/>
              <a:t>, XML.</a:t>
            </a:r>
          </a:p>
          <a:p>
            <a:r>
              <a:rPr lang="ru-RU" dirty="0" smtClean="0"/>
              <a:t>Например, если внешний вид блока задан с помощью CSS, это означает, что блок реализован в технологии CSS. А если документация к блоку написана в формате </a:t>
            </a:r>
            <a:r>
              <a:rPr lang="ru-RU" dirty="0" err="1" smtClean="0"/>
              <a:t>Markdown</a:t>
            </a:r>
            <a:r>
              <a:rPr lang="ru-RU" dirty="0" smtClean="0"/>
              <a:t> — блок реализован в технологии </a:t>
            </a:r>
            <a:r>
              <a:rPr lang="ru-RU" dirty="0" err="1" smtClean="0"/>
              <a:t>Markdown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Уровень переопределения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4972072"/>
          </a:xfrm>
        </p:spPr>
        <p:txBody>
          <a:bodyPr>
            <a:normAutofit lnSpcReduction="10000"/>
          </a:bodyPr>
          <a:lstStyle/>
          <a:p>
            <a:r>
              <a:rPr lang="ru-RU" sz="1700" dirty="0" smtClean="0"/>
              <a:t>Набор </a:t>
            </a:r>
            <a:r>
              <a:rPr lang="ru-RU" sz="1700" dirty="0" err="1" smtClean="0"/>
              <a:t>БЭМ-сущностей</a:t>
            </a:r>
            <a:r>
              <a:rPr lang="ru-RU" sz="1700" dirty="0" smtClean="0"/>
              <a:t> и их частичных </a:t>
            </a:r>
            <a:r>
              <a:rPr lang="ru-RU" sz="1700" dirty="0" smtClean="0">
                <a:hlinkClick r:id="rId2"/>
              </a:rPr>
              <a:t>реализаций</a:t>
            </a:r>
            <a:r>
              <a:rPr lang="ru-RU" sz="1700" dirty="0" smtClean="0"/>
              <a:t>.</a:t>
            </a:r>
          </a:p>
          <a:p>
            <a:r>
              <a:rPr lang="ru-RU" sz="1700" dirty="0" smtClean="0"/>
              <a:t>Конечная реализация блока может быть разделена по разным уровням переопределения. Каждый последующий уровень добавляет или перекрывает исходную реализацию блока. Конечный результат собирается из отдельных </a:t>
            </a:r>
            <a:r>
              <a:rPr lang="ru-RU" sz="1700" dirty="0" smtClean="0">
                <a:hlinkClick r:id="rId2"/>
              </a:rPr>
              <a:t>технологий реализации</a:t>
            </a:r>
            <a:r>
              <a:rPr lang="ru-RU" sz="1700" dirty="0" smtClean="0"/>
              <a:t> блока со всех уровней переопределения последовательно в заданном порядке.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sz="1600" dirty="0" smtClean="0"/>
              <a:t>Источник:</a:t>
            </a:r>
            <a:r>
              <a:rPr lang="en-US" sz="1600" dirty="0" smtClean="0"/>
              <a:t>https://ru.bem.info/methodology/key-concepts/#%D0%B1%D1%8D%D0%BC-%D0%B4%D0%B5%D1%80%D0%B5%D0%B2%D0%BE</a:t>
            </a:r>
            <a:endParaRPr lang="ru-RU" sz="1600" dirty="0"/>
          </a:p>
        </p:txBody>
      </p:sp>
      <p:pic>
        <p:nvPicPr>
          <p:cNvPr id="4" name="Рисунок 3" descr="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3357562"/>
            <a:ext cx="7358082" cy="2500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Блок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Логически и функционально независимый компонент страницы, аналог компонента в </a:t>
            </a:r>
            <a:r>
              <a:rPr lang="ru-RU" dirty="0" err="1" smtClean="0"/>
              <a:t>Web</a:t>
            </a:r>
            <a:r>
              <a:rPr lang="ru-RU" dirty="0" smtClean="0"/>
              <a:t> </a:t>
            </a:r>
            <a:r>
              <a:rPr lang="ru-RU" dirty="0" err="1" smtClean="0"/>
              <a:t>Components</a:t>
            </a:r>
            <a:r>
              <a:rPr lang="ru-RU" dirty="0" smtClean="0"/>
              <a:t>. Блок инкапсулирует в себе поведение (</a:t>
            </a:r>
            <a:r>
              <a:rPr lang="ru-RU" dirty="0" err="1" smtClean="0"/>
              <a:t>JavaScript</a:t>
            </a:r>
            <a:r>
              <a:rPr lang="ru-RU" dirty="0" smtClean="0"/>
              <a:t>), шаблоны, стили (CSS) и другие </a:t>
            </a:r>
            <a:r>
              <a:rPr lang="ru-RU" dirty="0" smtClean="0">
                <a:hlinkClick r:id="rId2"/>
              </a:rPr>
              <a:t>технологии реализации</a:t>
            </a:r>
            <a:r>
              <a:rPr lang="ru-RU" dirty="0" smtClean="0"/>
              <a:t>. Независимость блоков обеспечивает возможность их повторного использования, а также удобство в </a:t>
            </a:r>
            <a:r>
              <a:rPr lang="ru-RU" dirty="0" smtClean="0">
                <a:hlinkClick r:id="rId3"/>
              </a:rPr>
              <a:t>разработке и поддержке проекта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Возможности блоков:</a:t>
            </a:r>
            <a:endParaRPr lang="ru-RU" dirty="0" smtClean="0"/>
          </a:p>
          <a:p>
            <a:r>
              <a:rPr lang="ru-RU" dirty="0" smtClean="0">
                <a:hlinkClick r:id="rId2"/>
              </a:rPr>
              <a:t>Вложенная структура</a:t>
            </a:r>
            <a:endParaRPr lang="ru-RU" dirty="0" smtClean="0"/>
          </a:p>
          <a:p>
            <a:r>
              <a:rPr lang="ru-RU" dirty="0" smtClean="0">
                <a:hlinkClick r:id="rId2"/>
              </a:rPr>
              <a:t>Свободное перемещение</a:t>
            </a:r>
            <a:endParaRPr lang="ru-RU" dirty="0" smtClean="0"/>
          </a:p>
          <a:p>
            <a:r>
              <a:rPr lang="ru-RU" dirty="0" smtClean="0">
                <a:hlinkClick r:id="rId2"/>
              </a:rPr>
              <a:t>Повторное использование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Вложенная структура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4525963"/>
          </a:xfrm>
        </p:spPr>
        <p:txBody>
          <a:bodyPr/>
          <a:lstStyle/>
          <a:p>
            <a:r>
              <a:rPr lang="ru-RU" sz="1600" dirty="0" smtClean="0"/>
              <a:t>Блоки можно вкладывать в любые другие блоки.</a:t>
            </a:r>
          </a:p>
          <a:p>
            <a:r>
              <a:rPr lang="ru-RU" sz="1600" dirty="0" smtClean="0"/>
              <a:t>Например, блок </a:t>
            </a:r>
            <a:r>
              <a:rPr lang="ru-RU" sz="1600" dirty="0" err="1" smtClean="0"/>
              <a:t>head</a:t>
            </a:r>
            <a:r>
              <a:rPr lang="ru-RU" sz="1600" dirty="0" smtClean="0"/>
              <a:t> может содержать логотип (</a:t>
            </a:r>
            <a:r>
              <a:rPr lang="ru-RU" sz="1600" dirty="0" err="1" smtClean="0"/>
              <a:t>logo</a:t>
            </a:r>
            <a:r>
              <a:rPr lang="ru-RU" sz="1600" dirty="0" smtClean="0"/>
              <a:t>), форму поиска (</a:t>
            </a:r>
            <a:r>
              <a:rPr lang="ru-RU" sz="1600" dirty="0" err="1" smtClean="0"/>
              <a:t>search</a:t>
            </a:r>
            <a:r>
              <a:rPr lang="ru-RU" sz="1600" dirty="0" smtClean="0"/>
              <a:t>) и блок авторизации (</a:t>
            </a:r>
            <a:r>
              <a:rPr lang="ru-RU" sz="1600" dirty="0" err="1" smtClean="0"/>
              <a:t>auth</a:t>
            </a:r>
            <a:r>
              <a:rPr lang="ru-RU" sz="1600" dirty="0" smtClean="0"/>
              <a:t>).</a:t>
            </a:r>
          </a:p>
          <a:p>
            <a:endParaRPr lang="ru-RU" dirty="0"/>
          </a:p>
        </p:txBody>
      </p:sp>
      <p:pic>
        <p:nvPicPr>
          <p:cNvPr id="4" name="Рисунок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928802"/>
            <a:ext cx="7913631" cy="3929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Свободное перемещение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2050" name="AutoShape 2" descr="https://ru.bem.info/kFetIbKxQdABHhUecbic45Il0B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2" name="AutoShape 4" descr="https://ru.bem.info/kFetIbKxQdABHhUecbic45Il0B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57158" y="1214422"/>
            <a:ext cx="80010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Блоки можно перемещать в пределах одной страницы и разных проектов. Независимость блока позволяет изменять его положение на странице и обеспечивает корректную работу и внешний вид.</a:t>
            </a:r>
          </a:p>
          <a:p>
            <a:r>
              <a:rPr lang="ru-RU" dirty="0" smtClean="0"/>
              <a:t>Так, например, логотип и форму авторизации можно поменять местами. При этом вносить изменения в CSS или JavaScript-код блоков не нужно.</a:t>
            </a:r>
            <a:endParaRPr lang="ru-RU" dirty="0"/>
          </a:p>
        </p:txBody>
      </p:sp>
      <p:pic>
        <p:nvPicPr>
          <p:cNvPr id="8" name="Рисунок 7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714620"/>
            <a:ext cx="9001156" cy="1610955"/>
          </a:xfrm>
          <a:prstGeom prst="rect">
            <a:avLst/>
          </a:prstGeom>
        </p:spPr>
      </p:pic>
      <p:pic>
        <p:nvPicPr>
          <p:cNvPr id="9" name="Рисунок 8" descr="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4429132"/>
            <a:ext cx="9144000" cy="1610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ru-RU" b="1" dirty="0" smtClean="0"/>
              <a:t>Повторное использование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600" dirty="0" smtClean="0"/>
              <a:t>В интерфейсе может одновременно присутствовать несколько экземпляров одного и того же блока</a:t>
            </a:r>
          </a:p>
          <a:p>
            <a:endParaRPr lang="ru-RU" dirty="0"/>
          </a:p>
        </p:txBody>
      </p:sp>
      <p:pic>
        <p:nvPicPr>
          <p:cNvPr id="4" name="Рисунок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50" y="2214554"/>
            <a:ext cx="4067185" cy="3984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Элемент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600" dirty="0" smtClean="0"/>
              <a:t>Составная часть </a:t>
            </a:r>
            <a:r>
              <a:rPr lang="ru-RU" sz="1600" dirty="0" smtClean="0">
                <a:hlinkClick r:id="rId2"/>
              </a:rPr>
              <a:t>блока</a:t>
            </a:r>
            <a:r>
              <a:rPr lang="ru-RU" sz="1600" dirty="0" smtClean="0"/>
              <a:t>, которая не может использоваться в отрыве от него. Элементы не существуют вне блока. Каждый элемент может принадлежать только одному блоку.</a:t>
            </a:r>
          </a:p>
          <a:p>
            <a:r>
              <a:rPr lang="ru-RU" sz="1600" dirty="0" smtClean="0"/>
              <a:t>Например, пункт меню вне блока меню не используется, значит является его элементом.</a:t>
            </a:r>
          </a:p>
          <a:p>
            <a:endParaRPr lang="ru-RU" dirty="0"/>
          </a:p>
        </p:txBody>
      </p:sp>
      <p:pic>
        <p:nvPicPr>
          <p:cNvPr id="4" name="Рисунок 3" descr="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794" y="2786058"/>
            <a:ext cx="5386391" cy="3191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868346"/>
          </a:xfrm>
        </p:spPr>
        <p:txBody>
          <a:bodyPr>
            <a:normAutofit/>
          </a:bodyPr>
          <a:lstStyle/>
          <a:p>
            <a:r>
              <a:rPr lang="ru-RU" b="1" dirty="0" smtClean="0"/>
              <a:t>Модификатор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4525963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БЭМ-сущность, определяющая внешний вид, состояние и поведение </a:t>
            </a:r>
            <a:r>
              <a:rPr lang="ru-RU" sz="1600" dirty="0" smtClean="0">
                <a:hlinkClick r:id="rId2"/>
              </a:rPr>
              <a:t>блока</a:t>
            </a:r>
            <a:r>
              <a:rPr lang="ru-RU" sz="1600" dirty="0" smtClean="0"/>
              <a:t> или </a:t>
            </a:r>
            <a:r>
              <a:rPr lang="ru-RU" sz="1600" dirty="0" smtClean="0">
                <a:hlinkClick r:id="rId2"/>
              </a:rPr>
              <a:t>элемента</a:t>
            </a:r>
            <a:r>
              <a:rPr lang="ru-RU" sz="1600" dirty="0" smtClean="0"/>
              <a:t>.</a:t>
            </a:r>
          </a:p>
          <a:p>
            <a:r>
              <a:rPr lang="ru-RU" sz="1600" dirty="0" smtClean="0"/>
              <a:t>Использование модификаторов опционально, количество — </a:t>
            </a:r>
            <a:r>
              <a:rPr lang="ru-RU" sz="1600" dirty="0" err="1" smtClean="0"/>
              <a:t>неограничено</a:t>
            </a:r>
            <a:r>
              <a:rPr lang="ru-RU" sz="1600" dirty="0" smtClean="0"/>
              <a:t>. Блоку или элементу нельзя одновременно присвоить разные значения модификатора.</a:t>
            </a:r>
          </a:p>
          <a:p>
            <a:r>
              <a:rPr lang="ru-RU" sz="1600" dirty="0" smtClean="0"/>
              <a:t>По своей сути модификаторы похожи на атрибуты в HTML. Один и тот же блок выглядит по-разному благодаря применению модификатора. </a:t>
            </a:r>
          </a:p>
          <a:p>
            <a:r>
              <a:rPr lang="ru-RU" sz="1600" dirty="0" smtClean="0"/>
              <a:t>Например, внешний вид блока меню (</a:t>
            </a:r>
            <a:r>
              <a:rPr lang="ru-RU" sz="1600" dirty="0" err="1" smtClean="0"/>
              <a:t>menu</a:t>
            </a:r>
            <a:r>
              <a:rPr lang="ru-RU" sz="1600" dirty="0" smtClean="0"/>
              <a:t>) может меняться в зависимости от примененного модификатора.</a:t>
            </a:r>
          </a:p>
          <a:p>
            <a:endParaRPr lang="ru-RU" dirty="0"/>
          </a:p>
        </p:txBody>
      </p:sp>
      <p:pic>
        <p:nvPicPr>
          <p:cNvPr id="4" name="Рисунок 3" descr="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3143248"/>
            <a:ext cx="6143668" cy="33691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БЭМ-сущность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БЭМ-сущностями</a:t>
            </a:r>
            <a:r>
              <a:rPr lang="ru-RU" dirty="0" smtClean="0"/>
              <a:t> называются </a:t>
            </a:r>
            <a:r>
              <a:rPr lang="ru-RU" dirty="0" smtClean="0">
                <a:hlinkClick r:id="rId2"/>
              </a:rPr>
              <a:t>блоки</a:t>
            </a:r>
            <a:r>
              <a:rPr lang="ru-RU" dirty="0" smtClean="0"/>
              <a:t>, </a:t>
            </a:r>
            <a:r>
              <a:rPr lang="ru-RU" dirty="0" smtClean="0">
                <a:hlinkClick r:id="rId2"/>
              </a:rPr>
              <a:t>элементы</a:t>
            </a:r>
            <a:r>
              <a:rPr lang="ru-RU" dirty="0" smtClean="0"/>
              <a:t> и </a:t>
            </a:r>
            <a:r>
              <a:rPr lang="ru-RU" dirty="0" smtClean="0">
                <a:hlinkClick r:id="rId2"/>
              </a:rPr>
              <a:t>модификаторы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Это понятие может применяться как частное, если рассматривается отдельная БЭМ-сущность, и как собирательное для блоков, элементов и модификаторов. 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DOM-дерево</a:t>
            </a:r>
            <a:br>
              <a:rPr lang="ru-RU" b="1" dirty="0" smtClean="0"/>
            </a:br>
            <a:endParaRPr lang="ru-RU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1256" t="53236" r="46054" b="23290"/>
          <a:stretch>
            <a:fillRect/>
          </a:stretch>
        </p:blipFill>
        <p:spPr bwMode="auto">
          <a:xfrm>
            <a:off x="1785918" y="3000372"/>
            <a:ext cx="4198337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642910" y="1071546"/>
            <a:ext cx="75009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Основой HTML-документа являются теги.</a:t>
            </a:r>
          </a:p>
          <a:p>
            <a:r>
              <a:rPr lang="ru-RU" dirty="0" smtClean="0"/>
              <a:t>В соответствии с объектной моделью документа</a:t>
            </a:r>
            <a:endParaRPr lang="en-US" dirty="0" smtClean="0"/>
          </a:p>
          <a:p>
            <a:r>
              <a:rPr lang="ru-RU" dirty="0" smtClean="0"/>
              <a:t> («</a:t>
            </a:r>
            <a:r>
              <a:rPr lang="ru-RU" dirty="0" err="1" smtClean="0"/>
              <a:t>Document</a:t>
            </a:r>
            <a:r>
              <a:rPr lang="ru-RU" dirty="0" smtClean="0"/>
              <a:t> </a:t>
            </a:r>
            <a:r>
              <a:rPr lang="ru-RU" dirty="0" err="1" smtClean="0"/>
              <a:t>Object</a:t>
            </a:r>
            <a:r>
              <a:rPr lang="ru-RU" dirty="0" smtClean="0"/>
              <a:t> </a:t>
            </a:r>
            <a:r>
              <a:rPr lang="ru-RU" dirty="0" err="1" smtClean="0"/>
              <a:t>Model</a:t>
            </a:r>
            <a:r>
              <a:rPr lang="ru-RU" dirty="0" smtClean="0"/>
              <a:t>», коротко DOM), каждый HTML-тег является объектом.</a:t>
            </a:r>
            <a:endParaRPr lang="en-US" dirty="0" smtClean="0"/>
          </a:p>
          <a:p>
            <a:r>
              <a:rPr lang="ru-RU" dirty="0" smtClean="0"/>
              <a:t> Вложенные теги являются «детьми» родительского элемента. Текст, который находится внутри тега, также является объектом.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511</Words>
  <Application>Microsoft Office PowerPoint</Application>
  <PresentationFormat>Экран (4:3)</PresentationFormat>
  <Paragraphs>72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Методология БЭМ</vt:lpstr>
      <vt:lpstr>Блок </vt:lpstr>
      <vt:lpstr>Вложенная структура </vt:lpstr>
      <vt:lpstr>Свободное перемещение </vt:lpstr>
      <vt:lpstr>Повторное использование</vt:lpstr>
      <vt:lpstr>Элемент </vt:lpstr>
      <vt:lpstr>Модификатор</vt:lpstr>
      <vt:lpstr>БЭМ-сущность </vt:lpstr>
      <vt:lpstr>DOM-дерево </vt:lpstr>
      <vt:lpstr>Микс </vt:lpstr>
      <vt:lpstr>БЭМ-дерево </vt:lpstr>
      <vt:lpstr>Слайд 12</vt:lpstr>
      <vt:lpstr>Реализация блока</vt:lpstr>
      <vt:lpstr>Технология реализации</vt:lpstr>
      <vt:lpstr>Уровень переопределения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 </dc:creator>
  <cp:lastModifiedBy>student</cp:lastModifiedBy>
  <cp:revision>5</cp:revision>
  <dcterms:created xsi:type="dcterms:W3CDTF">2021-04-02T12:52:43Z</dcterms:created>
  <dcterms:modified xsi:type="dcterms:W3CDTF">2023-02-18T10:40:30Z</dcterms:modified>
</cp:coreProperties>
</file>