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75" r:id="rId5"/>
    <p:sldId id="276" r:id="rId6"/>
    <p:sldId id="273" r:id="rId7"/>
    <p:sldId id="259" r:id="rId8"/>
    <p:sldId id="260" r:id="rId9"/>
    <p:sldId id="262" r:id="rId10"/>
    <p:sldId id="263" r:id="rId11"/>
    <p:sldId id="264" r:id="rId12"/>
    <p:sldId id="272" r:id="rId13"/>
    <p:sldId id="271" r:id="rId14"/>
    <p:sldId id="265" r:id="rId15"/>
    <p:sldId id="266" r:id="rId16"/>
    <p:sldId id="267" r:id="rId17"/>
    <p:sldId id="268" r:id="rId18"/>
    <p:sldId id="269" r:id="rId19"/>
    <p:sldId id="261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C0C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78" autoAdjust="0"/>
    <p:restoredTop sz="94660"/>
  </p:normalViewPr>
  <p:slideViewPr>
    <p:cSldViewPr snapToGrid="0">
      <p:cViewPr>
        <p:scale>
          <a:sx n="75" d="100"/>
          <a:sy n="75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07A3-A693-42C9-BC14-F3FB74D8E4F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712687-E37D-4FC3-9227-35ED49592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3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07A3-A693-42C9-BC14-F3FB74D8E4F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712687-E37D-4FC3-9227-35ED49592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3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07A3-A693-42C9-BC14-F3FB74D8E4F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712687-E37D-4FC3-9227-35ED495929C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4073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07A3-A693-42C9-BC14-F3FB74D8E4F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712687-E37D-4FC3-9227-35ED49592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05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07A3-A693-42C9-BC14-F3FB74D8E4F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712687-E37D-4FC3-9227-35ED495929C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2501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07A3-A693-42C9-BC14-F3FB74D8E4F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712687-E37D-4FC3-9227-35ED49592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88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07A3-A693-42C9-BC14-F3FB74D8E4F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2687-E37D-4FC3-9227-35ED49592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48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07A3-A693-42C9-BC14-F3FB74D8E4F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2687-E37D-4FC3-9227-35ED49592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2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07A3-A693-42C9-BC14-F3FB74D8E4F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2687-E37D-4FC3-9227-35ED49592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9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07A3-A693-42C9-BC14-F3FB74D8E4F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712687-E37D-4FC3-9227-35ED49592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8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07A3-A693-42C9-BC14-F3FB74D8E4F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712687-E37D-4FC3-9227-35ED49592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9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07A3-A693-42C9-BC14-F3FB74D8E4F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712687-E37D-4FC3-9227-35ED49592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2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07A3-A693-42C9-BC14-F3FB74D8E4F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2687-E37D-4FC3-9227-35ED49592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07A3-A693-42C9-BC14-F3FB74D8E4F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2687-E37D-4FC3-9227-35ED49592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3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07A3-A693-42C9-BC14-F3FB74D8E4F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2687-E37D-4FC3-9227-35ED49592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7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07A3-A693-42C9-BC14-F3FB74D8E4F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712687-E37D-4FC3-9227-35ED49592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5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1472">
              <a:srgbClr val="FFFFFF"/>
            </a:gs>
            <a:gs pos="1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507A3-A693-42C9-BC14-F3FB74D8E4F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712687-E37D-4FC3-9227-35ED49592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9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8C27-8909-A75D-CCBB-B94FD9986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731520"/>
            <a:ext cx="8915399" cy="1126283"/>
          </a:xfrm>
        </p:spPr>
        <p:txBody>
          <a:bodyPr/>
          <a:lstStyle/>
          <a:p>
            <a:pPr algn="ctr"/>
            <a:r>
              <a:rPr lang="en-US" dirty="0"/>
              <a:t>TOPIC ONE.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AE465C-F342-607F-CC7F-571AFB0E3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5003" y="1456441"/>
            <a:ext cx="11038788" cy="5401559"/>
          </a:xfrm>
        </p:spPr>
        <p:txBody>
          <a:bodyPr>
            <a:normAutofit/>
          </a:bodyPr>
          <a:lstStyle/>
          <a:p>
            <a:pPr>
              <a:lnSpc>
                <a:spcPct val="310000"/>
              </a:lnSpc>
            </a:pPr>
            <a:r>
              <a:rPr lang="en-US" sz="3600" b="1" dirty="0"/>
              <a:t>Design and implementation of a discipline management application in a school establishment.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4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C580-DBFC-00BE-443F-4EC5959E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opportunities.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B586-0A6A-5DC2-11D6-613C026BD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Sale of customized versions to specific institutions.</a:t>
            </a:r>
          </a:p>
          <a:p>
            <a:pPr>
              <a:lnSpc>
                <a:spcPct val="300000"/>
              </a:lnSpc>
            </a:pPr>
            <a:r>
              <a:rPr lang="en-US" dirty="0"/>
              <a:t>Subscription of institution to un-customized version of the application(monthly/yearly).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7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198F-780D-E185-7B80-B2E89FA3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94" y="280285"/>
            <a:ext cx="10545255" cy="118974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chemeClr val="accent2"/>
                </a:solidFill>
              </a:rPr>
              <a:t>Sequence Diagram for Role Based Access Control.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77F5ED-5737-1D9F-BA2F-D0E2F96F3A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252" y="1564849"/>
            <a:ext cx="9332536" cy="529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92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D36C-3704-3FBB-7F14-EA78AD78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7198775" cy="1280890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DIAGRAM.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1E733BA-8C66-B18D-44DF-72E612F110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372" y="1724120"/>
            <a:ext cx="9540240" cy="450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77470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488A-D8EC-A413-71ED-3B79DF70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 diagram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33AF525-E216-1785-9509-2D5434EEB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40" y="1565685"/>
            <a:ext cx="10300964" cy="5292315"/>
          </a:xfrm>
        </p:spPr>
      </p:pic>
    </p:spTree>
    <p:extLst>
      <p:ext uri="{BB962C8B-B14F-4D97-AF65-F5344CB8AC3E}">
        <p14:creationId xmlns:p14="http://schemas.microsoft.com/office/powerpoint/2010/main" val="175664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D397-1EDD-79D1-910D-7F93172C2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590" y="407393"/>
            <a:ext cx="10515600" cy="61274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chemeClr val="accent2"/>
                </a:solidFill>
              </a:rPr>
              <a:t>Student information management.</a:t>
            </a:r>
            <a:br>
              <a:rPr lang="en-US" dirty="0"/>
            </a:b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ECEF0AC-6E6C-0875-A41A-4F9052E083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191" y="1232238"/>
            <a:ext cx="9219415" cy="592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666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EDA13-0FE7-2B55-D551-4C2ACA0E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2507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chemeClr val="accent2"/>
                </a:solidFill>
              </a:rPr>
              <a:t>Incident reporting.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A9BE1F-9205-C968-8913-64C69FAC2C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9" t="-4932" b="-1"/>
          <a:stretch/>
        </p:blipFill>
        <p:spPr bwMode="auto">
          <a:xfrm>
            <a:off x="1290320" y="1115447"/>
            <a:ext cx="10274299" cy="552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67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2AF3-D0E2-A6EC-062E-490ED3CD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9477" y="334550"/>
            <a:ext cx="8911687" cy="86713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chemeClr val="accent2"/>
                </a:solidFill>
              </a:rPr>
              <a:t>Communication system.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C2D49CA-1ED7-81C3-7689-D6D55D82C2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240" y="1201682"/>
            <a:ext cx="9828681" cy="474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81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596A2-11AB-CEB4-FF88-4BE2655C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chemeClr val="accent2"/>
                </a:solidFill>
              </a:rPr>
              <a:t>Analytic and reporting.</a:t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8C61630-2DFC-B8D8-3BEE-E68357C8B0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768" y="1539874"/>
            <a:ext cx="11331018" cy="531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35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2333-B2C0-6838-9BBC-3BC61BD0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chemeClr val="accent2"/>
                </a:solidFill>
              </a:rPr>
              <a:t>Notification system.</a:t>
            </a:r>
            <a:br>
              <a:rPr lang="en-US" b="1" u="sng" dirty="0">
                <a:solidFill>
                  <a:schemeClr val="accent2"/>
                </a:solidFill>
              </a:rPr>
            </a:br>
            <a:endParaRPr lang="en-US" b="1" u="sng" dirty="0">
              <a:solidFill>
                <a:schemeClr val="accent2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40B115D-5E31-8086-ED64-D761626148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38" y="1291472"/>
            <a:ext cx="10869105" cy="530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74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F0E9D-ACB6-26D9-9E88-914C1D3D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2"/>
                </a:solidFill>
              </a:rPr>
              <a:t>DURATION.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29B7E-7E50-0245-BF2A-78FB575C6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 Month.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331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EC36-2DD8-4575-750B-29BFE9A3D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35276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MEMBERS.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B6F40-BB6F-7B24-D284-B28DB003C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720" y="1782762"/>
            <a:ext cx="10515600" cy="4353877"/>
          </a:xfrm>
        </p:spPr>
        <p:txBody>
          <a:bodyPr>
            <a:normAutofit/>
          </a:bodyPr>
          <a:lstStyle/>
          <a:p>
            <a:r>
              <a:rPr lang="en-US" dirty="0"/>
              <a:t>NKEM STEVE BERTRAND</a:t>
            </a:r>
          </a:p>
          <a:p>
            <a:pPr>
              <a:lnSpc>
                <a:spcPct val="300000"/>
              </a:lnSpc>
            </a:pPr>
            <a:r>
              <a:rPr lang="en-US" dirty="0"/>
              <a:t>TCHOULA LESLEY BRANDON NGATCHU</a:t>
            </a:r>
          </a:p>
          <a:p>
            <a:pPr>
              <a:lnSpc>
                <a:spcPct val="310000"/>
              </a:lnSpc>
            </a:pPr>
            <a:r>
              <a:rPr lang="en-US" dirty="0"/>
              <a:t>MUDOH DENZEL MUCHOK</a:t>
            </a:r>
          </a:p>
          <a:p>
            <a:pPr>
              <a:lnSpc>
                <a:spcPct val="300000"/>
              </a:lnSpc>
            </a:pPr>
            <a:r>
              <a:rPr lang="en-US" dirty="0"/>
              <a:t>AUSTIN ELONGO</a:t>
            </a:r>
          </a:p>
          <a:p>
            <a:pPr>
              <a:lnSpc>
                <a:spcPct val="300000"/>
              </a:lnSpc>
            </a:pPr>
            <a:r>
              <a:rPr lang="en-US" dirty="0"/>
              <a:t>NKWAKAP BRIGHT</a:t>
            </a:r>
          </a:p>
        </p:txBody>
      </p:sp>
    </p:spTree>
    <p:extLst>
      <p:ext uri="{BB962C8B-B14F-4D97-AF65-F5344CB8AC3E}">
        <p14:creationId xmlns:p14="http://schemas.microsoft.com/office/powerpoint/2010/main" val="3202930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02CB-4BBA-1347-AD6E-510D8B82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605" y="257483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END.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10C27-3DCF-8BBF-D581-42BD3C04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1452" y="2148840"/>
            <a:ext cx="8915400" cy="37776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31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  <p:sndAc>
          <p:stSnd>
            <p:snd r:embed="rId2" name="applause.wav"/>
          </p:stSnd>
        </p:sndAc>
      </p:transition>
    </mc:Choice>
    <mc:Fallback xmlns="">
      <p:transition spd="slow">
        <p:fade/>
        <p:sndAc>
          <p:stSnd>
            <p:snd r:embed="rId3" name="applause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76B7-CAA9-F2A4-A53C-D6B82745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b="1" u="sng" dirty="0">
                <a:solidFill>
                  <a:schemeClr val="accent2"/>
                </a:solidFill>
              </a:rPr>
              <a:t>PLAN</a:t>
            </a:r>
            <a:r>
              <a:rPr lang="en-US" b="1" u="sng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199E9-DC85-5284-5B59-E0520FF24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5280" y="1727200"/>
            <a:ext cx="10708419" cy="5730240"/>
          </a:xfrm>
        </p:spPr>
        <p:txBody>
          <a:bodyPr>
            <a:normAutofit fontScale="92500"/>
          </a:bodyPr>
          <a:lstStyle/>
          <a:p>
            <a:pPr>
              <a:lnSpc>
                <a:spcPct val="310000"/>
              </a:lnSpc>
            </a:pPr>
            <a:r>
              <a:rPr lang="en-US" sz="3600" b="1" dirty="0"/>
              <a:t>Introduction</a:t>
            </a:r>
          </a:p>
          <a:p>
            <a:pPr>
              <a:lnSpc>
                <a:spcPct val="310000"/>
              </a:lnSpc>
            </a:pPr>
            <a:r>
              <a:rPr lang="en-US" sz="3600" b="1" dirty="0"/>
              <a:t>Objectives</a:t>
            </a:r>
          </a:p>
          <a:p>
            <a:pPr>
              <a:lnSpc>
                <a:spcPct val="310000"/>
              </a:lnSpc>
            </a:pPr>
            <a:r>
              <a:rPr lang="en-US" sz="3600" b="1" dirty="0"/>
              <a:t>Functional And Non-Functional Requirement.</a:t>
            </a:r>
          </a:p>
          <a:p>
            <a:pPr marL="0" indent="0">
              <a:buNone/>
            </a:pPr>
            <a:r>
              <a:rPr lang="en-US" sz="3600" b="1" dirty="0"/>
              <a:t>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04330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300E-96D4-323C-D458-3513256D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>
                <a:solidFill>
                  <a:srgbClr val="FF0000"/>
                </a:solidFill>
              </a:rPr>
              <a:t>Objectives.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CDC8A-E07F-F8D3-6B83-0B4F69EF4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The objectives for the design and implementation of a discipline management application in a school establishment are:</a:t>
            </a:r>
          </a:p>
        </p:txBody>
      </p:sp>
    </p:spTree>
    <p:extLst>
      <p:ext uri="{BB962C8B-B14F-4D97-AF65-F5344CB8AC3E}">
        <p14:creationId xmlns:p14="http://schemas.microsoft.com/office/powerpoint/2010/main" val="371055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ACB1-0E78-E80B-7F36-25015E83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Continue……..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821D9-151E-E9BA-870A-710847947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280" y="1706880"/>
            <a:ext cx="10661331" cy="4826000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+mj-lt"/>
              <a:buAutoNum type="arabicParenR"/>
            </a:pPr>
            <a:r>
              <a:rPr lang="en-US" dirty="0"/>
              <a:t>Implement an  incident reporting system for efficient documentation and analysis of disciplinary issues, allowing administrators to identify pattern and trends for informed decision-making.</a:t>
            </a:r>
          </a:p>
          <a:p>
            <a:pPr>
              <a:lnSpc>
                <a:spcPct val="200000"/>
              </a:lnSpc>
              <a:buFont typeface="+mj-lt"/>
              <a:buAutoNum type="arabicParenR"/>
            </a:pPr>
            <a:r>
              <a:rPr lang="en-US" dirty="0"/>
              <a:t>Develop a user- interface to enhance the application for administrators and teachers.</a:t>
            </a:r>
          </a:p>
          <a:p>
            <a:pPr>
              <a:lnSpc>
                <a:spcPct val="200000"/>
              </a:lnSpc>
              <a:buFont typeface="+mj-lt"/>
              <a:buAutoNum type="arabicParenR"/>
            </a:pPr>
            <a:r>
              <a:rPr lang="en-US" dirty="0"/>
              <a:t>Implement a real time messaging system to enable communication between teachers and student and administrators.</a:t>
            </a:r>
          </a:p>
          <a:p>
            <a:pPr>
              <a:lnSpc>
                <a:spcPct val="200000"/>
              </a:lnSpc>
              <a:buFont typeface="+mj-lt"/>
              <a:buAutoNum type="arabicParenR"/>
            </a:pPr>
            <a:r>
              <a:rPr lang="en-US" dirty="0"/>
              <a:t>Provides a notification system to alert administrators about disciplinary incident and updates.</a:t>
            </a:r>
          </a:p>
          <a:p>
            <a:pPr>
              <a:lnSpc>
                <a:spcPct val="200000"/>
              </a:lnSpc>
              <a:buFont typeface="+mj-lt"/>
              <a:buAutoNum type="arabicParenR"/>
            </a:pPr>
            <a:endParaRPr lang="en-US" dirty="0"/>
          </a:p>
          <a:p>
            <a:pPr>
              <a:lnSpc>
                <a:spcPct val="200000"/>
              </a:lnSpc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0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95000">
              <a:schemeClr val="tx1">
                <a:lumMod val="65000"/>
                <a:lumOff val="35000"/>
              </a:schemeClr>
            </a:gs>
            <a:gs pos="6000">
              <a:schemeClr val="bg2">
                <a:tint val="90000"/>
                <a:satMod val="92000"/>
                <a:lumMod val="12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5F7C-1BBF-AE80-3001-2118D7D5A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101" y="511809"/>
            <a:ext cx="7402150" cy="1183632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MEMBERS AND ROLES.</a:t>
            </a:r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5946D11D-21BD-F4ED-C70D-09463C0A4C75}"/>
              </a:ext>
            </a:extLst>
          </p:cNvPr>
          <p:cNvSpPr/>
          <p:nvPr/>
        </p:nvSpPr>
        <p:spPr>
          <a:xfrm>
            <a:off x="6901614" y="1723873"/>
            <a:ext cx="914400" cy="794302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CDAB0C1C-75E6-CD63-B276-1AD973573CA9}"/>
              </a:ext>
            </a:extLst>
          </p:cNvPr>
          <p:cNvSpPr/>
          <p:nvPr/>
        </p:nvSpPr>
        <p:spPr>
          <a:xfrm>
            <a:off x="8958124" y="1678745"/>
            <a:ext cx="914400" cy="794302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540A51B5-329B-202E-FFC2-BDF976CE2EEA}"/>
              </a:ext>
            </a:extLst>
          </p:cNvPr>
          <p:cNvSpPr/>
          <p:nvPr/>
        </p:nvSpPr>
        <p:spPr>
          <a:xfrm>
            <a:off x="1588911" y="1700285"/>
            <a:ext cx="914400" cy="794302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id="{3E3EC312-1B48-BFA1-167E-4A41C3462F59}"/>
              </a:ext>
            </a:extLst>
          </p:cNvPr>
          <p:cNvSpPr/>
          <p:nvPr/>
        </p:nvSpPr>
        <p:spPr>
          <a:xfrm rot="5400000">
            <a:off x="7064178" y="1493496"/>
            <a:ext cx="568794" cy="188261"/>
          </a:xfrm>
          <a:prstGeom prst="mathMinu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id="{330ED192-A715-435B-54CE-A6B9FB3A3857}"/>
              </a:ext>
            </a:extLst>
          </p:cNvPr>
          <p:cNvSpPr/>
          <p:nvPr/>
        </p:nvSpPr>
        <p:spPr>
          <a:xfrm rot="5400000">
            <a:off x="1749294" y="1467316"/>
            <a:ext cx="568794" cy="188261"/>
          </a:xfrm>
          <a:prstGeom prst="mathMinu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72734755-5FC4-7D59-87C8-A516F901F0C9}"/>
              </a:ext>
            </a:extLst>
          </p:cNvPr>
          <p:cNvSpPr/>
          <p:nvPr/>
        </p:nvSpPr>
        <p:spPr>
          <a:xfrm rot="5400000" flipV="1">
            <a:off x="9130927" y="1466001"/>
            <a:ext cx="568794" cy="188261"/>
          </a:xfrm>
          <a:prstGeom prst="mathMinu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apezoid 24">
            <a:extLst>
              <a:ext uri="{FF2B5EF4-FFF2-40B4-BE49-F238E27FC236}">
                <a16:creationId xmlns:a16="http://schemas.microsoft.com/office/drawing/2014/main" id="{F9D6E8BD-F4BE-303A-8DEC-CE508CF444AB}"/>
              </a:ext>
            </a:extLst>
          </p:cNvPr>
          <p:cNvSpPr/>
          <p:nvPr/>
        </p:nvSpPr>
        <p:spPr>
          <a:xfrm>
            <a:off x="617574" y="5521654"/>
            <a:ext cx="11226801" cy="499715"/>
          </a:xfrm>
          <a:prstGeom prst="trapezoid">
            <a:avLst/>
          </a:prstGeom>
          <a:solidFill>
            <a:schemeClr val="bg2"/>
          </a:solidFill>
          <a:ln>
            <a:noFill/>
          </a:ln>
          <a:effectLst>
            <a:softEdge rad="12700"/>
          </a:effectLst>
          <a:scene3d>
            <a:camera prst="orthographicFront"/>
            <a:lightRig rig="morning" dir="t"/>
          </a:scene3d>
          <a:sp3d contourW="12700" prstMaterial="dkEdge">
            <a:bevelT h="260350"/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57C1B3-6F82-4F89-4E1F-9AE973512CD7}"/>
              </a:ext>
            </a:extLst>
          </p:cNvPr>
          <p:cNvSpPr/>
          <p:nvPr/>
        </p:nvSpPr>
        <p:spPr>
          <a:xfrm>
            <a:off x="11206" y="6346190"/>
            <a:ext cx="12192000" cy="499715"/>
          </a:xfrm>
          <a:prstGeom prst="rect">
            <a:avLst/>
          </a:prstGeom>
          <a:gradFill>
            <a:gsLst>
              <a:gs pos="37000">
                <a:schemeClr val="bg1">
                  <a:lumMod val="85000"/>
                </a:schemeClr>
              </a:gs>
              <a:gs pos="95000">
                <a:schemeClr val="tx1">
                  <a:lumMod val="65000"/>
                  <a:lumOff val="35000"/>
                </a:schemeClr>
              </a:gs>
              <a:gs pos="0">
                <a:schemeClr val="bg2">
                  <a:tint val="90000"/>
                  <a:satMod val="92000"/>
                  <a:lumMod val="120000"/>
                </a:schemeClr>
              </a:gs>
            </a:gsLst>
            <a:path path="circle">
              <a:fillToRect l="50000" t="50000" r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Minus Sign 35">
            <a:extLst>
              <a:ext uri="{FF2B5EF4-FFF2-40B4-BE49-F238E27FC236}">
                <a16:creationId xmlns:a16="http://schemas.microsoft.com/office/drawing/2014/main" id="{19ACE91A-29F3-48C3-1A92-074C288FA5FA}"/>
              </a:ext>
            </a:extLst>
          </p:cNvPr>
          <p:cNvSpPr/>
          <p:nvPr/>
        </p:nvSpPr>
        <p:spPr>
          <a:xfrm>
            <a:off x="-477646" y="1288779"/>
            <a:ext cx="12973050" cy="9547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1E81F9A7-365A-718D-26C1-E33590FDCF25}"/>
              </a:ext>
            </a:extLst>
          </p:cNvPr>
          <p:cNvSpPr/>
          <p:nvPr/>
        </p:nvSpPr>
        <p:spPr>
          <a:xfrm>
            <a:off x="3314119" y="1696100"/>
            <a:ext cx="914400" cy="794302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BF498DD6-01D7-E695-A0C2-645DEEF4077E}"/>
              </a:ext>
            </a:extLst>
          </p:cNvPr>
          <p:cNvSpPr/>
          <p:nvPr/>
        </p:nvSpPr>
        <p:spPr>
          <a:xfrm>
            <a:off x="5061900" y="1718262"/>
            <a:ext cx="914400" cy="794302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Minus Sign 29">
            <a:extLst>
              <a:ext uri="{FF2B5EF4-FFF2-40B4-BE49-F238E27FC236}">
                <a16:creationId xmlns:a16="http://schemas.microsoft.com/office/drawing/2014/main" id="{E38FA81A-4704-2760-7A72-1EFFC02BAA4F}"/>
              </a:ext>
            </a:extLst>
          </p:cNvPr>
          <p:cNvSpPr/>
          <p:nvPr/>
        </p:nvSpPr>
        <p:spPr>
          <a:xfrm rot="5400000">
            <a:off x="3460540" y="1484678"/>
            <a:ext cx="568794" cy="188261"/>
          </a:xfrm>
          <a:prstGeom prst="mathMinu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Minus Sign 36">
            <a:extLst>
              <a:ext uri="{FF2B5EF4-FFF2-40B4-BE49-F238E27FC236}">
                <a16:creationId xmlns:a16="http://schemas.microsoft.com/office/drawing/2014/main" id="{3F79E42B-B665-A175-B027-827343F94BC5}"/>
              </a:ext>
            </a:extLst>
          </p:cNvPr>
          <p:cNvSpPr/>
          <p:nvPr/>
        </p:nvSpPr>
        <p:spPr>
          <a:xfrm rot="5400000">
            <a:off x="5199912" y="1501867"/>
            <a:ext cx="568794" cy="188261"/>
          </a:xfrm>
          <a:prstGeom prst="mathMinu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9464FB-DDCF-0F7A-DD0E-736A6496669C}"/>
              </a:ext>
            </a:extLst>
          </p:cNvPr>
          <p:cNvSpPr txBox="1"/>
          <p:nvPr/>
        </p:nvSpPr>
        <p:spPr>
          <a:xfrm>
            <a:off x="923433" y="4198730"/>
            <a:ext cx="28215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NKEM STEVE BERTRAND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0A956-BA22-03DE-4E73-74ABBCBF1B42}"/>
              </a:ext>
            </a:extLst>
          </p:cNvPr>
          <p:cNvSpPr txBox="1"/>
          <p:nvPr/>
        </p:nvSpPr>
        <p:spPr>
          <a:xfrm>
            <a:off x="2892713" y="4045842"/>
            <a:ext cx="17572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TCHOULA LESLEY </a:t>
            </a:r>
          </a:p>
          <a:p>
            <a:r>
              <a:rPr lang="en-US" sz="1200" b="1" dirty="0"/>
              <a:t>BRANDON NGATCHU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0182B-8DCA-0950-76F5-C62CBAADD3CC}"/>
              </a:ext>
            </a:extLst>
          </p:cNvPr>
          <p:cNvSpPr txBox="1"/>
          <p:nvPr/>
        </p:nvSpPr>
        <p:spPr>
          <a:xfrm>
            <a:off x="4829629" y="4040290"/>
            <a:ext cx="14013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MUDOH DENZEL </a:t>
            </a:r>
          </a:p>
          <a:p>
            <a:r>
              <a:rPr lang="en-US" sz="1200" b="1" dirty="0"/>
              <a:t>MUCHOK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6CE0CE-EBCC-8A64-C313-27FD5FF0BEAF}"/>
              </a:ext>
            </a:extLst>
          </p:cNvPr>
          <p:cNvSpPr txBox="1"/>
          <p:nvPr/>
        </p:nvSpPr>
        <p:spPr>
          <a:xfrm>
            <a:off x="6684515" y="4164177"/>
            <a:ext cx="1604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AUSTIN ELONGO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14637C-3AF7-5BAA-E3F1-BDA993AB5EB3}"/>
              </a:ext>
            </a:extLst>
          </p:cNvPr>
          <p:cNvSpPr txBox="1"/>
          <p:nvPr/>
        </p:nvSpPr>
        <p:spPr>
          <a:xfrm>
            <a:off x="8615680" y="4123123"/>
            <a:ext cx="1733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NKWAKAP BRIGHT</a:t>
            </a:r>
          </a:p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6FCA91-A739-F534-D2FE-2A6A2CBB80D8}"/>
              </a:ext>
            </a:extLst>
          </p:cNvPr>
          <p:cNvCxnSpPr/>
          <p:nvPr/>
        </p:nvCxnSpPr>
        <p:spPr>
          <a:xfrm>
            <a:off x="952254" y="3749040"/>
            <a:ext cx="0" cy="1761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A762DB1-5221-1B56-5491-A2F5AD7FB8ED}"/>
              </a:ext>
            </a:extLst>
          </p:cNvPr>
          <p:cNvCxnSpPr/>
          <p:nvPr/>
        </p:nvCxnSpPr>
        <p:spPr>
          <a:xfrm>
            <a:off x="2737123" y="3735206"/>
            <a:ext cx="0" cy="1761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EF9EB90-3185-26EF-F2A9-C0C5B3D878E2}"/>
              </a:ext>
            </a:extLst>
          </p:cNvPr>
          <p:cNvCxnSpPr/>
          <p:nvPr/>
        </p:nvCxnSpPr>
        <p:spPr>
          <a:xfrm>
            <a:off x="4657299" y="3749040"/>
            <a:ext cx="0" cy="1761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AEB7B1D-E203-1503-1410-E2878482004F}"/>
              </a:ext>
            </a:extLst>
          </p:cNvPr>
          <p:cNvCxnSpPr/>
          <p:nvPr/>
        </p:nvCxnSpPr>
        <p:spPr>
          <a:xfrm>
            <a:off x="6446519" y="3735206"/>
            <a:ext cx="0" cy="1761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A803858-1A64-CC9D-9273-870438099A9A}"/>
              </a:ext>
            </a:extLst>
          </p:cNvPr>
          <p:cNvCxnSpPr/>
          <p:nvPr/>
        </p:nvCxnSpPr>
        <p:spPr>
          <a:xfrm>
            <a:off x="8440174" y="3782486"/>
            <a:ext cx="0" cy="1761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AF9F26C-6C09-E7B0-A391-D717D1745042}"/>
              </a:ext>
            </a:extLst>
          </p:cNvPr>
          <p:cNvCxnSpPr/>
          <p:nvPr/>
        </p:nvCxnSpPr>
        <p:spPr>
          <a:xfrm>
            <a:off x="10716014" y="3749040"/>
            <a:ext cx="0" cy="1761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EAD2368-A1E0-7FFB-24CD-14537A46F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14" y="3072636"/>
            <a:ext cx="1285515" cy="111404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47F5265-2660-4F70-56CA-6CD01405C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794" y="3010421"/>
            <a:ext cx="1031085" cy="107319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8595776-3DE9-B583-5D36-5EA3BFDB3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109" y="3034134"/>
            <a:ext cx="1276440" cy="111404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7819A20-6DF1-C4DD-CD46-BD00988B33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535" y="3072636"/>
            <a:ext cx="1072807" cy="101097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954EF40-73DD-953A-54A8-36ABC62B39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526" y="3039963"/>
            <a:ext cx="871488" cy="106002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F757F76-3AC0-80F9-7B34-2AEC49F6480C}"/>
              </a:ext>
            </a:extLst>
          </p:cNvPr>
          <p:cNvSpPr txBox="1"/>
          <p:nvPr/>
        </p:nvSpPr>
        <p:spPr>
          <a:xfrm>
            <a:off x="833119" y="4503499"/>
            <a:ext cx="16946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 Project Analyst</a:t>
            </a:r>
          </a:p>
          <a:p>
            <a:r>
              <a:rPr lang="en-US" sz="1400" dirty="0"/>
              <a:t> and PowerPoint </a:t>
            </a:r>
          </a:p>
          <a:p>
            <a:r>
              <a:rPr lang="en-US" sz="1400" dirty="0"/>
              <a:t>  designer.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6E1ABA-4852-EBAE-34B6-FD2062808596}"/>
              </a:ext>
            </a:extLst>
          </p:cNvPr>
          <p:cNvSpPr txBox="1"/>
          <p:nvPr/>
        </p:nvSpPr>
        <p:spPr>
          <a:xfrm>
            <a:off x="6699554" y="4517344"/>
            <a:ext cx="1486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 of group</a:t>
            </a:r>
          </a:p>
          <a:p>
            <a:r>
              <a:rPr lang="en-US" sz="1400" dirty="0"/>
              <a:t> and supervisor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D36D96-EFF7-767B-1AB9-7ABD5B9CC4CF}"/>
              </a:ext>
            </a:extLst>
          </p:cNvPr>
          <p:cNvSpPr txBox="1"/>
          <p:nvPr/>
        </p:nvSpPr>
        <p:spPr>
          <a:xfrm>
            <a:off x="8656609" y="4617090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ui/ux engineer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25771C6-9831-5084-161B-4F897A96CDD7}"/>
              </a:ext>
            </a:extLst>
          </p:cNvPr>
          <p:cNvSpPr txBox="1"/>
          <p:nvPr/>
        </p:nvSpPr>
        <p:spPr>
          <a:xfrm>
            <a:off x="4628715" y="4588258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analyst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03BF9C-CA66-4346-6D23-5FE7D53F056E}"/>
              </a:ext>
            </a:extLst>
          </p:cNvPr>
          <p:cNvSpPr txBox="1"/>
          <p:nvPr/>
        </p:nvSpPr>
        <p:spPr>
          <a:xfrm>
            <a:off x="2852192" y="4703373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 grapher</a:t>
            </a:r>
          </a:p>
        </p:txBody>
      </p:sp>
    </p:spTree>
    <p:extLst>
      <p:ext uri="{BB962C8B-B14F-4D97-AF65-F5344CB8AC3E}">
        <p14:creationId xmlns:p14="http://schemas.microsoft.com/office/powerpoint/2010/main" val="117624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FD2A-AF78-E5B1-73E4-79D63AA3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 REQUIREMENTS.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1B3EF-2095-949E-C103-38EE87B4A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640" y="1605280"/>
            <a:ext cx="11389360" cy="52527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pPr>
              <a:lnSpc>
                <a:spcPct val="250000"/>
              </a:lnSpc>
            </a:pPr>
            <a:r>
              <a:rPr lang="en-US" dirty="0"/>
              <a:t>The functional requirement of this system are:</a:t>
            </a:r>
          </a:p>
          <a:p>
            <a:pPr>
              <a:lnSpc>
                <a:spcPct val="250000"/>
              </a:lnSpc>
            </a:pPr>
            <a:r>
              <a:rPr lang="en-US" dirty="0"/>
              <a:t>The system should be able to allow Student information to be managed within the frame of the system.</a:t>
            </a:r>
          </a:p>
          <a:p>
            <a:pPr>
              <a:lnSpc>
                <a:spcPct val="250000"/>
              </a:lnSpc>
            </a:pPr>
            <a:r>
              <a:rPr lang="en-US" dirty="0"/>
              <a:t>The system will be able to allow Incident reporting by teachers, staffs and order administration within a landmark university.</a:t>
            </a:r>
          </a:p>
          <a:p>
            <a:pPr>
              <a:lnSpc>
                <a:spcPct val="250000"/>
              </a:lnSpc>
            </a:pPr>
            <a:r>
              <a:rPr lang="en-US" dirty="0"/>
              <a:t>This system will be able to  grand Communication within the system.</a:t>
            </a:r>
          </a:p>
          <a:p>
            <a:pPr>
              <a:lnSpc>
                <a:spcPct val="250000"/>
              </a:lnSpc>
            </a:pPr>
            <a:r>
              <a:rPr lang="en-US" dirty="0"/>
              <a:t>The system will track progress on disciplinary  task assign by the disciplinary council.</a:t>
            </a:r>
          </a:p>
        </p:txBody>
      </p:sp>
    </p:spTree>
    <p:extLst>
      <p:ext uri="{BB962C8B-B14F-4D97-AF65-F5344CB8AC3E}">
        <p14:creationId xmlns:p14="http://schemas.microsoft.com/office/powerpoint/2010/main" val="418339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7516-FB6B-9037-119F-1BB16772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NON-FUNTIONAL REQUIREMENTS.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DB466-67F5-6E65-5726-8C0637033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600" y="1788160"/>
            <a:ext cx="10773092" cy="5872480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US" dirty="0"/>
              <a:t>The system will response to  request fast.</a:t>
            </a:r>
          </a:p>
          <a:p>
            <a:pPr>
              <a:lnSpc>
                <a:spcPct val="300000"/>
              </a:lnSpc>
            </a:pPr>
            <a:r>
              <a:rPr lang="en-US" dirty="0"/>
              <a:t>The system will always be accessible to the users at any instant</a:t>
            </a:r>
          </a:p>
          <a:p>
            <a:pPr>
              <a:lnSpc>
                <a:spcPct val="300000"/>
              </a:lnSpc>
            </a:pPr>
            <a:r>
              <a:rPr lang="en-US" dirty="0"/>
              <a:t>Some  information  will not be visible to teachers, only staffs will be allowed.</a:t>
            </a:r>
          </a:p>
          <a:p>
            <a:pPr>
              <a:lnSpc>
                <a:spcPct val="300000"/>
              </a:lnSpc>
            </a:pPr>
            <a:r>
              <a:rPr lang="en-US" dirty="0"/>
              <a:t>Only student and staffs of landmark will be accessible to this system.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7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1196-34B1-43FE-D38A-85D74248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13360"/>
            <a:ext cx="8911687" cy="103632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Lifecycle.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B2ED3-77CA-A598-1088-B9390FD3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839" y="1066800"/>
            <a:ext cx="7117617" cy="532384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Security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Conception and planning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Requirements analysis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System design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Implementation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Testing 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Deployment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Operation Maintenance </a:t>
            </a:r>
          </a:p>
        </p:txBody>
      </p:sp>
    </p:spTree>
    <p:extLst>
      <p:ext uri="{BB962C8B-B14F-4D97-AF65-F5344CB8AC3E}">
        <p14:creationId xmlns:p14="http://schemas.microsoft.com/office/powerpoint/2010/main" val="20058029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491</TotalTime>
  <Words>384</Words>
  <Application>Microsoft Office PowerPoint</Application>
  <PresentationFormat>Widescreen</PresentationFormat>
  <Paragraphs>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Wisp</vt:lpstr>
      <vt:lpstr>TOPIC ONE.</vt:lpstr>
      <vt:lpstr>GROUP MEMBERS.</vt:lpstr>
      <vt:lpstr>PLAN.</vt:lpstr>
      <vt:lpstr>Objectives.</vt:lpstr>
      <vt:lpstr>Continue……..</vt:lpstr>
      <vt:lpstr>GROUP MEMBERS AND ROLES.</vt:lpstr>
      <vt:lpstr>FUNCTIONAL REQUIREMENTS.</vt:lpstr>
      <vt:lpstr>NON-FUNTIONAL REQUIREMENTS.</vt:lpstr>
      <vt:lpstr>Lifecycle.</vt:lpstr>
      <vt:lpstr>Business opportunities.</vt:lpstr>
      <vt:lpstr>Sequence Diagram for Role Based Access Control.</vt:lpstr>
      <vt:lpstr>CLASS DIAGRAM.</vt:lpstr>
      <vt:lpstr>Use case diagram </vt:lpstr>
      <vt:lpstr>Student information management. </vt:lpstr>
      <vt:lpstr>Incident reporting.</vt:lpstr>
      <vt:lpstr>Communication system. </vt:lpstr>
      <vt:lpstr>Analytic and reporting. </vt:lpstr>
      <vt:lpstr>Notification system. </vt:lpstr>
      <vt:lpstr>DURATION.</vt:lpstr>
      <vt:lpstr>END.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ONE </dc:title>
  <dc:creator>nkem berty</dc:creator>
  <cp:lastModifiedBy>nkem berty</cp:lastModifiedBy>
  <cp:revision>32</cp:revision>
  <dcterms:created xsi:type="dcterms:W3CDTF">2024-01-16T16:55:11Z</dcterms:created>
  <dcterms:modified xsi:type="dcterms:W3CDTF">2024-01-19T08:10:10Z</dcterms:modified>
</cp:coreProperties>
</file>