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156"/>
  </p:normalViewPr>
  <p:slideViewPr>
    <p:cSldViewPr snapToGrid="0">
      <p:cViewPr varScale="1">
        <p:scale>
          <a:sx n="89" d="100"/>
          <a:sy n="89" d="100"/>
        </p:scale>
        <p:origin x="1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D4722-2590-3B46-B5A4-BC75C1AFA14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A455B-72BA-0A4B-995D-291669088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adapted multiple linear </a:t>
            </a:r>
            <a:r>
              <a:rPr lang="en-GB" dirty="0" err="1"/>
              <a:t>regresssion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455B-72BA-0A4B-995D-291669088D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HR is the effect size.</a:t>
            </a:r>
          </a:p>
          <a:p>
            <a:r>
              <a:rPr lang="en-GB" dirty="0"/>
              <a:t>A statistical test is performed to see if this is different from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455B-72BA-0A4B-995D-291669088D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F01A-4782-86CE-09C1-AEBB034DB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A6E5-2D11-23FC-4671-DB7869671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F5DB-68B0-CBC2-D18A-086A3D47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7C57-1351-2DCD-ECD9-1CCB7848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5FBF-D2A7-1A37-0200-D18611A3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79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E12B-D177-A24B-0B09-94B914A9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B057-F396-D4BB-713E-E902E0D20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27AD-1900-236A-6682-EFCB0EEA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C37F-6AD7-09E1-3981-14EF1AF9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C564-013E-00A4-DFB7-CA74736B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5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56E05-432C-A63B-DA74-C22E41D15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BD099-3381-C0EA-E6B5-58DB364E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826B-15C2-8EDB-664D-49EE1556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A79E-9597-0920-3939-388FDD87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CB35-E888-1FAE-88A7-258CAFA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3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D752-6A61-7C07-3C6E-1F6ECBD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51AF-0C0D-029B-E234-ABA7D647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93C9-E0FB-8A51-2786-581D2AD5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F20F-1E48-FC0C-4A2E-CB28D24A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2919-30BA-CE24-FEC7-A39B2ACF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82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03B1-E7B8-F855-B0D5-4AB05AB6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2B70F-DD4A-87D6-47ED-AE1652EF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31DE-2ADA-3E1D-CAA5-B20DBB0A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EF6E-D0D6-0B2A-EF19-E183928D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6148-6344-3DDB-9F43-CCD4E62B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7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43C4-EB22-E4BA-276B-17B9394B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BD7-3B07-60CC-5AA1-88EC81A6C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40238-67C3-0430-A66E-63A694049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C6E9-2B59-66CD-425F-2B1431DD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4370-2EA2-926C-3593-54F6D803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11CA4-8F72-5A5B-C147-3BC03BE2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CAA6-4831-379D-4656-ECB91613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2982-7083-DE43-E176-07596472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658E1-ABE8-2111-C3EA-1224637CE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6C03E-D1BB-1B42-3A9B-7330F5D2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04F8-7ACF-1A9A-7B52-FD849644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1A4F2-D933-5855-7CB0-AD3C38F6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8CB9E-6A52-1DC0-167A-00CEE20B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8B8A9-4170-103B-ED9D-36E90C1E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0A55-831B-A913-BE3B-F2F3F76E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886F6-B15D-949B-2868-B27F5464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B92D2-4F58-116C-FB81-B98D9303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40F0B-7CD8-7FC7-5C78-BF8EA96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D4D22-3386-2069-2F97-1A5FBFE8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630F7-A21A-1FD4-43C5-451D07E5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E4612-DD38-0BDC-B5D1-8A6DF7CF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86E7-7BE8-98F3-8F6E-410BD47E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0385-9BC1-3868-C8DD-B3C42773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41651-DDF2-6A45-ED33-3DA366793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8EF3-FE1B-F07E-934B-541E003D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1D29-EE6B-4F94-E7B0-E2EF09B8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55124-CA9C-488F-81A4-983E7386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33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7606-025C-306B-27BE-CEE7A945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5D34B-6D4E-D22A-2265-ADFC8697B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0F02B-4FDB-140A-D70B-ECEC6612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00F0E-8412-B0F7-4FD1-6A84900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F3D1-7375-5ECA-D650-1DDDA45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ECBDC-A85B-254D-E490-6E804AD4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E970E-B669-899D-C323-78E93681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4134-6C86-4799-A67C-43316E6E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AC71-CD19-55E4-3430-BA9761419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568A-094F-3B49-8C1C-57CE1E225C7B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0C30-F7AB-F7C0-6E51-F8EF328B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FB42-2191-3355-53EE-CA814D969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9DD01-CDF7-B940-9D81-AB0E9BE7E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6vdjwhauF8&amp;t=201s" TargetMode="External"/><Relationship Id="rId2" Type="http://schemas.openxmlformats.org/officeDocument/2006/relationships/hyperlink" Target="https://www.youtube.com/watch?v=q0rzMgpYpb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482-B9C1-C940-300E-DFC70A77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survival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C4A7-03A6-8C1A-0AA2-926344E3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Survival analyses </a:t>
            </a:r>
            <a:r>
              <a:rPr lang="en-GB" dirty="0">
                <a:hlinkClick r:id="rId2"/>
              </a:rPr>
              <a:t>https://www.youtube.com/watch?v=q0rzMgpYpbQ</a:t>
            </a:r>
            <a:r>
              <a:rPr lang="en-GB" dirty="0"/>
              <a:t> </a:t>
            </a:r>
          </a:p>
          <a:p>
            <a:r>
              <a:rPr lang="en-GB" dirty="0"/>
              <a:t>KM Plot and log-rank test </a:t>
            </a:r>
            <a:r>
              <a:rPr lang="en-GB" dirty="0">
                <a:hlinkClick r:id="rId3"/>
              </a:rPr>
              <a:t>https://www.youtube.com/watch?v=t6vdjwhauF8&amp;t</a:t>
            </a:r>
            <a:r>
              <a:rPr lang="en-GB">
                <a:hlinkClick r:id="rId3"/>
              </a:rPr>
              <a:t>=201s</a:t>
            </a: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80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C498-898B-90A6-4026-272E00537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Cox Proportional Hazards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52FE0-F3A0-DB64-46C1-EF13FC8CB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MMB masterclass 2023</a:t>
            </a:r>
          </a:p>
        </p:txBody>
      </p:sp>
    </p:spTree>
    <p:extLst>
      <p:ext uri="{BB962C8B-B14F-4D97-AF65-F5344CB8AC3E}">
        <p14:creationId xmlns:p14="http://schemas.microsoft.com/office/powerpoint/2010/main" val="202310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43EA-EB47-6A72-D62C-7CE95589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the Cox Proportional Hazards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25AB-F431-2085-69CC-187AEB77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Kaplan-Meier curves and log-rank tests are limited:</a:t>
            </a:r>
          </a:p>
          <a:p>
            <a:pPr lvl="1"/>
            <a:r>
              <a:rPr lang="en-GB" dirty="0"/>
              <a:t>Univariate only</a:t>
            </a:r>
          </a:p>
          <a:p>
            <a:pPr lvl="1"/>
            <a:r>
              <a:rPr lang="en-GB" dirty="0"/>
              <a:t>Categorical only</a:t>
            </a:r>
          </a:p>
          <a:p>
            <a:pPr lvl="1"/>
            <a:endParaRPr lang="en-GB" dirty="0"/>
          </a:p>
          <a:p>
            <a:r>
              <a:rPr lang="en-GB" dirty="0"/>
              <a:t>In most clinical situations these limitations are not met</a:t>
            </a:r>
          </a:p>
        </p:txBody>
      </p:sp>
    </p:spTree>
    <p:extLst>
      <p:ext uri="{BB962C8B-B14F-4D97-AF65-F5344CB8AC3E}">
        <p14:creationId xmlns:p14="http://schemas.microsoft.com/office/powerpoint/2010/main" val="160057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1C7F-E050-A871-5C29-3A2BC532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Cox proportional hazards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26D2-0F31-0DCE-8202-E798D58E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log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(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h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(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t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))=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log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(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h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 pitchFamily="2" charset="2"/>
              </a:rPr>
              <a:t>0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(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t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))+</a:t>
            </a:r>
            <a:r>
              <a:rPr lang="el-GR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β</a:t>
            </a:r>
            <a:r>
              <a:rPr lang="el-GR" b="0" i="0" u="none" strike="noStrike" baseline="-25000" dirty="0">
                <a:solidFill>
                  <a:srgbClr val="333333"/>
                </a:solidFill>
                <a:effectLst/>
                <a:latin typeface="STIXGeneral-Regular" pitchFamily="2" charset="2"/>
              </a:rPr>
              <a:t>1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x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 pitchFamily="2" charset="2"/>
              </a:rPr>
              <a:t>1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+</a:t>
            </a:r>
            <a:r>
              <a:rPr lang="el-GR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β</a:t>
            </a:r>
            <a:r>
              <a:rPr lang="el-GR" b="0" i="0" u="none" strike="noStrike" baseline="-25000" dirty="0">
                <a:solidFill>
                  <a:srgbClr val="333333"/>
                </a:solidFill>
                <a:effectLst/>
                <a:latin typeface="STIXGeneral-Regular" pitchFamily="2" charset="2"/>
              </a:rPr>
              <a:t>2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x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 pitchFamily="2" charset="2"/>
              </a:rPr>
              <a:t>2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+...+</a:t>
            </a:r>
            <a:r>
              <a:rPr lang="el-GR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β</a:t>
            </a:r>
            <a:r>
              <a:rPr lang="en-GB" b="0" i="0" u="none" strike="noStrike" baseline="-25000" dirty="0" err="1">
                <a:solidFill>
                  <a:srgbClr val="333333"/>
                </a:solidFill>
                <a:effectLst/>
                <a:latin typeface="STIXGeneral-Italic" pitchFamily="2" charset="2"/>
              </a:rPr>
              <a:t>p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STIXGeneral-Italic" pitchFamily="2" charset="2"/>
              </a:rPr>
              <a:t>x</a:t>
            </a:r>
            <a:r>
              <a:rPr lang="en-GB" b="0" i="0" u="none" strike="noStrike" baseline="-25000" dirty="0" err="1">
                <a:solidFill>
                  <a:srgbClr val="333333"/>
                </a:solidFill>
                <a:effectLst/>
                <a:latin typeface="STIXGeneral-Italic" pitchFamily="2" charset="2"/>
              </a:rPr>
              <a:t>p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.</a:t>
            </a:r>
            <a:br>
              <a:rPr lang="en-GB" dirty="0"/>
            </a:br>
            <a:endParaRPr lang="en-GB" dirty="0"/>
          </a:p>
          <a:p>
            <a:r>
              <a:rPr lang="en-GB" dirty="0">
                <a:solidFill>
                  <a:srgbClr val="333333"/>
                </a:solidFill>
                <a:latin typeface="Helvetica Neue" panose="02000503000000020004" pitchFamily="2" charset="0"/>
              </a:rPr>
              <a:t>M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ultiple exposure variables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x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 pitchFamily="2" charset="2"/>
              </a:rPr>
              <a:t>1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, 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x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 pitchFamily="2" charset="2"/>
              </a:rPr>
              <a:t>2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, …,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STIXGeneral-Italic" pitchFamily="2" charset="2"/>
              </a:rPr>
              <a:t>x</a:t>
            </a:r>
            <a:r>
              <a:rPr lang="en-GB" b="0" i="0" u="none" strike="noStrike" baseline="-25000" dirty="0" err="1">
                <a:solidFill>
                  <a:srgbClr val="333333"/>
                </a:solidFill>
                <a:effectLst/>
                <a:latin typeface="STIXGeneral-Italic" pitchFamily="2" charset="2"/>
              </a:rPr>
              <a:t>p</a:t>
            </a:r>
            <a:endParaRPr lang="en-GB" b="0" i="0" u="none" strike="noStrike" baseline="-25000" dirty="0">
              <a:solidFill>
                <a:srgbClr val="333333"/>
              </a:solidFill>
              <a:effectLst/>
              <a:latin typeface="STIXGeneral-Italic" pitchFamily="2" charset="2"/>
            </a:endParaRPr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h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(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t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) = hazard at time </a:t>
            </a:r>
            <a:r>
              <a:rPr lang="en-GB" b="0" i="1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t</a:t>
            </a:r>
            <a:r>
              <a:rPr lang="en-GB" b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  i.e. the likelihood an event will occur at time </a:t>
            </a:r>
            <a:r>
              <a:rPr lang="en-GB" b="0" i="1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t</a:t>
            </a:r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h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 pitchFamily="2" charset="2"/>
              </a:rPr>
              <a:t>0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(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 pitchFamily="2" charset="2"/>
              </a:rPr>
              <a:t>t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 pitchFamily="2" charset="2"/>
              </a:rPr>
              <a:t>) = baseline hazard (hazard for an individual when all exposure variables are 0)</a:t>
            </a:r>
            <a:endParaRPr lang="en-GB" b="0" i="1" u="none" strike="noStrike" dirty="0">
              <a:solidFill>
                <a:srgbClr val="333333"/>
              </a:solidFill>
              <a:effectLst/>
              <a:latin typeface="STIXGeneral-Regular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45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F8D6-DB41-DAEA-EFA1-EEA4042D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Hazards Ratio (HR)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67A2-42E0-D10A-7997-6D9BEB8A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l-GR" dirty="0"/>
            </a:br>
            <a:endParaRPr lang="en-GB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HR is constant over time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21B34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HR = 1: No effect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HR &lt; 1: Reduction in the hazard (a bad prognostic factor)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HR &gt; 1: Increase in hazard (a good prognostic factor)</a:t>
            </a:r>
          </a:p>
          <a:p>
            <a:endParaRPr lang="en-GB" dirty="0"/>
          </a:p>
        </p:txBody>
      </p:sp>
      <p:pic>
        <p:nvPicPr>
          <p:cNvPr id="5" name="Picture 4" descr="A mathematical equation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4D28FDD1-4E92-390A-D099-D50E90ACC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64" y="1525588"/>
            <a:ext cx="364707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8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224</Words>
  <Application>Microsoft Macintosh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Open Sans</vt:lpstr>
      <vt:lpstr>STIXGeneral-Italic</vt:lpstr>
      <vt:lpstr>STIXGeneral-Regular</vt:lpstr>
      <vt:lpstr>Office Theme</vt:lpstr>
      <vt:lpstr>Introduction to survival analyses</vt:lpstr>
      <vt:lpstr>Cox Proportional Hazards Model</vt:lpstr>
      <vt:lpstr>The need for the Cox Proportional Hazards Model </vt:lpstr>
      <vt:lpstr>The Cox proportional hazards model</vt:lpstr>
      <vt:lpstr>Hazards Ratio (HR)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survival analyses</dc:title>
  <dc:creator>Daniel Brewer (MED - Staff)</dc:creator>
  <cp:lastModifiedBy>Daniel Brewer (MED - Staff)</cp:lastModifiedBy>
  <cp:revision>1</cp:revision>
  <dcterms:created xsi:type="dcterms:W3CDTF">2023-09-25T12:55:59Z</dcterms:created>
  <dcterms:modified xsi:type="dcterms:W3CDTF">2023-09-26T13:23:50Z</dcterms:modified>
</cp:coreProperties>
</file>