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loud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eativecommons.org/licenses/by/2.0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witter.com/PhilipLeftwich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outlines</a:t>
            </a:r>
            <a:br/>
            <a:br/>
            <a:r>
              <a:rPr/>
              <a:t>Philip</a:t>
            </a:r>
            <a:r>
              <a:rPr/>
              <a:t> </a:t>
            </a:r>
            <a:r>
              <a:rPr/>
              <a:t>Leftwich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/>
            <a:r>
              <a:rPr/>
              <a:t>Program in R</a:t>
            </a:r>
          </a:p>
          <a:p>
            <a:pPr lvl="1"/>
            <a:r>
              <a:rPr/>
              <a:t>Data wrangling</a:t>
            </a:r>
          </a:p>
          <a:p>
            <a:pPr lvl="1"/>
            <a:r>
              <a:rPr/>
              <a:t>Data visualisation</a:t>
            </a:r>
          </a:p>
          <a:p>
            <a:pPr lvl="1"/>
            <a:r>
              <a:rPr/>
              <a:t>Data analysis</a:t>
            </a:r>
          </a:p>
          <a:p>
            <a:pPr lvl="1"/>
            <a:r>
              <a:rPr/>
              <a:t>Reproducible Research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 is for Open Reproducible Research</a:t>
            </a:r>
          </a:p>
          <a:p>
            <a:pPr lvl="0" marL="0" indent="0">
              <a:buNone/>
            </a:pPr>
            <a:r>
              <a:rPr/>
              <a:t>.left-code[</a:t>
            </a:r>
          </a:p>
          <a:p>
            <a:pPr lvl="1"/>
            <a:r>
              <a:rPr/>
              <a:t>Reproducible</a:t>
            </a:r>
          </a:p>
          <a:p>
            <a:pPr lvl="1"/>
            <a:r>
              <a:rPr/>
              <a:t>Robust</a:t>
            </a:r>
          </a:p>
          <a:p>
            <a:pPr lvl="1"/>
            <a:r>
              <a:rPr/>
              <a:t>Transparent</a:t>
            </a:r>
          </a:p>
          <a:p>
            <a:pPr lvl="1"/>
            <a:r>
              <a:rPr/>
              <a:t>Reusable</a:t>
            </a:r>
          </a:p>
          <a:p>
            <a:pPr lvl="1"/>
            <a:r>
              <a:rPr/>
              <a:t>Shareable research materials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.right-plot[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eproducible-data-analysis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R?</a:t>
            </a:r>
          </a:p>
          <a:p>
            <a:pPr lvl="1"/>
            <a:r>
              <a:rPr/>
              <a:t>R is a full programming language</a:t>
            </a:r>
          </a:p>
          <a:p>
            <a:pPr lvl="1"/>
            <a:r>
              <a:rPr/>
              <a:t>R is a calculator</a:t>
            </a:r>
          </a:p>
          <a:p>
            <a:pPr lvl="1"/>
            <a:r>
              <a:rPr/>
              <a:t>R simulates &amp; generates data</a:t>
            </a:r>
          </a:p>
          <a:p>
            <a:pPr lvl="1"/>
            <a:r>
              <a:rPr/>
              <a:t>R reads, processes and manipulates data</a:t>
            </a:r>
          </a:p>
          <a:p>
            <a:pPr lvl="1"/>
            <a:r>
              <a:rPr/>
              <a:t>R analyses data</a:t>
            </a:r>
          </a:p>
          <a:p>
            <a:pPr lvl="1"/>
            <a:r>
              <a:rPr/>
              <a:t>R makes plots, graphics, reports and presentations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class:</a:t>
                      </a:r>
                      <a:r>
                        <a:rPr/>
                        <a:t> </a:t>
                      </a:r>
                      <a:r>
                        <a:rPr/>
                        <a:t>center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RStudio?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What is RStudio Cloud?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ou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 Cloud(</a:t>
            </a:r>
            <a:r>
              <a:rPr>
                <a:hlinkClick r:id="rId2"/>
              </a:rPr>
              <a:t>https://rstudio.cloud/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class:</a:t>
                      </a:r>
                      <a:r>
                        <a:rPr/>
                        <a:t> </a:t>
                      </a:r>
                      <a:r>
                        <a:rPr/>
                        <a:t>center,</a:t>
                      </a:r>
                      <a:r>
                        <a:rPr/>
                        <a:t> </a:t>
                      </a:r>
                      <a:r>
                        <a:rPr/>
                        <a:t>middle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Workflow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will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everything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 b="1"/>
                        <a:t>well-annotated,</a:t>
                      </a:r>
                      <a:r>
                        <a:rPr b="1"/>
                        <a:t> </a:t>
                      </a:r>
                      <a:r>
                        <a:rPr b="1"/>
                        <a:t>organized</a:t>
                      </a:r>
                      <a:r>
                        <a:rPr b="1"/>
                        <a:t> </a:t>
                      </a:r>
                      <a:r>
                        <a:rPr b="1"/>
                        <a:t>scripts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contain</a:t>
                      </a:r>
                      <a:r>
                        <a:rPr/>
                        <a:t> </a:t>
                      </a:r>
                      <a:r>
                        <a:rPr/>
                        <a:t>streamlined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easy-to-follow</a:t>
                      </a:r>
                      <a:r>
                        <a:rPr/>
                        <a:t> </a:t>
                      </a:r>
                      <a:r>
                        <a:rPr/>
                        <a:t>records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our</a:t>
                      </a:r>
                      <a:r>
                        <a:rPr/>
                        <a:t> </a:t>
                      </a:r>
                      <a:r>
                        <a:rPr/>
                        <a:t>entire</a:t>
                      </a:r>
                      <a:r>
                        <a:rPr/>
                        <a:t> </a:t>
                      </a:r>
                      <a:r>
                        <a:rPr/>
                        <a:t>analyses</a:t>
                      </a:r>
                      <a:r>
                        <a:rPr/>
                        <a:t> </a:t>
                      </a:r>
                      <a:r>
                        <a:rPr/>
                        <a:t>from</a:t>
                      </a:r>
                      <a:r>
                        <a:rPr/>
                        <a:t> </a:t>
                      </a:r>
                      <a:r>
                        <a:rPr b="1"/>
                        <a:t>raw</a:t>
                      </a:r>
                      <a:r>
                        <a:rPr b="1"/>
                        <a:t> </a:t>
                      </a:r>
                      <a:r>
                        <a:rPr b="1"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through</a:t>
                      </a:r>
                      <a:r>
                        <a:rPr/>
                        <a:t> </a:t>
                      </a:r>
                      <a:r>
                        <a:rPr b="1"/>
                        <a:t>final</a:t>
                      </a:r>
                      <a:r>
                        <a:rPr b="1"/>
                        <a:t> </a:t>
                      </a:r>
                      <a:r>
                        <a:rPr b="1"/>
                        <a:t>reports</a:t>
                      </a:r>
                      <a:r>
                        <a:rPr/>
                        <a:t>,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 b="1"/>
                        <a:t>unbreakable</a:t>
                      </a:r>
                      <a:r>
                        <a:rPr/>
                        <a:t> </a:t>
                      </a:r>
                      <a:r>
                        <a:rPr/>
                        <a:t>file</a:t>
                      </a:r>
                      <a:r>
                        <a:rPr/>
                        <a:t> </a:t>
                      </a:r>
                      <a:r>
                        <a:rPr/>
                        <a:t>paths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 b="1"/>
                        <a:t>complete</a:t>
                      </a:r>
                      <a:r>
                        <a:rPr b="1"/>
                        <a:t> </a:t>
                      </a:r>
                      <a:r>
                        <a:rPr b="1"/>
                        <a:t>history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changes</a:t>
                      </a:r>
                      <a:r>
                        <a:rPr/>
                        <a:t> </a:t>
                      </a:r>
                      <a:r>
                        <a:rPr/>
                        <a:t>made.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title-slide, left, top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Workflow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annotat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600200"/>
            <a:ext cx="6400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wrangling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Naming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Coding</a:t>
                      </a:r>
                      <a:r>
                        <a:rPr/>
                        <a:t> </a:t>
                      </a:r>
                      <a:r>
                        <a:rPr/>
                        <a:t>basics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tidyverse</a:t>
                      </a:r>
                      <a:r>
                        <a:rPr/>
                        <a:t> </a:t>
                      </a:r>
                      <a:r>
                        <a:rPr/>
                        <a:t>wrangling/viz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Good</a:t>
                      </a:r>
                      <a:r>
                        <a:rPr/>
                        <a:t> </a:t>
                      </a:r>
                      <a:r>
                        <a:rPr/>
                        <a:t>coding</a:t>
                      </a:r>
                      <a:r>
                        <a:rPr/>
                        <a:t> </a:t>
                      </a:r>
                      <a:r>
                        <a:rPr/>
                        <a:t>habits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Code</a:t>
                      </a:r>
                      <a:r>
                        <a:rPr/>
                        <a:t> </a:t>
                      </a:r>
                      <a:r>
                        <a:rPr/>
                        <a:t>annotation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organization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visualization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Troubleshooting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Relative</a:t>
                      </a:r>
                      <a:r>
                        <a:rPr/>
                        <a:t> </a:t>
                      </a:r>
                      <a:r>
                        <a:rPr/>
                        <a:t>file</a:t>
                      </a:r>
                      <a:r>
                        <a:rPr/>
                        <a:t> </a:t>
                      </a:r>
                      <a:r>
                        <a:rPr/>
                        <a:t>paths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Literate</a:t>
                      </a:r>
                      <a:r>
                        <a:rPr/>
                        <a:t> </a:t>
                      </a:r>
                      <a:r>
                        <a:rPr/>
                        <a:t>programming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middle, inverse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Once we get, wrangle, explore, and visualize data reproducibly, we star building stats skills…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Descriptive statistics</a:t>
            </a:r>
          </a:p>
          <a:p>
            <a:pPr lvl="0" marL="0" indent="0">
              <a:buNone/>
            </a:pPr>
            <a:r>
              <a:rPr/>
              <a:t>Central Tendency (mean, median, mode) </a:t>
            </a:r>
            <a:r>
              <a:rPr>
                <a:latin typeface="Courier"/>
              </a:rPr>
              <a:t>mean()</a:t>
            </a:r>
            <a:r>
              <a:rPr/>
              <a:t>, </a:t>
            </a:r>
            <a:r>
              <a:rPr>
                <a:latin typeface="Courier"/>
              </a:rPr>
              <a:t>median()</a:t>
            </a:r>
            <a:r>
              <a:rPr/>
              <a:t>, </a:t>
            </a:r>
            <a:r>
              <a:rPr>
                <a:latin typeface="Courier"/>
              </a:rPr>
              <a:t>mode()</a:t>
            </a:r>
          </a:p>
          <a:p>
            <a:pPr lvl="0" marL="0" indent="0">
              <a:buNone/>
            </a:pPr>
            <a:r>
              <a:rPr/>
              <a:t>Data Spread (range, variance, standard deviation) </a:t>
            </a:r>
            <a:r>
              <a:rPr>
                <a:latin typeface="Courier"/>
              </a:rPr>
              <a:t>range()</a:t>
            </a:r>
            <a:r>
              <a:rPr/>
              <a:t>, </a:t>
            </a:r>
            <a:r>
              <a:rPr>
                <a:latin typeface="Courier"/>
              </a:rPr>
              <a:t>var()</a:t>
            </a:r>
            <a:r>
              <a:rPr/>
              <a:t>, </a:t>
            </a:r>
            <a:r>
              <a:rPr>
                <a:latin typeface="Courier"/>
              </a:rPr>
              <a:t>sd()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600200"/>
            <a:ext cx="655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Probability distributions</a:t>
            </a:r>
          </a:p>
          <a:p>
            <a:pPr lvl="1"/>
            <a:r>
              <a:rPr/>
              <a:t>Probability distributions come in many types</a:t>
            </a:r>
          </a:p>
          <a:p>
            <a:pPr lvl="1"/>
            <a:r>
              <a:rPr/>
              <a:t>They underpin our ability to make inferences from our data</a:t>
            </a:r>
          </a:p>
          <a:p>
            <a:pPr lvl="1"/>
            <a:r>
              <a:rPr/>
              <a:t>Deviations from expected distributions underping statistical significance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stribu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 testing</a:t>
            </a:r>
          </a:p>
          <a:p>
            <a:pPr lvl="1"/>
            <a:r>
              <a:rPr/>
              <a:t>Ask a question about some data or a claim. Collect sample(s).</a:t>
            </a:r>
          </a:p>
          <a:p>
            <a:pPr lvl="1"/>
            <a:r>
              <a:rPr/>
              <a:t>Define the null and alternative hypotheses</a:t>
            </a:r>
          </a:p>
          <a:p>
            <a:pPr lvl="1"/>
            <a:r>
              <a:rPr/>
              <a:t>Select your criteria (significance level)</a:t>
            </a:r>
          </a:p>
          <a:p>
            <a:pPr lvl="1"/>
            <a:r>
              <a:rPr/>
              <a:t>Calculate the test statistic</a:t>
            </a:r>
          </a:p>
          <a:p>
            <a:pPr lvl="1"/>
            <a:r>
              <a:rPr/>
              <a:t>Compare the test statistic to the critical statistic (or convert it to a p-value)</a:t>
            </a:r>
          </a:p>
          <a:p>
            <a:pPr lvl="1"/>
            <a:r>
              <a:rPr/>
              <a:t>Make a decision to reject or retain the null</a:t>
            </a:r>
          </a:p>
          <a:p>
            <a:pPr lvl="0" marL="0" indent="0">
              <a:buNone/>
            </a:pPr>
            <a:r>
              <a:rPr/>
              <a:t>class: middle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Data analysis needs:</a:t>
            </a:r>
          </a:p>
          <a:p>
            <a:pPr lvl="0" marL="0" indent="0">
              <a:buNone/>
            </a:pPr>
            <a:r>
              <a:rPr/>
              <a:t>.pull-left[</a:t>
            </a:r>
          </a:p>
          <a:p>
            <a:pPr lvl="1"/>
            <a:r>
              <a:rPr/>
              <a:t>Data tidying and cleaning</a:t>
            </a:r>
          </a:p>
          <a:p>
            <a:pPr lvl="1"/>
            <a:r>
              <a:rPr/>
              <a:t>Data Exploration</a:t>
            </a:r>
          </a:p>
          <a:p>
            <a:pPr lvl="1"/>
            <a:r>
              <a:rPr/>
              <a:t>Data visualization</a:t>
            </a:r>
          </a:p>
          <a:p>
            <a:pPr lvl="1"/>
            <a:r>
              <a:rPr/>
              <a:t>Defining research questions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1"/>
            <a:r>
              <a:rPr/>
              <a:t>Produce statistical models</a:t>
            </a:r>
          </a:p>
          <a:p>
            <a:pPr lvl="1"/>
            <a:r>
              <a:rPr/>
              <a:t>Interpret outcomes</a:t>
            </a:r>
          </a:p>
          <a:p>
            <a:pPr lvl="1"/>
            <a:r>
              <a:rPr/>
              <a:t>Express uncertainty</a:t>
            </a:r>
          </a:p>
          <a:p>
            <a:pPr lvl="1"/>
            <a:r>
              <a:rPr/>
              <a:t>Communicate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p-value is meaningful and can be useful in decision making, but it has dominated stats discussions for too long.</a:t>
            </a:r>
          </a:p>
          <a:p>
            <a:pPr lvl="1"/>
            <a:r>
              <a:rPr/>
              <a:t>It’s rarely the most interesting/important part of the story</a:t>
            </a:r>
          </a:p>
          <a:p>
            <a:pPr lvl="1"/>
            <a:r>
              <a:rPr/>
              <a:t>At high enough n, everything becomes significant – but does the difference actually matter?</a:t>
            </a:r>
          </a:p>
          <a:p>
            <a:pPr lvl="1"/>
            <a:r>
              <a:rPr/>
              <a:t>There is nothing magical about 0.05</a:t>
            </a:r>
          </a:p>
          <a:p>
            <a:pPr lvl="1"/>
            <a:r>
              <a:rPr/>
              <a:t>“Wanting” to find p &lt; 0.05 leads to biased science (p-harking, publication bias etc.)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Course outlines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Philip Leftwich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Slides released under </a:t>
            </a:r>
            <a:r>
              <a:rPr>
                <a:hlinkClick r:id="rId2"/>
              </a:rPr>
              <a:t>CC-BY 2.0</a:t>
            </a:r>
            <a:r>
              <a:rPr/>
              <a:t>   ]</a:t>
            </a:r>
          </a:p>
          <a:p>
            <a:pPr lvl="0" marL="0" indent="0">
              <a:buNone/>
            </a:pP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organis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understad,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follow,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reproduce!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We will start</a:t>
            </a:r>
          </a:p>
          <a:p>
            <a:pPr lvl="1"/>
            <a:r>
              <a:rPr/>
              <a:t>Learning to work comfortably in R/RStudio projects</a:t>
            </a:r>
          </a:p>
          <a:p>
            <a:pPr lvl="1"/>
            <a:r>
              <a:rPr/>
              <a:t>Understanding R and R programming</a:t>
            </a:r>
          </a:p>
          <a:p>
            <a:pPr lvl="1"/>
            <a:r>
              <a:rPr/>
              <a:t>Data wrangling tools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Course Outline</a:t>
            </a:r>
          </a:p>
          <a:p>
            <a:pPr lvl="1"/>
            <a:r>
              <a:rPr/>
              <a:t>1 x weekly lecture</a:t>
            </a:r>
          </a:p>
          <a:p>
            <a:pPr lvl="1"/>
            <a:r>
              <a:rPr/>
              <a:t>1 x weekly computer lab</a:t>
            </a:r>
          </a:p>
          <a:p>
            <a:pPr lvl="1"/>
            <a:r>
              <a:rPr/>
              <a:t>Weekly quizzes/small tasks</a:t>
            </a:r>
          </a:p>
          <a:p>
            <a:pPr lvl="1"/>
            <a:r>
              <a:rPr/>
              <a:t>2 x coursework assignments</a:t>
            </a:r>
          </a:p>
          <a:p>
            <a:pPr lvl="0" marL="0" indent="0">
              <a:buNone/>
            </a:pPr>
            <a:r>
              <a:rPr b="1"/>
              <a:t>Ask lots of questions.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Get Help</a:t>
            </a:r>
          </a:p>
          <a:p>
            <a:pPr lvl="0" marL="0" indent="0">
              <a:buNone/>
            </a:pPr>
            <a:r>
              <a:rPr/>
              <a:t>.pull-left[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geordi_hel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 There will be a discussion board on Blackboard to ask all of your coding questions.</a:t>
            </a:r>
          </a:p>
          <a:p>
            <a:pPr lvl="0" marL="0" indent="0">
              <a:buNone/>
            </a:pPr>
            <a:r>
              <a:rPr/>
              <a:t>Make your questions as clear as possible</a:t>
            </a:r>
          </a:p>
          <a:p>
            <a:pPr lvl="1"/>
            <a:r>
              <a:rPr/>
              <a:t>What are you trying to do?</a:t>
            </a:r>
          </a:p>
          <a:p>
            <a:pPr lvl="1"/>
            <a:r>
              <a:rPr/>
              <a:t>What is the exact error message or output</a:t>
            </a:r>
          </a:p>
          <a:p>
            <a:pPr lvl="1"/>
            <a:r>
              <a:rPr/>
              <a:t>What code did you run to produce this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middle, inverse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Lets’</a:t>
            </a:r>
            <a:r>
              <a:rPr/>
              <a:t> </a:t>
            </a:r>
            <a:r>
              <a:rPr/>
              <a:t>start!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true</a:t>
            </a:r>
          </a:p>
          <a:p>
            <a:pPr lvl="0" marL="0" indent="0">
              <a:buNone/>
            </a:pPr>
            <a:r>
              <a:rPr/>
              <a:t>Philip Leftwich - Physalia Courses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.left-code[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Associate Professor</a:t>
            </a:r>
          </a:p>
          <a:p>
            <a:pPr lvl="1"/>
            <a:r>
              <a:rPr/>
              <a:t>Genetics &amp; Data Science</a:t>
            </a:r>
          </a:p>
          <a:p>
            <a:pPr lvl="1"/>
            <a:r>
              <a:rPr/>
              <a:t>University of East Anglia</a:t>
            </a:r>
          </a:p>
          <a:p>
            <a:pPr lvl="1"/>
            <a:r>
              <a:rPr/>
              <a:t>twitter: [@PhilipLeftwich](</a:t>
            </a:r>
            <a:r>
              <a:rPr>
                <a:hlinkClick r:id="rId2"/>
              </a:rPr>
              <a:t>https://twitter.com/PhilipLeftwich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.right-plot[</a:t>
            </a:r>
          </a:p>
          <a:p>
            <a:pPr lvl="0" marL="0" indent="0">
              <a:buNone/>
            </a:pPr>
            <a:r>
              <a:rPr/>
              <a:t>Go to Slido.com</a:t>
            </a:r>
          </a:p>
          <a:p>
            <a:pPr lvl="0" marL="0" indent="0">
              <a:buNone/>
            </a:pPr>
            <a:r>
              <a:rPr/>
              <a:t>Participant code </a:t>
            </a:r>
            <a:r>
              <a:rPr>
                <a:latin typeface="Courier"/>
              </a:rPr>
              <a:t>#2920374</a:t>
            </a:r>
          </a:p>
          <a:p>
            <a:pPr lvl="0" marL="0" indent="0">
              <a:buNone/>
            </a:pPr>
            <a:r>
              <a:rPr/>
              <a:t>Ask questions and answer quizzes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inverse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pic>
        <p:nvPicPr>
          <p:cNvPr descr="images/data-science-expl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Philip Leftwich</dc:creator>
  <cp:keywords/>
  <dcterms:created xsi:type="dcterms:W3CDTF">2022-09-27T08:10:34Z</dcterms:created>
  <dcterms:modified xsi:type="dcterms:W3CDTF">2022-09-27T08:10:34Z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">
    <vt:lpwstr>center, middle, inverse</vt:lpwstr>
  </property>
  <property fmtid="{D5CDD505-2E9C-101B-9397-08002B2CF9AE}" pid="3" name="date">
    <vt:lpwstr>2022-09-27</vt:lpwstr>
  </property>
  <property fmtid="{D5CDD505-2E9C-101B-9397-08002B2CF9AE}" pid="4" name="output">
    <vt:lpwstr/>
  </property>
  <property fmtid="{D5CDD505-2E9C-101B-9397-08002B2CF9AE}" pid="5" name="subtitle">
    <vt:lpwstr>Course outlines</vt:lpwstr>
  </property>
</Properties>
</file>