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roximaNova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a09b7504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a09b7504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a09b750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a09b75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Todo mundo que já programou já fez algum tipo de teste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Já rodou pra ver? Já checou se cumpre algum requisito?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Fez um </a:t>
            </a:r>
            <a:r>
              <a:rPr b="1" lang="pt-BR"/>
              <a:t>Teste Exploratório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Esse tipo é um </a:t>
            </a:r>
            <a:r>
              <a:rPr b="1" lang="pt-BR"/>
              <a:t>Teste Manual</a:t>
            </a:r>
            <a:r>
              <a:rPr lang="pt-BR"/>
              <a:t>. 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Seria perfeito organizar os testes em um </a:t>
            </a:r>
            <a:r>
              <a:rPr b="1" lang="pt-BR"/>
              <a:t>plano </a:t>
            </a:r>
            <a:r>
              <a:rPr lang="pt-BR"/>
              <a:t>com tudo que deveria ser testado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(características, tipos de input, resultados </a:t>
            </a:r>
            <a:r>
              <a:rPr lang="pt-BR"/>
              <a:t>esperados)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poderíamos</a:t>
            </a:r>
            <a:r>
              <a:rPr lang="pt-BR"/>
              <a:t> manualmente </a:t>
            </a:r>
            <a:r>
              <a:rPr b="1" lang="pt-BR"/>
              <a:t>checar</a:t>
            </a:r>
            <a:r>
              <a:rPr lang="pt-BR"/>
              <a:t> cada item… OU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esse </a:t>
            </a:r>
            <a:r>
              <a:rPr b="1" lang="pt-BR"/>
              <a:t>plano</a:t>
            </a:r>
            <a:r>
              <a:rPr lang="pt-BR"/>
              <a:t> pode ser </a:t>
            </a:r>
            <a:r>
              <a:rPr b="1" lang="pt-BR"/>
              <a:t>automatizado!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t-BR"/>
              <a:t>Testes Automatizados</a:t>
            </a:r>
            <a:r>
              <a:rPr lang="pt-BR"/>
              <a:t> são scripts que fazem isso pela gente!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t-BR"/>
              <a:t>Test Runners</a:t>
            </a:r>
            <a:r>
              <a:rPr lang="pt-BR"/>
              <a:t> são as ferramentas desenhadas para executar e administrar os testes automatizados.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a09b7504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a09b7504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a09b750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a09b750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t-BR"/>
              <a:t>Assert</a:t>
            </a:r>
            <a:r>
              <a:rPr lang="pt-BR"/>
              <a:t> é a palavra chave para comparar o que foi obtido no teste com o que era esperado.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t-BR"/>
              <a:t>Test Case</a:t>
            </a:r>
            <a:r>
              <a:rPr lang="pt-BR"/>
              <a:t> é um conjunto de asserts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Ou seja, conjunto de procedimentos e resultados esperados que o testador usa para determinar se o sistema satisfaz determinados requisitos.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Um conjunto de cases é uma suite de teste.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t-BR"/>
              <a:t>Testes unitários</a:t>
            </a:r>
            <a:r>
              <a:rPr lang="pt-BR"/>
              <a:t> servem para isolar eventuais falhas e consertá-las mais rapidamente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t-BR"/>
              <a:t>Testes de integração</a:t>
            </a:r>
            <a:r>
              <a:rPr lang="pt-BR"/>
              <a:t> garantem que diferentes componentes funcionem adequadamente juntos.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a09b7504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a09b7504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Some of the key features of Pytest include: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o Pytest pode descobrir e executar testes automaticamente em um diretório ou módulo. Ele oferece suporte à execução de testes em paralelo, o que pode reduzir significativamente o tempo necessário para executar um grande conjunto de testes.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Parametrização de teste flexível: Pytest permite escrever testes parametrizados que podem ser executados com vários conjuntos de valores de entrada. Isso pode ajudá-lo a testar o código com uma variedade de cenários e casos extremos.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Relatórios abrangentes: o Pytest fornece relatórios detalhados sobre os resultados dos testes, incluindo mensagens de falha, tempos de execução e cobertura de código..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i</a:t>
            </a:r>
            <a:r>
              <a:rPr lang="pt-BR"/>
              <a:t>ntegração com outras ferramentas de teste: o Pytest pode ser integrado com outras ferramentas, como coverage.py, flake8 e tox.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a09b7504f_1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a09b7504f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Tem</a:t>
            </a:r>
            <a:r>
              <a:rPr lang="pt-BR"/>
              <a:t> como principal </a:t>
            </a:r>
            <a:r>
              <a:rPr lang="pt-BR"/>
              <a:t>característica o</a:t>
            </a:r>
            <a:r>
              <a:rPr lang="pt-BR"/>
              <a:t> </a:t>
            </a:r>
            <a:r>
              <a:rPr lang="pt-BR"/>
              <a:t>teste de unidade! Um teste de unidade é um teste que verifica um único componente de código, geralmente modularizado como uma função, e garante que ele funcione conforme o esperado.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Aqui estão algumas de suas principais características: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Dispositivos de teste: unittest fornece a capacidade de configurar e desmontar acessórios de teste, que são as pré-condições e pós-condições necessárias para o teste.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Descoberta de teste: o unittest pode descobrir e executar automaticamente todos os testes em um pacote ou módulo, facilitando o teste de grandes bases de código.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Executores de teste: unittest vem com vários executores de teste, incluindo uma interface de linha de comando e uma interface gráfica do usuário.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Classes de casos de teste: unittest usa classes de casos de teste para agrupar testes relacionados. Classes de casos de teste podem ser subclasses para criar casos de teste mais específicos.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Assertions: o unittest fornece uma variedade de métodos de asserção para verificar o comportamento esperado do código que está sendo testado. Isso inclui assertEqual, assertTrue, assertFalse, assertRaises e muito mais.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Conjuntos de teste: unittest permite agrupar casos de teste em conjuntos de teste, que podem ser usados para organizar e executar testes relacionados juntos.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Dispositivos de teste: unittest fornece a capacidade de configurar e desmontar acessórios de teste, que são as pré-condições e pós-condições necessárias para o teste.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Descoberta de teste: o unittest pode descobrir e executar automaticamente todos os testes em um pacote ou módulo, facilitando o teste de grandes bases de código.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Captura de saída: unittest inclui funcionalidade para capturar saída gerada por testes, o que pode ser útil para depuração.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Ignorar testes e falhas esperadas: o unittest fornece mecanismos para ignorar testes que não são aplicáveis ou que devem falhar devido a problemas conhecidos.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pytest e unittest são frameworks de teste populares para Python, mas existem algumas diferenças entre eles: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Sintaxe:</a:t>
            </a:r>
            <a:r>
              <a:rPr lang="pt-BR"/>
              <a:t> unittest segue uma sintaxe mais tradicional para escrever casos de teste, enquanto pytest usa uma sintaxe mais concisa e expressiva. Isso torna os testes pytest mais legíveis e fáceis de escrever.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Descoberta de teste:</a:t>
            </a:r>
            <a:r>
              <a:rPr lang="pt-BR"/>
              <a:t> o pytest possui recursos de descoberta de teste mais avançados, o que significa que você não precisa especificar explicitamente quais arquivos ou funções de teste devem ser executados. O pytest descobrirá automaticamente todos os testes em seu projeto e os executará.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Fixtures</a:t>
            </a:r>
            <a:r>
              <a:rPr lang="pt-BR"/>
              <a:t>: o pytest possui um poderoso sistema de fixtures, que permite definir a configuração de teste reutilizável e o código de desmontagem. O unittest também possui um recurso semelhante, mas não é tão flexível quanto os </a:t>
            </a:r>
            <a:r>
              <a:rPr lang="pt-BR">
                <a:solidFill>
                  <a:schemeClr val="dk1"/>
                </a:solidFill>
              </a:rPr>
              <a:t>fixtures </a:t>
            </a:r>
            <a:r>
              <a:rPr lang="pt-BR"/>
              <a:t>do pytest.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Assertions</a:t>
            </a:r>
            <a:r>
              <a:rPr lang="pt-BR"/>
              <a:t>: o pytest fornece um rico conjunto de funções de asserção integradas, o que torna a escrita de casos de teste mais fácil e legível. unittest tem menos asserções internas, mas e possivel facilmente adicionar suas próprias asserções personalizadas, se necessário.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Plugins</a:t>
            </a:r>
            <a:r>
              <a:rPr lang="pt-BR"/>
              <a:t>: o pytest possui uma comunidade grande e ativa de desenvolvedores de plugins, o que significa que você pode estender facilmente a funcionalidade do pytest com plugins. O unittest também oferece suporte a plug-ins, mas há menos disponíveis em comparação com o pytest.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No geral, o pytest é considerado uma estrutura de teste mais moderna e flexível em comparação com o unittest, mas ambas as estruturas têm seus pontos fortes e fracos.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Os desenvolvedores</a:t>
            </a:r>
            <a:r>
              <a:rPr lang="pt-BR"/>
              <a:t> </a:t>
            </a:r>
            <a:r>
              <a:rPr lang="pt-BR"/>
              <a:t>escrevem</a:t>
            </a:r>
            <a:r>
              <a:rPr lang="pt-BR"/>
              <a:t> </a:t>
            </a:r>
            <a:r>
              <a:rPr lang="pt-BR"/>
              <a:t>testes</a:t>
            </a:r>
            <a:r>
              <a:rPr lang="pt-BR"/>
              <a:t> simples e </a:t>
            </a:r>
            <a:r>
              <a:rPr lang="pt-BR"/>
              <a:t>compactos,</a:t>
            </a:r>
            <a:r>
              <a:rPr lang="pt-BR"/>
              <a:t> ao mesmo tempo em que dão suporte a testes de unidade, testes funcionais e testes de API.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Here are some of the key features of Pytest: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Easy to use: Pytest is designed to be simple and easy to use, with a minimal syntax that makes it quick to write tests.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Flexible test discovery: Pytest automatically discovers and runs tests in your codebase, making it easy to test your entire application with just a few commands.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Fixture support: Pytest provides a powerful fixture system that allows you to define reusable code snippets for setting up test data.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Parametrized tests: Pytest allows you to run the same test with multiple sets of inputs using its parametrized testing feature.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Powerful assertion introspection: Pytest provides detailed information about test failures, making it easy to diagnose and fix problems in your code.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Plugins: Pytest has a plugin system that allows you to extend its functionality with custom plugins.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Integr</a:t>
            </a:r>
            <a:r>
              <a:rPr lang="pt-BR"/>
              <a:t>a</a:t>
            </a:r>
            <a:r>
              <a:rPr lang="pt-BR"/>
              <a:t>tions: Pytest integrates with a wide range of other tools and frameworks, including Django, Flask, and Selenium.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Supp</a:t>
            </a:r>
            <a:r>
              <a:rPr lang="pt-BR"/>
              <a:t>o</a:t>
            </a:r>
            <a:r>
              <a:rPr lang="pt-BR"/>
              <a:t>rt for test-driven development: Pytest makes it easy to practice test-driven development, with tools for running tests continuously as you write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https://www.softwaretestinghelp.com/pytest-tutorial/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Testes em Python</a:t>
            </a:r>
            <a:endParaRPr sz="6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Daniel Brito, Daniel Terra, João </a:t>
            </a:r>
            <a:r>
              <a:rPr lang="pt-BR" sz="2900"/>
              <a:t>Fernandes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408750" y="467600"/>
            <a:ext cx="23265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Referências</a:t>
            </a:r>
            <a:endParaRPr sz="3000"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300125"/>
            <a:ext cx="8520600" cy="24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[1]	“Full pytest documentation — pytest documentation,” Pytest.org. [Online]. Available: https://docs.pytest.org/en/latest/contents.html. [Accessed: 02-Apr-2023].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[2]	R. Python, “Getting started with testing in Python,” Realpython.com, 22-Oct-2018. [Online]. Available: https://realpython.com/python-testing/. [Accessed: 02-Apr-2023].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dos desafios</a:t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Desafio </a:t>
            </a:r>
            <a:r>
              <a:rPr lang="pt-BR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3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Expandir o público-alvo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600"/>
              <a:t>Digite seu texto aqui Digite seu texto aqui Digite seu texto aqui Digite seu texto aqui Digite seu texto aqui Digite seu texto aqui</a:t>
            </a:r>
            <a:r>
              <a:rPr lang="pt-BR" sz="1600"/>
              <a:t>. </a:t>
            </a:r>
            <a:endParaRPr sz="1600"/>
          </a:p>
        </p:txBody>
      </p:sp>
      <p:sp>
        <p:nvSpPr>
          <p:cNvPr id="155" name="Google Shape;155;p23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Desafio </a:t>
            </a:r>
            <a:r>
              <a:rPr lang="pt-BR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3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Ativos por até 30 dias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pt-BR" sz="1600"/>
              <a:t>Digite seu texto aqui Digite seu texto aqui</a:t>
            </a:r>
            <a:endParaRPr sz="1600"/>
          </a:p>
        </p:txBody>
      </p:sp>
      <p:sp>
        <p:nvSpPr>
          <p:cNvPr id="158" name="Google Shape;158;p23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Desafio </a:t>
            </a:r>
            <a:r>
              <a:rPr lang="pt-BR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3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Aumentar a conversão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600"/>
              <a:t>Digite seu texto aqui Digite seu texto aqui Digite seu texto aqui Digite seu texto aqui Digite seu texto aqui</a:t>
            </a:r>
            <a:r>
              <a:rPr lang="pt-BR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65" name="Google Shape;165;p2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05.09.</a:t>
            </a:r>
            <a:r>
              <a:rPr lang="pt-BR" sz="1600">
                <a:solidFill>
                  <a:schemeClr val="lt1"/>
                </a:solidFill>
              </a:rPr>
              <a:t>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7" name="Google Shape;167;p24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68" name="Google Shape;168;p2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9" name="Google Shape;169;p2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4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</p:txBody>
      </p:sp>
      <p:sp>
        <p:nvSpPr>
          <p:cNvPr descr="Background pointer shape in timeline graphic" id="171" name="Google Shape;171;p2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17</a:t>
            </a:r>
            <a:r>
              <a:rPr lang="pt-BR" sz="1600">
                <a:solidFill>
                  <a:schemeClr val="lt1"/>
                </a:solidFill>
              </a:rPr>
              <a:t>.09.XX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3" name="Google Shape;173;p24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74" name="Google Shape;174;p2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5" name="Google Shape;175;p2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4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</p:txBody>
      </p:sp>
      <p:sp>
        <p:nvSpPr>
          <p:cNvPr descr="Background pointer shape in timeline graphic" id="177" name="Google Shape;177;p2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13.10.XX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9" name="Google Shape;179;p24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80" name="Google Shape;180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1" name="Google Shape;181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4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</p:txBody>
      </p:sp>
      <p:sp>
        <p:nvSpPr>
          <p:cNvPr descr="Background pointer shape in timeline graphic" id="183" name="Google Shape;183;p2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2</a:t>
            </a:r>
            <a:r>
              <a:rPr lang="pt-BR" sz="1600">
                <a:solidFill>
                  <a:schemeClr val="lt1"/>
                </a:solidFill>
              </a:rPr>
              <a:t>0.10.XX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5" name="Google Shape;185;p2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86" name="Google Shape;186;p2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7" name="Google Shape;187;p2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24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</p:txBody>
      </p:sp>
      <p:sp>
        <p:nvSpPr>
          <p:cNvPr descr="Background pointer shape in timeline graphic" id="189" name="Google Shape;189;p2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01</a:t>
            </a:r>
            <a:r>
              <a:rPr lang="pt-BR" sz="1600">
                <a:solidFill>
                  <a:schemeClr val="lt1"/>
                </a:solidFill>
              </a:rPr>
              <a:t>.11.XX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91" name="Google Shape;191;p2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92" name="Google Shape;192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3" name="Google Shape;193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4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equipe</a:t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CEO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03" name="Google Shape;203;p25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204" name="Google Shape;204;p25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205" name="Google Shape;205;p25"/>
            <p:cNvCxnSpPr>
              <a:stCxn id="200" idx="2"/>
              <a:endCxn id="206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25"/>
            <p:cNvCxnSpPr>
              <a:stCxn id="200" idx="2"/>
              <a:endCxn id="208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9" name="Google Shape;209;p25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Diretor de vendas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11" name="Google Shape;211;p25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212" name="Google Shape;212;p25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213" name="Google Shape;213;p25"/>
            <p:cNvCxnSpPr>
              <a:stCxn id="209" idx="2"/>
              <a:endCxn id="214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25"/>
            <p:cNvCxnSpPr>
              <a:stCxn id="209" idx="2"/>
              <a:endCxn id="216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5"/>
            <p:cNvCxnSpPr>
              <a:stCxn id="209" idx="2"/>
              <a:endCxn id="218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9" name="Google Shape;219;p25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Líder da América do Norte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1" name="Google Shape;221;p25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Líder da Ásia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4" name="Google Shape;224;p25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Líder da Europa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7" name="Google Shape;227;p25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Diretor de engenharia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0" name="Google Shape;230;p25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231" name="Google Shape;231;p25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232" name="Google Shape;232;p25"/>
            <p:cNvCxnSpPr>
              <a:stCxn id="228" idx="2"/>
              <a:endCxn id="233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25"/>
            <p:cNvCxnSpPr>
              <a:stCxn id="228" idx="2"/>
              <a:endCxn id="235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6" name="Google Shape;236;p25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Líder de front end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8" name="Google Shape;238;p25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Líder de back-end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41" name="Google Shape;241;p25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/>
          <p:nvPr/>
        </p:nvSpPr>
        <p:spPr>
          <a:xfrm>
            <a:off x="6847150" y="1577750"/>
            <a:ext cx="1869000" cy="343800"/>
          </a:xfrm>
          <a:prstGeom prst="wedgeRoundRectCallout">
            <a:avLst>
              <a:gd fmla="val -21501" name="adj1"/>
              <a:gd fmla="val 48504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26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48" name="Google Shape;248;p26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26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26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26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26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3" name="Google Shape;253;p26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4" name="Google Shape;254;p26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5" name="Google Shape;255;p26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26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26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58" name="Google Shape;258;p26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Impacto</a:t>
            </a:r>
            <a:endParaRPr/>
          </a:p>
        </p:txBody>
      </p:sp>
      <p:sp>
        <p:nvSpPr>
          <p:cNvPr id="260" name="Google Shape;260;p2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Aumento de XX% nas vendas</a:t>
            </a:r>
            <a:endParaRPr/>
          </a:p>
        </p:txBody>
      </p:sp>
      <p:grpSp>
        <p:nvGrpSpPr>
          <p:cNvPr id="261" name="Google Shape;261;p26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62" name="Google Shape;262;p26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63" name="Google Shape;263;p26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26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26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73" name="Google Shape;273;p26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74" name="Google Shape;274;p26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26"/>
          <p:cNvSpPr txBox="1"/>
          <p:nvPr>
            <p:ph idx="2" type="body"/>
          </p:nvPr>
        </p:nvSpPr>
        <p:spPr>
          <a:xfrm>
            <a:off x="6847150" y="1606400"/>
            <a:ext cx="18690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crescimento máximo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Testes</a:t>
            </a:r>
            <a:endParaRPr sz="48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Teste Exploratórios</a:t>
            </a:r>
            <a:endParaRPr sz="36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Manual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Plano de teste</a:t>
            </a:r>
            <a:endParaRPr sz="30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Teste Automatizado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Test Runner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250375" y="811075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project_name/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├ project_name/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 |    </a:t>
            </a:r>
            <a:r>
              <a:rPr lang="pt-BR" sz="2400">
                <a:latin typeface="Proxima Nova"/>
                <a:ea typeface="Proxima Nova"/>
                <a:cs typeface="Proxima Nova"/>
                <a:sym typeface="Proxima Nova"/>
              </a:rPr>
              <a:t>|   __init__.py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 |    </a:t>
            </a:r>
            <a:r>
              <a:rPr lang="pt-BR" sz="2400">
                <a:latin typeface="Proxima Nova"/>
                <a:ea typeface="Proxima Nova"/>
                <a:cs typeface="Proxima Nova"/>
                <a:sym typeface="Proxima Nova"/>
              </a:rPr>
              <a:t>|   main.py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 |  </a:t>
            </a:r>
            <a:r>
              <a:rPr lang="pt-BR" sz="2400">
                <a:latin typeface="Proxima Nova"/>
                <a:ea typeface="Proxima Nova"/>
                <a:cs typeface="Proxima Nova"/>
                <a:sym typeface="Proxima Nova"/>
              </a:rPr>
              <a:t>  |   ...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├ tests/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 |    </a:t>
            </a:r>
            <a:r>
              <a:rPr lang="pt-BR" sz="2400">
                <a:latin typeface="Proxima Nova"/>
                <a:ea typeface="Proxima Nova"/>
                <a:cs typeface="Proxima Nova"/>
                <a:sym typeface="Proxima Nova"/>
              </a:rPr>
              <a:t>|   __init__.py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 |    </a:t>
            </a:r>
            <a:r>
              <a:rPr lang="pt-BR" sz="2400">
                <a:latin typeface="Proxima Nova"/>
                <a:ea typeface="Proxima Nova"/>
                <a:cs typeface="Proxima Nova"/>
                <a:sym typeface="Proxima Nova"/>
              </a:rPr>
              <a:t>|   test_main.py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 |    </a:t>
            </a:r>
            <a:r>
              <a:rPr lang="pt-BR" sz="2400">
                <a:latin typeface="Proxima Nova"/>
                <a:ea typeface="Proxima Nova"/>
                <a:cs typeface="Proxima Nova"/>
                <a:sym typeface="Proxima Nova"/>
              </a:rPr>
              <a:t>|   ...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 |   </a:t>
            </a:r>
            <a:r>
              <a:rPr lang="pt-BR" sz="2400">
                <a:latin typeface="Proxima Nova"/>
                <a:ea typeface="Proxima Nova"/>
                <a:cs typeface="Proxima Nova"/>
                <a:sym typeface="Proxima Nova"/>
              </a:rPr>
              <a:t>README.md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 |   </a:t>
            </a:r>
            <a:r>
              <a:rPr lang="pt-BR" sz="2400">
                <a:latin typeface="Proxima Nova"/>
                <a:ea typeface="Proxima Nova"/>
                <a:cs typeface="Proxima Nova"/>
                <a:sym typeface="Proxima Nova"/>
              </a:rPr>
              <a:t>requirements.txt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 |   </a:t>
            </a:r>
            <a:r>
              <a:rPr lang="pt-BR" sz="2400">
                <a:latin typeface="Proxima Nova"/>
                <a:ea typeface="Proxima Nova"/>
                <a:cs typeface="Proxima Nova"/>
                <a:sym typeface="Proxima Nova"/>
              </a:rPr>
              <a:t>setup.py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Terminologia</a:t>
            </a:r>
            <a:endParaRPr sz="480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Assert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Test Case 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5312" l="1501" r="2252" t="3246"/>
          <a:stretch/>
        </p:blipFill>
        <p:spPr>
          <a:xfrm>
            <a:off x="284700" y="1390025"/>
            <a:ext cx="8507599" cy="23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Principais </a:t>
            </a:r>
            <a:r>
              <a:rPr lang="pt-BR" sz="3600"/>
              <a:t>Frameworks</a:t>
            </a:r>
            <a:r>
              <a:rPr lang="pt-BR" sz="3600"/>
              <a:t> </a:t>
            </a:r>
            <a:endParaRPr sz="3600"/>
          </a:p>
        </p:txBody>
      </p:sp>
      <p:grpSp>
        <p:nvGrpSpPr>
          <p:cNvPr id="114" name="Google Shape;114;p18"/>
          <p:cNvGrpSpPr/>
          <p:nvPr/>
        </p:nvGrpSpPr>
        <p:grpSpPr>
          <a:xfrm>
            <a:off x="431959" y="1304917"/>
            <a:ext cx="3704681" cy="3685954"/>
            <a:chOff x="431925" y="1304875"/>
            <a:chExt cx="2628925" cy="3416400"/>
          </a:xfrm>
        </p:grpSpPr>
        <p:sp>
          <p:nvSpPr>
            <p:cNvPr id="115" name="Google Shape;115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8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</a:rPr>
              <a:t>Unittest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539600" y="1893304"/>
            <a:ext cx="3492900" cy="30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Test runner nativo da linguagem Python;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</a:t>
            </a:r>
            <a:r>
              <a:rPr lang="pt-BR" sz="2000"/>
              <a:t>ódigo aberto (MIT License);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Conhecido, também, como PyUnit;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Tendo  o unittest2 como backport.</a:t>
            </a:r>
            <a:endParaRPr sz="2000"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4689073" y="1304877"/>
            <a:ext cx="3985605" cy="3685954"/>
            <a:chOff x="3320450" y="1304875"/>
            <a:chExt cx="2632500" cy="3416400"/>
          </a:xfrm>
        </p:grpSpPr>
        <p:sp>
          <p:nvSpPr>
            <p:cNvPr id="120" name="Google Shape;120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5161293" y="1304875"/>
            <a:ext cx="3345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</a:rPr>
              <a:t>Pytest 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23" name="Google Shape;123;p18"/>
          <p:cNvSpPr txBox="1"/>
          <p:nvPr>
            <p:ph idx="4294967295" type="body"/>
          </p:nvPr>
        </p:nvSpPr>
        <p:spPr>
          <a:xfrm>
            <a:off x="4804689" y="1893345"/>
            <a:ext cx="3752700" cy="30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Principal test runner utilizado;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Construído sobre o módulo unittest, que faz parte da biblioteca padrão do Python;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Código aberto (MIT License).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19087" y="1214438"/>
            <a:ext cx="833437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600"/>
              <a:t>É um framework Python </a:t>
            </a:r>
            <a:r>
              <a:rPr lang="pt-BR" sz="2600"/>
              <a:t>integrado</a:t>
            </a:r>
            <a:r>
              <a:rPr lang="pt-BR" sz="2600"/>
              <a:t> para testes de unidade. Foi inspirado por uma estrutura de teste de unidade chamada JUnit da linguagem de programação Java.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463" y="1169113"/>
            <a:ext cx="2805274" cy="280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600"/>
              <a:t>É um software de código aberto que torna mais fácil e eficiente escrever, organizar e executar testes automatizados.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