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6858000" cy="9144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8" d="100"/>
          <a:sy n="98" d="100"/>
        </p:scale>
        <p:origin x="-81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06/03/2018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06/03/2018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06/03/2018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06/03/2018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06/03/2018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06/03/2018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06/03/2018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06/03/2018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06/03/2018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06/03/2018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06/03/2018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06/03/2018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980728" y="493642"/>
            <a:ext cx="792088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CC-WEB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492896" y="450922"/>
            <a:ext cx="720080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 smtClean="0">
                <a:solidFill>
                  <a:schemeClr val="tx1"/>
                </a:solidFill>
              </a:rPr>
              <a:t>TechnicalReport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3941006" y="475618"/>
            <a:ext cx="2411155" cy="2442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>
                <a:solidFill>
                  <a:schemeClr val="tx1"/>
                </a:solidFill>
              </a:rPr>
              <a:t>M</a:t>
            </a:r>
            <a:r>
              <a:rPr lang="pt-BR" sz="1000" dirty="0" smtClean="0">
                <a:solidFill>
                  <a:schemeClr val="tx1"/>
                </a:solidFill>
              </a:rPr>
              <a:t>CC2017-01 nome-sobrenome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893300" y="227788"/>
            <a:ext cx="17044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err="1" smtClean="0"/>
              <a:t>UndergraduateMCC</a:t>
            </a:r>
            <a:endParaRPr lang="pt-BR" sz="1000" dirty="0"/>
          </a:p>
        </p:txBody>
      </p:sp>
      <p:sp>
        <p:nvSpPr>
          <p:cNvPr id="15" name="Retângulo 14"/>
          <p:cNvSpPr/>
          <p:nvPr/>
        </p:nvSpPr>
        <p:spPr>
          <a:xfrm>
            <a:off x="3942338" y="915006"/>
            <a:ext cx="2390368" cy="2328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 smtClean="0">
                <a:solidFill>
                  <a:schemeClr val="tx1"/>
                </a:solidFill>
              </a:rPr>
              <a:t>FullPaper-2017-01 nome-sobrenome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3894631" y="691029"/>
            <a:ext cx="17044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err="1" smtClean="0"/>
              <a:t>papers</a:t>
            </a:r>
            <a:endParaRPr lang="pt-BR" sz="1000" dirty="0"/>
          </a:p>
        </p:txBody>
      </p:sp>
      <p:cxnSp>
        <p:nvCxnSpPr>
          <p:cNvPr id="27" name="Conector angulado 26"/>
          <p:cNvCxnSpPr>
            <a:stCxn id="6" idx="3"/>
            <a:endCxn id="15" idx="1"/>
          </p:cNvCxnSpPr>
          <p:nvPr/>
        </p:nvCxnSpPr>
        <p:spPr>
          <a:xfrm>
            <a:off x="3212976" y="594938"/>
            <a:ext cx="729362" cy="43649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do 29"/>
          <p:cNvCxnSpPr>
            <a:stCxn id="6" idx="3"/>
            <a:endCxn id="13" idx="1"/>
          </p:cNvCxnSpPr>
          <p:nvPr/>
        </p:nvCxnSpPr>
        <p:spPr>
          <a:xfrm>
            <a:off x="3212976" y="594938"/>
            <a:ext cx="728030" cy="279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/>
          <p:cNvSpPr/>
          <p:nvPr/>
        </p:nvSpPr>
        <p:spPr>
          <a:xfrm>
            <a:off x="2494227" y="1702008"/>
            <a:ext cx="813516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 smtClean="0">
                <a:solidFill>
                  <a:schemeClr val="tx1"/>
                </a:solidFill>
              </a:rPr>
              <a:t>CSBacherolDocuments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3737116" y="1868979"/>
            <a:ext cx="923677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Regulamentos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5041127" y="2029322"/>
            <a:ext cx="1383527" cy="54691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 smtClean="0">
                <a:solidFill>
                  <a:schemeClr val="tx1"/>
                </a:solidFill>
              </a:rPr>
              <a:t>2017-tcc-regulam.</a:t>
            </a:r>
            <a:br>
              <a:rPr lang="pt-BR" sz="1000" dirty="0" smtClean="0">
                <a:solidFill>
                  <a:schemeClr val="tx1"/>
                </a:solidFill>
              </a:rPr>
            </a:br>
            <a:r>
              <a:rPr lang="pt-BR" sz="1000" dirty="0" smtClean="0">
                <a:solidFill>
                  <a:schemeClr val="tx1"/>
                </a:solidFill>
              </a:rPr>
              <a:t>anexo-tcc-01-xxxxx…</a:t>
            </a:r>
            <a:br>
              <a:rPr lang="pt-BR" sz="1000" dirty="0" smtClean="0">
                <a:solidFill>
                  <a:schemeClr val="tx1"/>
                </a:solidFill>
              </a:rPr>
            </a:br>
            <a:r>
              <a:rPr lang="pt-BR" sz="1000" dirty="0" smtClean="0">
                <a:solidFill>
                  <a:schemeClr val="tx1"/>
                </a:solidFill>
              </a:rPr>
              <a:t>anexo-tcc-02-yyyyy..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5079370" y="1791475"/>
            <a:ext cx="12975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TCC</a:t>
            </a:r>
            <a:endParaRPr lang="pt-BR" sz="1000" dirty="0"/>
          </a:p>
        </p:txBody>
      </p:sp>
      <p:sp>
        <p:nvSpPr>
          <p:cNvPr id="39" name="Retângulo 38"/>
          <p:cNvSpPr/>
          <p:nvPr/>
        </p:nvSpPr>
        <p:spPr>
          <a:xfrm>
            <a:off x="5042458" y="2833704"/>
            <a:ext cx="1383527" cy="54691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 smtClean="0">
                <a:solidFill>
                  <a:schemeClr val="tx1"/>
                </a:solidFill>
              </a:rPr>
              <a:t>2017-estag-regulam.</a:t>
            </a:r>
            <a:br>
              <a:rPr lang="pt-BR" sz="1000" dirty="0" smtClean="0">
                <a:solidFill>
                  <a:schemeClr val="tx1"/>
                </a:solidFill>
              </a:rPr>
            </a:br>
            <a:r>
              <a:rPr lang="pt-BR" sz="1000" dirty="0" smtClean="0">
                <a:solidFill>
                  <a:schemeClr val="tx1"/>
                </a:solidFill>
              </a:rPr>
              <a:t>anexo-estag-01-xxxxx…</a:t>
            </a:r>
            <a:br>
              <a:rPr lang="pt-BR" sz="1000" dirty="0" smtClean="0">
                <a:solidFill>
                  <a:schemeClr val="tx1"/>
                </a:solidFill>
              </a:rPr>
            </a:br>
            <a:r>
              <a:rPr lang="pt-BR" sz="1000" dirty="0" smtClean="0">
                <a:solidFill>
                  <a:schemeClr val="tx1"/>
                </a:solidFill>
              </a:rPr>
              <a:t>anexo-estag-02-yyyyy..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5080701" y="2595857"/>
            <a:ext cx="12975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Estagio</a:t>
            </a:r>
            <a:endParaRPr lang="pt-BR" sz="1000" dirty="0"/>
          </a:p>
        </p:txBody>
      </p:sp>
      <p:cxnSp>
        <p:nvCxnSpPr>
          <p:cNvPr id="42" name="Conector angulado 41"/>
          <p:cNvCxnSpPr>
            <a:stCxn id="34" idx="3"/>
            <a:endCxn id="39" idx="1"/>
          </p:cNvCxnSpPr>
          <p:nvPr/>
        </p:nvCxnSpPr>
        <p:spPr>
          <a:xfrm>
            <a:off x="4660793" y="2012995"/>
            <a:ext cx="381665" cy="109416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angulado 43"/>
          <p:cNvCxnSpPr>
            <a:stCxn id="34" idx="3"/>
            <a:endCxn id="37" idx="1"/>
          </p:cNvCxnSpPr>
          <p:nvPr/>
        </p:nvCxnSpPr>
        <p:spPr>
          <a:xfrm>
            <a:off x="4660793" y="2012995"/>
            <a:ext cx="380334" cy="28978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angulado 47"/>
          <p:cNvCxnSpPr>
            <a:stCxn id="2" idx="3"/>
            <a:endCxn id="6" idx="1"/>
          </p:cNvCxnSpPr>
          <p:nvPr/>
        </p:nvCxnSpPr>
        <p:spPr>
          <a:xfrm flipV="1">
            <a:off x="1772816" y="594938"/>
            <a:ext cx="720080" cy="18673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angulado 49"/>
          <p:cNvCxnSpPr>
            <a:stCxn id="2" idx="3"/>
            <a:endCxn id="33" idx="1"/>
          </p:cNvCxnSpPr>
          <p:nvPr/>
        </p:nvCxnSpPr>
        <p:spPr>
          <a:xfrm>
            <a:off x="1772816" y="781674"/>
            <a:ext cx="721411" cy="10643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/>
          <p:cNvSpPr/>
          <p:nvPr/>
        </p:nvSpPr>
        <p:spPr>
          <a:xfrm>
            <a:off x="3738447" y="3508216"/>
            <a:ext cx="1008482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 smtClean="0">
                <a:solidFill>
                  <a:schemeClr val="tx1"/>
                </a:solidFill>
              </a:rPr>
              <a:t>ProjPedagogico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52" name="Retângulo 51"/>
          <p:cNvSpPr/>
          <p:nvPr/>
        </p:nvSpPr>
        <p:spPr>
          <a:xfrm>
            <a:off x="5042458" y="3668559"/>
            <a:ext cx="1383527" cy="54691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 smtClean="0">
                <a:solidFill>
                  <a:schemeClr val="tx1"/>
                </a:solidFill>
              </a:rPr>
              <a:t>2017-projPedagBCC</a:t>
            </a:r>
            <a:br>
              <a:rPr lang="pt-BR" sz="1000" dirty="0" smtClean="0">
                <a:solidFill>
                  <a:schemeClr val="tx1"/>
                </a:solidFill>
              </a:rPr>
            </a:br>
            <a:r>
              <a:rPr lang="pt-BR" sz="1000" dirty="0" smtClean="0">
                <a:solidFill>
                  <a:schemeClr val="tx1"/>
                </a:solidFill>
              </a:rPr>
              <a:t>2015-projPedagBCC</a:t>
            </a:r>
            <a:br>
              <a:rPr lang="pt-BR" sz="1000" dirty="0" smtClean="0">
                <a:solidFill>
                  <a:schemeClr val="tx1"/>
                </a:solidFill>
              </a:rPr>
            </a:br>
            <a:r>
              <a:rPr lang="pt-BR" sz="1000" dirty="0" smtClean="0">
                <a:solidFill>
                  <a:schemeClr val="tx1"/>
                </a:solidFill>
              </a:rPr>
              <a:t>2012-projPedagBCC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5080701" y="3430712"/>
            <a:ext cx="12975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err="1" smtClean="0"/>
              <a:t>versoes</a:t>
            </a:r>
            <a:endParaRPr lang="pt-BR" sz="1000" dirty="0"/>
          </a:p>
        </p:txBody>
      </p:sp>
      <p:sp>
        <p:nvSpPr>
          <p:cNvPr id="54" name="Retângulo 53"/>
          <p:cNvSpPr/>
          <p:nvPr/>
        </p:nvSpPr>
        <p:spPr>
          <a:xfrm>
            <a:off x="5043789" y="4472941"/>
            <a:ext cx="1383527" cy="54691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 err="1" smtClean="0">
                <a:solidFill>
                  <a:schemeClr val="tx1"/>
                </a:solidFill>
              </a:rPr>
              <a:t>gradeVigente</a:t>
            </a:r>
            <a:r>
              <a:rPr lang="pt-BR" sz="1000" dirty="0" smtClean="0">
                <a:solidFill>
                  <a:schemeClr val="tx1"/>
                </a:solidFill>
              </a:rPr>
              <a:t/>
            </a:r>
            <a:br>
              <a:rPr lang="pt-BR" sz="1000" dirty="0" smtClean="0">
                <a:solidFill>
                  <a:schemeClr val="tx1"/>
                </a:solidFill>
              </a:rPr>
            </a:br>
            <a:r>
              <a:rPr lang="pt-BR" sz="1000" dirty="0" err="1" smtClean="0">
                <a:solidFill>
                  <a:schemeClr val="tx1"/>
                </a:solidFill>
              </a:rPr>
              <a:t>malhaVigente</a:t>
            </a:r>
            <a:r>
              <a:rPr lang="pt-BR" sz="1000" dirty="0" smtClean="0">
                <a:solidFill>
                  <a:schemeClr val="tx1"/>
                </a:solidFill>
              </a:rPr>
              <a:t/>
            </a:r>
            <a:br>
              <a:rPr lang="pt-BR" sz="1000" dirty="0" smtClean="0">
                <a:solidFill>
                  <a:schemeClr val="tx1"/>
                </a:solidFill>
              </a:rPr>
            </a:br>
            <a:r>
              <a:rPr lang="pt-BR" sz="1000" dirty="0" err="1" smtClean="0">
                <a:solidFill>
                  <a:schemeClr val="tx1"/>
                </a:solidFill>
              </a:rPr>
              <a:t>horasVigente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55" name="CaixaDeTexto 54"/>
          <p:cNvSpPr txBox="1"/>
          <p:nvPr/>
        </p:nvSpPr>
        <p:spPr>
          <a:xfrm>
            <a:off x="5082032" y="4235094"/>
            <a:ext cx="12975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Básicos</a:t>
            </a:r>
            <a:endParaRPr lang="pt-BR" sz="1000" dirty="0"/>
          </a:p>
        </p:txBody>
      </p:sp>
      <p:cxnSp>
        <p:nvCxnSpPr>
          <p:cNvPr id="56" name="Conector angulado 55"/>
          <p:cNvCxnSpPr>
            <a:stCxn id="51" idx="3"/>
            <a:endCxn id="54" idx="1"/>
          </p:cNvCxnSpPr>
          <p:nvPr/>
        </p:nvCxnSpPr>
        <p:spPr>
          <a:xfrm>
            <a:off x="4746929" y="3652232"/>
            <a:ext cx="296860" cy="109416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angulado 56"/>
          <p:cNvCxnSpPr>
            <a:stCxn id="51" idx="3"/>
            <a:endCxn id="52" idx="1"/>
          </p:cNvCxnSpPr>
          <p:nvPr/>
        </p:nvCxnSpPr>
        <p:spPr>
          <a:xfrm>
            <a:off x="4746929" y="3652232"/>
            <a:ext cx="295529" cy="28978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angulado 60"/>
          <p:cNvCxnSpPr>
            <a:stCxn id="33" idx="3"/>
            <a:endCxn id="51" idx="1"/>
          </p:cNvCxnSpPr>
          <p:nvPr/>
        </p:nvCxnSpPr>
        <p:spPr>
          <a:xfrm>
            <a:off x="3307743" y="1846024"/>
            <a:ext cx="430704" cy="18062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tângulo 61"/>
          <p:cNvSpPr/>
          <p:nvPr/>
        </p:nvSpPr>
        <p:spPr>
          <a:xfrm>
            <a:off x="3739777" y="5012286"/>
            <a:ext cx="1134373" cy="52979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 smtClean="0">
                <a:solidFill>
                  <a:schemeClr val="tx1"/>
                </a:solidFill>
              </a:rPr>
              <a:t>MEC/CC</a:t>
            </a:r>
          </a:p>
          <a:p>
            <a:r>
              <a:rPr lang="pt-BR" sz="1000" dirty="0" smtClean="0">
                <a:solidFill>
                  <a:schemeClr val="tx1"/>
                </a:solidFill>
              </a:rPr>
              <a:t>ACM/IEEE</a:t>
            </a:r>
          </a:p>
          <a:p>
            <a:r>
              <a:rPr lang="pt-BR" sz="1000" dirty="0" smtClean="0">
                <a:solidFill>
                  <a:schemeClr val="tx1"/>
                </a:solidFill>
              </a:rPr>
              <a:t>…..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64" name="CaixaDeTexto 63"/>
          <p:cNvSpPr txBox="1"/>
          <p:nvPr/>
        </p:nvSpPr>
        <p:spPr>
          <a:xfrm>
            <a:off x="3722359" y="4743950"/>
            <a:ext cx="12975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diretrizes</a:t>
            </a:r>
            <a:endParaRPr lang="pt-BR" sz="1000" dirty="0"/>
          </a:p>
        </p:txBody>
      </p:sp>
      <p:cxnSp>
        <p:nvCxnSpPr>
          <p:cNvPr id="70" name="Conector angulado 69"/>
          <p:cNvCxnSpPr>
            <a:stCxn id="33" idx="3"/>
            <a:endCxn id="62" idx="1"/>
          </p:cNvCxnSpPr>
          <p:nvPr/>
        </p:nvCxnSpPr>
        <p:spPr>
          <a:xfrm>
            <a:off x="3307743" y="1846024"/>
            <a:ext cx="432034" cy="343115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tângulo 70"/>
          <p:cNvSpPr/>
          <p:nvPr/>
        </p:nvSpPr>
        <p:spPr>
          <a:xfrm>
            <a:off x="2495553" y="5448265"/>
            <a:ext cx="813516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People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72" name="Retângulo 71"/>
          <p:cNvSpPr/>
          <p:nvPr/>
        </p:nvSpPr>
        <p:spPr>
          <a:xfrm>
            <a:off x="3731805" y="5712056"/>
            <a:ext cx="1008482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 smtClean="0">
                <a:solidFill>
                  <a:schemeClr val="tx1"/>
                </a:solidFill>
              </a:rPr>
              <a:t>Researchers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73" name="Retângulo 72"/>
          <p:cNvSpPr/>
          <p:nvPr/>
        </p:nvSpPr>
        <p:spPr>
          <a:xfrm>
            <a:off x="5037169" y="5557962"/>
            <a:ext cx="731333" cy="2624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 smtClean="0">
                <a:solidFill>
                  <a:schemeClr val="tx1"/>
                </a:solidFill>
              </a:rPr>
              <a:t>Ativos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75" name="Retângulo 74"/>
          <p:cNvSpPr/>
          <p:nvPr/>
        </p:nvSpPr>
        <p:spPr>
          <a:xfrm>
            <a:off x="5037170" y="5867029"/>
            <a:ext cx="711878" cy="25550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 smtClean="0">
                <a:solidFill>
                  <a:schemeClr val="tx1"/>
                </a:solidFill>
              </a:rPr>
              <a:t>Eméritos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77" name="Retângulo 76"/>
          <p:cNvSpPr/>
          <p:nvPr/>
        </p:nvSpPr>
        <p:spPr>
          <a:xfrm>
            <a:off x="5037170" y="6170498"/>
            <a:ext cx="877247" cy="24624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 smtClean="0">
                <a:solidFill>
                  <a:schemeClr val="tx1"/>
                </a:solidFill>
              </a:rPr>
              <a:t>Aposentados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79" name="Retângulo 78"/>
          <p:cNvSpPr/>
          <p:nvPr/>
        </p:nvSpPr>
        <p:spPr>
          <a:xfrm>
            <a:off x="5037170" y="6458065"/>
            <a:ext cx="877248" cy="2637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 smtClean="0">
                <a:solidFill>
                  <a:schemeClr val="tx1"/>
                </a:solidFill>
              </a:rPr>
              <a:t>Inativos</a:t>
            </a:r>
            <a:endParaRPr lang="pt-BR" sz="1000" dirty="0">
              <a:solidFill>
                <a:schemeClr val="tx1"/>
              </a:solidFill>
            </a:endParaRPr>
          </a:p>
        </p:txBody>
      </p:sp>
      <p:cxnSp>
        <p:nvCxnSpPr>
          <p:cNvPr id="82" name="Conector angulado 81"/>
          <p:cNvCxnSpPr>
            <a:stCxn id="72" idx="3"/>
            <a:endCxn id="79" idx="1"/>
          </p:cNvCxnSpPr>
          <p:nvPr/>
        </p:nvCxnSpPr>
        <p:spPr>
          <a:xfrm>
            <a:off x="4740287" y="5856072"/>
            <a:ext cx="296883" cy="73386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angulado 83"/>
          <p:cNvCxnSpPr>
            <a:stCxn id="72" idx="3"/>
            <a:endCxn id="73" idx="1"/>
          </p:cNvCxnSpPr>
          <p:nvPr/>
        </p:nvCxnSpPr>
        <p:spPr>
          <a:xfrm flipV="1">
            <a:off x="4740287" y="5689166"/>
            <a:ext cx="296882" cy="1669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angulado 85"/>
          <p:cNvCxnSpPr>
            <a:stCxn id="72" idx="3"/>
            <a:endCxn id="75" idx="1"/>
          </p:cNvCxnSpPr>
          <p:nvPr/>
        </p:nvCxnSpPr>
        <p:spPr>
          <a:xfrm>
            <a:off x="4740287" y="5856072"/>
            <a:ext cx="296883" cy="1387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angulado 87"/>
          <p:cNvCxnSpPr>
            <a:stCxn id="72" idx="3"/>
            <a:endCxn id="77" idx="1"/>
          </p:cNvCxnSpPr>
          <p:nvPr/>
        </p:nvCxnSpPr>
        <p:spPr>
          <a:xfrm>
            <a:off x="4740287" y="5856072"/>
            <a:ext cx="296883" cy="43754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angulado 89"/>
          <p:cNvCxnSpPr>
            <a:stCxn id="71" idx="3"/>
            <a:endCxn id="72" idx="1"/>
          </p:cNvCxnSpPr>
          <p:nvPr/>
        </p:nvCxnSpPr>
        <p:spPr>
          <a:xfrm>
            <a:off x="3309069" y="5592281"/>
            <a:ext cx="422736" cy="26379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tângulo 90"/>
          <p:cNvSpPr/>
          <p:nvPr/>
        </p:nvSpPr>
        <p:spPr>
          <a:xfrm>
            <a:off x="3741082" y="6166599"/>
            <a:ext cx="1008482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 smtClean="0">
                <a:solidFill>
                  <a:schemeClr val="tx1"/>
                </a:solidFill>
              </a:rPr>
              <a:t>Technicians</a:t>
            </a:r>
            <a:endParaRPr lang="pt-BR" sz="1000" dirty="0">
              <a:solidFill>
                <a:schemeClr val="tx1"/>
              </a:solidFill>
            </a:endParaRPr>
          </a:p>
        </p:txBody>
      </p:sp>
      <p:cxnSp>
        <p:nvCxnSpPr>
          <p:cNvPr id="93" name="Conector angulado 92"/>
          <p:cNvCxnSpPr>
            <a:stCxn id="71" idx="3"/>
            <a:endCxn id="91" idx="1"/>
          </p:cNvCxnSpPr>
          <p:nvPr/>
        </p:nvCxnSpPr>
        <p:spPr>
          <a:xfrm>
            <a:off x="3309069" y="5592281"/>
            <a:ext cx="432013" cy="71833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angulado 94"/>
          <p:cNvCxnSpPr>
            <a:stCxn id="33" idx="3"/>
            <a:endCxn id="34" idx="1"/>
          </p:cNvCxnSpPr>
          <p:nvPr/>
        </p:nvCxnSpPr>
        <p:spPr>
          <a:xfrm>
            <a:off x="3307743" y="1846024"/>
            <a:ext cx="429373" cy="16697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angulado 96"/>
          <p:cNvCxnSpPr>
            <a:stCxn id="2" idx="3"/>
            <a:endCxn id="71" idx="1"/>
          </p:cNvCxnSpPr>
          <p:nvPr/>
        </p:nvCxnSpPr>
        <p:spPr>
          <a:xfrm>
            <a:off x="1772816" y="781674"/>
            <a:ext cx="722737" cy="481060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tângulo 97"/>
          <p:cNvSpPr/>
          <p:nvPr/>
        </p:nvSpPr>
        <p:spPr>
          <a:xfrm>
            <a:off x="2496879" y="6904634"/>
            <a:ext cx="813516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 smtClean="0">
                <a:solidFill>
                  <a:schemeClr val="tx1"/>
                </a:solidFill>
              </a:rPr>
              <a:t>Students</a:t>
            </a:r>
            <a:endParaRPr lang="pt-BR" sz="1000" dirty="0">
              <a:solidFill>
                <a:schemeClr val="tx1"/>
              </a:solidFill>
            </a:endParaRPr>
          </a:p>
        </p:txBody>
      </p:sp>
      <p:cxnSp>
        <p:nvCxnSpPr>
          <p:cNvPr id="100" name="Conector angulado 99"/>
          <p:cNvCxnSpPr>
            <a:stCxn id="2" idx="3"/>
            <a:endCxn id="98" idx="1"/>
          </p:cNvCxnSpPr>
          <p:nvPr/>
        </p:nvCxnSpPr>
        <p:spPr>
          <a:xfrm>
            <a:off x="1772816" y="781674"/>
            <a:ext cx="724063" cy="626697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tângulo 100"/>
          <p:cNvSpPr/>
          <p:nvPr/>
        </p:nvSpPr>
        <p:spPr>
          <a:xfrm>
            <a:off x="3742413" y="6724500"/>
            <a:ext cx="1008482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bolsistas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109" name="Retângulo 108"/>
          <p:cNvSpPr/>
          <p:nvPr/>
        </p:nvSpPr>
        <p:spPr>
          <a:xfrm>
            <a:off x="3743738" y="7083635"/>
            <a:ext cx="1008482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Ex-alunos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110" name="Retângulo 109"/>
          <p:cNvSpPr/>
          <p:nvPr/>
        </p:nvSpPr>
        <p:spPr>
          <a:xfrm>
            <a:off x="2490255" y="7422787"/>
            <a:ext cx="813516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 smtClean="0">
                <a:solidFill>
                  <a:schemeClr val="tx1"/>
                </a:solidFill>
              </a:rPr>
              <a:t>Projects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111" name="Retângulo 110"/>
          <p:cNvSpPr/>
          <p:nvPr/>
        </p:nvSpPr>
        <p:spPr>
          <a:xfrm>
            <a:off x="3737112" y="7506384"/>
            <a:ext cx="1008482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Monografias</a:t>
            </a:r>
            <a:endParaRPr lang="pt-BR" sz="1000" dirty="0">
              <a:solidFill>
                <a:schemeClr val="tx1"/>
              </a:solidFill>
            </a:endParaRPr>
          </a:p>
        </p:txBody>
      </p:sp>
      <p:cxnSp>
        <p:nvCxnSpPr>
          <p:cNvPr id="113" name="Conector angulado 112"/>
          <p:cNvCxnSpPr>
            <a:stCxn id="2" idx="3"/>
            <a:endCxn id="110" idx="1"/>
          </p:cNvCxnSpPr>
          <p:nvPr/>
        </p:nvCxnSpPr>
        <p:spPr>
          <a:xfrm>
            <a:off x="1772816" y="781674"/>
            <a:ext cx="717439" cy="67851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angulado 116"/>
          <p:cNvCxnSpPr>
            <a:stCxn id="110" idx="3"/>
            <a:endCxn id="111" idx="1"/>
          </p:cNvCxnSpPr>
          <p:nvPr/>
        </p:nvCxnSpPr>
        <p:spPr>
          <a:xfrm>
            <a:off x="3303771" y="7566803"/>
            <a:ext cx="433341" cy="8359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angulado 118"/>
          <p:cNvCxnSpPr>
            <a:stCxn id="98" idx="3"/>
            <a:endCxn id="101" idx="1"/>
          </p:cNvCxnSpPr>
          <p:nvPr/>
        </p:nvCxnSpPr>
        <p:spPr>
          <a:xfrm flipV="1">
            <a:off x="3310395" y="6868516"/>
            <a:ext cx="432018" cy="18013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angulado 120"/>
          <p:cNvCxnSpPr>
            <a:stCxn id="98" idx="3"/>
            <a:endCxn id="109" idx="1"/>
          </p:cNvCxnSpPr>
          <p:nvPr/>
        </p:nvCxnSpPr>
        <p:spPr>
          <a:xfrm>
            <a:off x="3310395" y="7048650"/>
            <a:ext cx="433343" cy="1790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tângulo 59"/>
          <p:cNvSpPr/>
          <p:nvPr/>
        </p:nvSpPr>
        <p:spPr>
          <a:xfrm>
            <a:off x="3939090" y="1339790"/>
            <a:ext cx="2390368" cy="2328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 smtClean="0">
                <a:solidFill>
                  <a:schemeClr val="tx1"/>
                </a:solidFill>
              </a:rPr>
              <a:t>shortPaper-2017-01 nome-sobrenome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63" name="CaixaDeTexto 62"/>
          <p:cNvSpPr txBox="1"/>
          <p:nvPr/>
        </p:nvSpPr>
        <p:spPr>
          <a:xfrm>
            <a:off x="3891383" y="1135269"/>
            <a:ext cx="17044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Abstract-short</a:t>
            </a:r>
            <a:endParaRPr lang="pt-BR" sz="1000" dirty="0"/>
          </a:p>
        </p:txBody>
      </p:sp>
      <p:cxnSp>
        <p:nvCxnSpPr>
          <p:cNvPr id="9" name="Conector angulado 8"/>
          <p:cNvCxnSpPr>
            <a:stCxn id="6" idx="3"/>
            <a:endCxn id="60" idx="1"/>
          </p:cNvCxnSpPr>
          <p:nvPr/>
        </p:nvCxnSpPr>
        <p:spPr>
          <a:xfrm>
            <a:off x="3212976" y="594938"/>
            <a:ext cx="726114" cy="86127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ângulo 66"/>
          <p:cNvSpPr/>
          <p:nvPr/>
        </p:nvSpPr>
        <p:spPr>
          <a:xfrm>
            <a:off x="5971025" y="5282345"/>
            <a:ext cx="789697" cy="2624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 smtClean="0">
                <a:solidFill>
                  <a:schemeClr val="tx1"/>
                </a:solidFill>
              </a:rPr>
              <a:t>Professor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68" name="Retângulo 67"/>
          <p:cNvSpPr/>
          <p:nvPr/>
        </p:nvSpPr>
        <p:spPr>
          <a:xfrm>
            <a:off x="5987238" y="5561204"/>
            <a:ext cx="802667" cy="2624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 smtClean="0">
                <a:solidFill>
                  <a:schemeClr val="tx1"/>
                </a:solidFill>
              </a:rPr>
              <a:t>Visitantes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69" name="Retângulo 68"/>
          <p:cNvSpPr/>
          <p:nvPr/>
        </p:nvSpPr>
        <p:spPr>
          <a:xfrm>
            <a:off x="5983990" y="5859524"/>
            <a:ext cx="805915" cy="2624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 smtClean="0">
                <a:solidFill>
                  <a:schemeClr val="tx1"/>
                </a:solidFill>
              </a:rPr>
              <a:t>Colaborador</a:t>
            </a:r>
            <a:endParaRPr lang="pt-BR" sz="1000" dirty="0">
              <a:solidFill>
                <a:schemeClr val="tx1"/>
              </a:solidFill>
            </a:endParaRPr>
          </a:p>
        </p:txBody>
      </p:sp>
      <p:cxnSp>
        <p:nvCxnSpPr>
          <p:cNvPr id="20" name="Conector angulado 19"/>
          <p:cNvCxnSpPr>
            <a:stCxn id="73" idx="3"/>
            <a:endCxn id="67" idx="1"/>
          </p:cNvCxnSpPr>
          <p:nvPr/>
        </p:nvCxnSpPr>
        <p:spPr>
          <a:xfrm flipV="1">
            <a:off x="5768502" y="5413549"/>
            <a:ext cx="202523" cy="27561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do 21"/>
          <p:cNvCxnSpPr>
            <a:stCxn id="73" idx="3"/>
            <a:endCxn id="68" idx="1"/>
          </p:cNvCxnSpPr>
          <p:nvPr/>
        </p:nvCxnSpPr>
        <p:spPr>
          <a:xfrm>
            <a:off x="5768502" y="5689166"/>
            <a:ext cx="218736" cy="324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angulado 23"/>
          <p:cNvCxnSpPr>
            <a:stCxn id="73" idx="3"/>
            <a:endCxn id="69" idx="1"/>
          </p:cNvCxnSpPr>
          <p:nvPr/>
        </p:nvCxnSpPr>
        <p:spPr>
          <a:xfrm>
            <a:off x="5768502" y="5689166"/>
            <a:ext cx="215488" cy="30156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82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80936" y="836579"/>
            <a:ext cx="5544766" cy="6724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pt-BR" sz="1200" dirty="0" smtClean="0"/>
              <a:t>Artículos completos publicados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pt-BR" sz="1200" dirty="0" smtClean="0">
                <a:solidFill>
                  <a:srgbClr val="0070C0"/>
                </a:solidFill>
              </a:rPr>
              <a:t>fullPaper-2012-01</a:t>
            </a:r>
            <a:r>
              <a:rPr lang="pt-BR" sz="1200" dirty="0" smtClean="0"/>
              <a:t> P. Silva, L. Rivera, A. Real, F. Tang. Reconhecimento postura da mão no ambiente virtual, </a:t>
            </a:r>
            <a:r>
              <a:rPr lang="pt-BR" sz="1200" i="1" dirty="0" smtClean="0"/>
              <a:t>IV </a:t>
            </a:r>
            <a:r>
              <a:rPr lang="pt-BR" sz="1200" i="1" dirty="0" err="1" smtClean="0"/>
              <a:t>Congreso</a:t>
            </a:r>
            <a:r>
              <a:rPr lang="pt-BR" sz="1200" i="1" dirty="0" smtClean="0"/>
              <a:t> Internacional de </a:t>
            </a:r>
            <a:r>
              <a:rPr lang="pt-BR" sz="1200" i="1" dirty="0" err="1" smtClean="0"/>
              <a:t>Computación</a:t>
            </a:r>
            <a:r>
              <a:rPr lang="pt-BR" sz="1200" i="1" dirty="0" smtClean="0"/>
              <a:t> y </a:t>
            </a:r>
            <a:r>
              <a:rPr lang="pt-BR" sz="1200" i="1" dirty="0" err="1" smtClean="0"/>
              <a:t>Telecomunicaciones</a:t>
            </a:r>
            <a:r>
              <a:rPr lang="pt-BR" sz="1200" dirty="0" smtClean="0"/>
              <a:t>, Lima, 2012. Pag. 53-59.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pt-BR" sz="1200" dirty="0" smtClean="0">
                <a:solidFill>
                  <a:srgbClr val="0070C0"/>
                </a:solidFill>
              </a:rPr>
              <a:t>fullPaper-2013-01</a:t>
            </a:r>
            <a:r>
              <a:rPr lang="pt-BR" sz="1200" dirty="0" smtClean="0"/>
              <a:t> E. </a:t>
            </a:r>
            <a:r>
              <a:rPr lang="pt-BR" sz="1200" dirty="0" err="1" smtClean="0"/>
              <a:t>Araujo</a:t>
            </a:r>
            <a:r>
              <a:rPr lang="pt-BR" sz="1200" dirty="0" smtClean="0"/>
              <a:t>, L. Rivera, A. Casto, F. Tang. Controle interativo de </a:t>
            </a:r>
            <a:r>
              <a:rPr lang="pt-BR" sz="1200" dirty="0" err="1" smtClean="0"/>
              <a:t>avatares</a:t>
            </a:r>
            <a:r>
              <a:rPr lang="pt-BR" sz="1200" dirty="0" smtClean="0"/>
              <a:t> pelo movimento humano</a:t>
            </a:r>
            <a:r>
              <a:rPr lang="pt-BR" sz="1200" i="1" dirty="0" smtClean="0"/>
              <a:t>, V </a:t>
            </a:r>
            <a:r>
              <a:rPr lang="pt-BR" sz="1200" i="1" dirty="0" err="1" smtClean="0"/>
              <a:t>Congreso</a:t>
            </a:r>
            <a:r>
              <a:rPr lang="pt-BR" sz="1200" i="1" dirty="0" smtClean="0"/>
              <a:t> Internacional de </a:t>
            </a:r>
            <a:r>
              <a:rPr lang="pt-BR" sz="1200" i="1" dirty="0" err="1" smtClean="0"/>
              <a:t>Computación</a:t>
            </a:r>
            <a:r>
              <a:rPr lang="pt-BR" sz="1200" i="1" dirty="0" smtClean="0"/>
              <a:t> y </a:t>
            </a:r>
            <a:r>
              <a:rPr lang="pt-BR" sz="1200" i="1" dirty="0" err="1" smtClean="0"/>
              <a:t>Telecomunicaciones</a:t>
            </a:r>
            <a:r>
              <a:rPr lang="pt-BR" sz="1200" dirty="0" smtClean="0"/>
              <a:t>, Lima, 2013, pag. 208-214.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pt-BR" sz="1200" dirty="0" smtClean="0">
                <a:solidFill>
                  <a:srgbClr val="0070C0"/>
                </a:solidFill>
              </a:rPr>
              <a:t>fullPaper-2014-01</a:t>
            </a:r>
            <a:r>
              <a:rPr lang="pt-BR" sz="1200" dirty="0" smtClean="0"/>
              <a:t> A. Castro, L. Rivera, C. Morelli. </a:t>
            </a:r>
            <a:r>
              <a:rPr lang="pt-BR" sz="1200" dirty="0" err="1" smtClean="0"/>
              <a:t>Aspects</a:t>
            </a:r>
            <a:r>
              <a:rPr lang="pt-BR" sz="1200" dirty="0" smtClean="0"/>
              <a:t> </a:t>
            </a:r>
            <a:r>
              <a:rPr lang="pt-BR" sz="1200" dirty="0" err="1" smtClean="0"/>
              <a:t>and</a:t>
            </a:r>
            <a:r>
              <a:rPr lang="pt-BR" sz="1200" dirty="0" smtClean="0"/>
              <a:t> </a:t>
            </a:r>
            <a:r>
              <a:rPr lang="pt-BR" sz="1200" dirty="0" err="1" smtClean="0"/>
              <a:t>requirements</a:t>
            </a:r>
            <a:r>
              <a:rPr lang="pt-BR" sz="1200" dirty="0" smtClean="0"/>
              <a:t> </a:t>
            </a:r>
            <a:r>
              <a:rPr lang="pt-BR" sz="1200" dirty="0" err="1" smtClean="0"/>
              <a:t>domains</a:t>
            </a:r>
            <a:r>
              <a:rPr lang="pt-BR" sz="1200" dirty="0" smtClean="0"/>
              <a:t> </a:t>
            </a:r>
            <a:r>
              <a:rPr lang="pt-BR" sz="1200" dirty="0" err="1" smtClean="0"/>
              <a:t>applied</a:t>
            </a:r>
            <a:r>
              <a:rPr lang="pt-BR" sz="1200" dirty="0" smtClean="0"/>
              <a:t> </a:t>
            </a:r>
            <a:r>
              <a:rPr lang="pt-BR" sz="1200" dirty="0" err="1" smtClean="0"/>
              <a:t>to</a:t>
            </a:r>
            <a:r>
              <a:rPr lang="pt-BR" sz="1200" dirty="0" smtClean="0"/>
              <a:t> </a:t>
            </a:r>
            <a:r>
              <a:rPr lang="pt-BR" sz="1200" dirty="0" err="1" smtClean="0"/>
              <a:t>computer</a:t>
            </a:r>
            <a:r>
              <a:rPr lang="pt-BR" sz="1200" dirty="0" smtClean="0"/>
              <a:t> </a:t>
            </a:r>
            <a:r>
              <a:rPr lang="pt-BR" sz="1200" dirty="0" err="1" smtClean="0"/>
              <a:t>security</a:t>
            </a:r>
            <a:r>
              <a:rPr lang="pt-BR" sz="1200" dirty="0" smtClean="0"/>
              <a:t>.  </a:t>
            </a:r>
            <a:r>
              <a:rPr lang="pt-BR" sz="1200" i="1" dirty="0" smtClean="0"/>
              <a:t>VI </a:t>
            </a:r>
            <a:r>
              <a:rPr lang="pt-BR" sz="1200" i="1" dirty="0" err="1" smtClean="0"/>
              <a:t>Congreso</a:t>
            </a:r>
            <a:r>
              <a:rPr lang="pt-BR" sz="1200" i="1" dirty="0" smtClean="0"/>
              <a:t> Internacional de </a:t>
            </a:r>
            <a:r>
              <a:rPr lang="pt-BR" sz="1200" i="1" dirty="0" err="1" smtClean="0"/>
              <a:t>Computación</a:t>
            </a:r>
            <a:r>
              <a:rPr lang="pt-BR" sz="1200" i="1" dirty="0" smtClean="0"/>
              <a:t> y </a:t>
            </a:r>
            <a:r>
              <a:rPr lang="pt-BR" sz="1200" i="1" dirty="0" err="1" smtClean="0"/>
              <a:t>Telecomunicaciones</a:t>
            </a:r>
            <a:r>
              <a:rPr lang="pt-BR" sz="1200" dirty="0" smtClean="0"/>
              <a:t>, Lima, 2014, pag. 225-230.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pt-BR" sz="1200" dirty="0" smtClean="0">
                <a:solidFill>
                  <a:srgbClr val="0070C0"/>
                </a:solidFill>
              </a:rPr>
              <a:t>fullPaper-2014-02</a:t>
            </a:r>
            <a:r>
              <a:rPr lang="pt-BR" sz="1200" dirty="0" smtClean="0"/>
              <a:t> P. Silva, L. Rivera, A. Real, F. Tang. Interação de objetos virtuais através de posturas da mão, </a:t>
            </a:r>
            <a:r>
              <a:rPr lang="pt-BR" sz="1200" i="1" dirty="0" smtClean="0"/>
              <a:t>Computer </a:t>
            </a:r>
            <a:r>
              <a:rPr lang="pt-BR" sz="1200" i="1" dirty="0" err="1" smtClean="0"/>
              <a:t>on</a:t>
            </a:r>
            <a:r>
              <a:rPr lang="pt-BR" sz="1200" i="1" dirty="0" smtClean="0"/>
              <a:t> </a:t>
            </a:r>
            <a:r>
              <a:rPr lang="pt-BR" sz="1200" i="1" dirty="0" err="1" smtClean="0"/>
              <a:t>the</a:t>
            </a:r>
            <a:r>
              <a:rPr lang="pt-BR" sz="1200" i="1" dirty="0" smtClean="0"/>
              <a:t> Beach</a:t>
            </a:r>
            <a:r>
              <a:rPr lang="pt-BR" sz="1200" dirty="0" smtClean="0"/>
              <a:t>,  2014, </a:t>
            </a:r>
            <a:r>
              <a:rPr lang="pt-BR" sz="1200" dirty="0"/>
              <a:t>Florianópolis</a:t>
            </a:r>
            <a:r>
              <a:rPr lang="pt-BR" sz="1200" dirty="0" smtClean="0"/>
              <a:t>, pag. 134-143.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pt-BR" sz="1200" dirty="0" smtClean="0">
                <a:solidFill>
                  <a:srgbClr val="0070C0"/>
                </a:solidFill>
              </a:rPr>
              <a:t>fullPaper-2014-03</a:t>
            </a:r>
            <a:r>
              <a:rPr lang="pt-BR" sz="1200" dirty="0" smtClean="0"/>
              <a:t> R. Ramos, L. Rivera, F. Tang, A. Castro. Reconhecimento de palavras faladas isoladas em dispositivos móveis. </a:t>
            </a:r>
            <a:r>
              <a:rPr lang="pt-BR" sz="1200" i="1" dirty="0" smtClean="0"/>
              <a:t>VI </a:t>
            </a:r>
            <a:r>
              <a:rPr lang="pt-BR" sz="1200" i="1" dirty="0" err="1" smtClean="0"/>
              <a:t>Congreso</a:t>
            </a:r>
            <a:r>
              <a:rPr lang="pt-BR" sz="1200" i="1" dirty="0" smtClean="0"/>
              <a:t> Internacional de </a:t>
            </a:r>
            <a:r>
              <a:rPr lang="pt-BR" sz="1200" i="1" dirty="0" err="1" smtClean="0"/>
              <a:t>Computación</a:t>
            </a:r>
            <a:r>
              <a:rPr lang="pt-BR" sz="1200" i="1" dirty="0" smtClean="0"/>
              <a:t> y </a:t>
            </a:r>
            <a:r>
              <a:rPr lang="pt-BR" sz="1200" i="1" dirty="0" err="1" smtClean="0"/>
              <a:t>Telecomunicaciones</a:t>
            </a:r>
            <a:r>
              <a:rPr lang="pt-BR" sz="1200" dirty="0" smtClean="0"/>
              <a:t>, Lima, 2014, </a:t>
            </a:r>
            <a:r>
              <a:rPr lang="pt-BR" sz="1200" dirty="0" err="1" smtClean="0"/>
              <a:t>pag</a:t>
            </a:r>
            <a:r>
              <a:rPr lang="pt-BR" sz="1200" dirty="0" smtClean="0"/>
              <a:t> 217-224.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pt-BR" sz="1200" dirty="0" smtClean="0">
                <a:solidFill>
                  <a:srgbClr val="0070C0"/>
                </a:solidFill>
              </a:rPr>
              <a:t>fullPaper-2015-01</a:t>
            </a:r>
            <a:r>
              <a:rPr lang="pt-BR" sz="1200" dirty="0" smtClean="0"/>
              <a:t> A. </a:t>
            </a:r>
            <a:r>
              <a:rPr lang="pt-BR" sz="1200" dirty="0" err="1" smtClean="0"/>
              <a:t>Zangrandi</a:t>
            </a:r>
            <a:r>
              <a:rPr lang="pt-BR" sz="1200" dirty="0" smtClean="0"/>
              <a:t>, L. Rivera, A. Castro, F. Tang. Detecção de Eventos Sociais com dados do </a:t>
            </a:r>
            <a:r>
              <a:rPr lang="pt-BR" sz="1200" dirty="0" err="1" smtClean="0"/>
              <a:t>Twitter</a:t>
            </a:r>
            <a:r>
              <a:rPr lang="pt-BR" sz="1200" dirty="0" smtClean="0"/>
              <a:t>. </a:t>
            </a:r>
            <a:r>
              <a:rPr lang="pt-BR" sz="1200" i="1" dirty="0" smtClean="0"/>
              <a:t>VII </a:t>
            </a:r>
            <a:r>
              <a:rPr lang="pt-BR" sz="1200" i="1" dirty="0" err="1" smtClean="0"/>
              <a:t>Congreso</a:t>
            </a:r>
            <a:r>
              <a:rPr lang="pt-BR" sz="1200" i="1" dirty="0" smtClean="0"/>
              <a:t> Internacional d </a:t>
            </a:r>
            <a:r>
              <a:rPr lang="pt-BR" sz="1200" i="1" dirty="0" err="1" smtClean="0"/>
              <a:t>Computación</a:t>
            </a:r>
            <a:r>
              <a:rPr lang="pt-BR" sz="1200" i="1" dirty="0" smtClean="0"/>
              <a:t> y </a:t>
            </a:r>
            <a:r>
              <a:rPr lang="pt-BR" sz="1200" i="1" dirty="0" err="1" smtClean="0"/>
              <a:t>Telecomunicaciones</a:t>
            </a:r>
            <a:r>
              <a:rPr lang="pt-BR" sz="1200" dirty="0" smtClean="0"/>
              <a:t>, Lima, 2015, pag. 140-148.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pt-BR" sz="1200" dirty="0" smtClean="0">
                <a:solidFill>
                  <a:srgbClr val="0070C0"/>
                </a:solidFill>
              </a:rPr>
              <a:t>fullPaper-2016-01</a:t>
            </a:r>
            <a:r>
              <a:rPr lang="pt-BR" sz="1200" dirty="0" smtClean="0"/>
              <a:t> R. Crespo, L. Rivera, A. Castro. Perfis de usuários de web sites por mineração de uso para avaliação de usabilidade. </a:t>
            </a:r>
            <a:r>
              <a:rPr lang="pt-BR" sz="1200" i="1" dirty="0" smtClean="0"/>
              <a:t>VIII </a:t>
            </a:r>
            <a:r>
              <a:rPr lang="pt-BR" sz="1200" i="1" dirty="0" err="1" smtClean="0"/>
              <a:t>Congreso</a:t>
            </a:r>
            <a:r>
              <a:rPr lang="pt-BR" sz="1200" i="1" dirty="0" smtClean="0"/>
              <a:t> Internacional de </a:t>
            </a:r>
            <a:r>
              <a:rPr lang="pt-BR" sz="1200" i="1" dirty="0" err="1" smtClean="0"/>
              <a:t>Computación</a:t>
            </a:r>
            <a:r>
              <a:rPr lang="pt-BR" sz="1200" i="1" dirty="0" smtClean="0"/>
              <a:t> y </a:t>
            </a:r>
            <a:r>
              <a:rPr lang="pt-BR" sz="1200" i="1" dirty="0" err="1" smtClean="0"/>
              <a:t>Telecomunicaciones</a:t>
            </a:r>
            <a:r>
              <a:rPr lang="pt-BR" sz="1200" dirty="0" smtClean="0"/>
              <a:t>, Lima, 2016, pag. 102-111.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pt-BR" sz="1200" dirty="0" smtClean="0">
                <a:solidFill>
                  <a:srgbClr val="0070C0"/>
                </a:solidFill>
              </a:rPr>
              <a:t>fullPaper-2017-01</a:t>
            </a:r>
            <a:r>
              <a:rPr lang="pt-BR" sz="1200" dirty="0" smtClean="0"/>
              <a:t> A. </a:t>
            </a:r>
            <a:r>
              <a:rPr lang="pt-BR" sz="1200" dirty="0" err="1" smtClean="0"/>
              <a:t>Zangrandi</a:t>
            </a:r>
            <a:r>
              <a:rPr lang="pt-BR" sz="1200" dirty="0" smtClean="0"/>
              <a:t>, L. Rivera. Sensores sociais em detecção de eventos sociais, </a:t>
            </a:r>
            <a:r>
              <a:rPr lang="pt-BR" sz="1200" i="1" dirty="0" smtClean="0"/>
              <a:t>Computer </a:t>
            </a:r>
            <a:r>
              <a:rPr lang="pt-BR" sz="1200" i="1" dirty="0" err="1" smtClean="0"/>
              <a:t>on</a:t>
            </a:r>
            <a:r>
              <a:rPr lang="pt-BR" sz="1200" i="1" dirty="0" smtClean="0"/>
              <a:t> </a:t>
            </a:r>
            <a:r>
              <a:rPr lang="pt-BR" sz="1200" i="1" dirty="0" err="1" smtClean="0"/>
              <a:t>the</a:t>
            </a:r>
            <a:r>
              <a:rPr lang="pt-BR" sz="1200" i="1" dirty="0" smtClean="0"/>
              <a:t> Beach, </a:t>
            </a:r>
            <a:r>
              <a:rPr lang="pt-BR" sz="1200" dirty="0" smtClean="0"/>
              <a:t>2017, Florianópolis, </a:t>
            </a:r>
            <a:r>
              <a:rPr lang="pt-BR" sz="1200" dirty="0" err="1" smtClean="0"/>
              <a:t>pag</a:t>
            </a:r>
            <a:r>
              <a:rPr lang="pt-BR" sz="1200" dirty="0" smtClean="0"/>
              <a:t> 279-288.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pt-BR" sz="1200" dirty="0" smtClean="0">
                <a:solidFill>
                  <a:srgbClr val="0070C0"/>
                </a:solidFill>
              </a:rPr>
              <a:t>fullPaper-2017-02</a:t>
            </a:r>
            <a:r>
              <a:rPr lang="pt-BR" sz="1200" dirty="0" smtClean="0"/>
              <a:t> V. </a:t>
            </a:r>
            <a:r>
              <a:rPr lang="pt-BR" sz="1200" dirty="0" err="1" smtClean="0"/>
              <a:t>Galiaço</a:t>
            </a:r>
            <a:r>
              <a:rPr lang="pt-BR" sz="1200" dirty="0" smtClean="0"/>
              <a:t>, L. Rivera. Desenvolvimento de jogos para estimulação de movimentação utilizando o sensor de movimento</a:t>
            </a:r>
            <a:r>
              <a:rPr lang="pt-BR" sz="1200" i="1" dirty="0" smtClean="0"/>
              <a:t>, IX </a:t>
            </a:r>
            <a:r>
              <a:rPr lang="pt-BR" sz="1200" i="1" dirty="0" err="1" smtClean="0"/>
              <a:t>congreso</a:t>
            </a:r>
            <a:r>
              <a:rPr lang="pt-BR" sz="1200" i="1" dirty="0" smtClean="0"/>
              <a:t> Internacional de </a:t>
            </a:r>
            <a:r>
              <a:rPr lang="pt-BR" sz="1200" i="1" dirty="0" err="1" smtClean="0"/>
              <a:t>Computación</a:t>
            </a:r>
            <a:r>
              <a:rPr lang="pt-BR" sz="1200" i="1" dirty="0" smtClean="0"/>
              <a:t> y </a:t>
            </a:r>
            <a:r>
              <a:rPr lang="pt-BR" sz="1200" i="1" dirty="0" err="1" smtClean="0"/>
              <a:t>Telecomunicaciones</a:t>
            </a:r>
            <a:r>
              <a:rPr lang="pt-BR" sz="1200" dirty="0" smtClean="0"/>
              <a:t>, Lima, 2017, pag. 150-156.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060153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80936" y="836579"/>
            <a:ext cx="554476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pt-BR" sz="1200" dirty="0" smtClean="0"/>
              <a:t>Resumo e artículos curtos publicados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pt-BR" sz="1200" dirty="0" smtClean="0">
                <a:solidFill>
                  <a:srgbClr val="0070C0"/>
                </a:solidFill>
              </a:rPr>
              <a:t>shortPaper-2012-01</a:t>
            </a:r>
            <a:r>
              <a:rPr lang="pt-BR" sz="1200" dirty="0" smtClean="0"/>
              <a:t> P. Silva, L. Rivera, A. Real, F. Tang. Reconhecimento postura da mão no ambiente virtual, </a:t>
            </a:r>
            <a:r>
              <a:rPr lang="pt-BR" sz="1200" i="1" dirty="0" smtClean="0"/>
              <a:t>IV </a:t>
            </a:r>
            <a:r>
              <a:rPr lang="pt-BR" sz="1200" i="1" dirty="0" err="1" smtClean="0"/>
              <a:t>Congreso</a:t>
            </a:r>
            <a:r>
              <a:rPr lang="pt-BR" sz="1200" i="1" dirty="0" smtClean="0"/>
              <a:t> Internacional de </a:t>
            </a:r>
            <a:r>
              <a:rPr lang="pt-BR" sz="1200" i="1" dirty="0" err="1" smtClean="0"/>
              <a:t>Computación</a:t>
            </a:r>
            <a:r>
              <a:rPr lang="pt-BR" sz="1200" i="1" dirty="0" smtClean="0"/>
              <a:t> y </a:t>
            </a:r>
            <a:r>
              <a:rPr lang="pt-BR" sz="1200" i="1" dirty="0" err="1" smtClean="0"/>
              <a:t>Telecomunicaciones</a:t>
            </a:r>
            <a:r>
              <a:rPr lang="pt-BR" sz="1200" dirty="0" smtClean="0"/>
              <a:t>, Lima, 2012. Pag. 53-59.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pt-BR" sz="1200" dirty="0" smtClean="0">
                <a:solidFill>
                  <a:srgbClr val="0070C0"/>
                </a:solidFill>
              </a:rPr>
              <a:t>shortPaper-2013-01</a:t>
            </a:r>
            <a:r>
              <a:rPr lang="pt-BR" sz="1200" dirty="0" smtClean="0"/>
              <a:t> E. </a:t>
            </a:r>
            <a:r>
              <a:rPr lang="pt-BR" sz="1200" dirty="0" err="1" smtClean="0"/>
              <a:t>Araujo</a:t>
            </a:r>
            <a:r>
              <a:rPr lang="pt-BR" sz="1200" dirty="0" smtClean="0"/>
              <a:t>, L. Rivera, A. Casto, F. Tang. Controle interativo de </a:t>
            </a:r>
            <a:r>
              <a:rPr lang="pt-BR" sz="1200" dirty="0" err="1" smtClean="0"/>
              <a:t>avatares</a:t>
            </a:r>
            <a:r>
              <a:rPr lang="pt-BR" sz="1200" dirty="0" smtClean="0"/>
              <a:t> pelo movimento humano</a:t>
            </a:r>
            <a:r>
              <a:rPr lang="pt-BR" sz="1200" i="1" dirty="0" smtClean="0"/>
              <a:t>, V </a:t>
            </a:r>
            <a:r>
              <a:rPr lang="pt-BR" sz="1200" i="1" dirty="0" err="1" smtClean="0"/>
              <a:t>Congreso</a:t>
            </a:r>
            <a:r>
              <a:rPr lang="pt-BR" sz="1200" i="1" dirty="0" smtClean="0"/>
              <a:t> Internacional de </a:t>
            </a:r>
            <a:r>
              <a:rPr lang="pt-BR" sz="1200" i="1" dirty="0" err="1" smtClean="0"/>
              <a:t>Computación</a:t>
            </a:r>
            <a:r>
              <a:rPr lang="pt-BR" sz="1200" i="1" dirty="0" smtClean="0"/>
              <a:t> y </a:t>
            </a:r>
            <a:r>
              <a:rPr lang="pt-BR" sz="1200" i="1" dirty="0" err="1" smtClean="0"/>
              <a:t>Telecomunicaciones</a:t>
            </a:r>
            <a:r>
              <a:rPr lang="pt-BR" sz="1200" dirty="0" smtClean="0"/>
              <a:t>, Lima, 2013, pag. 208-214.</a:t>
            </a:r>
          </a:p>
        </p:txBody>
      </p:sp>
    </p:spTree>
    <p:extLst>
      <p:ext uri="{BB962C8B-B14F-4D97-AF65-F5344CB8AC3E}">
        <p14:creationId xmlns:p14="http://schemas.microsoft.com/office/powerpoint/2010/main" val="22579648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487</Words>
  <Application>Microsoft Office PowerPoint</Application>
  <PresentationFormat>Apresentação na tela (4:3)</PresentationFormat>
  <Paragraphs>51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Rivera</dc:creator>
  <cp:lastModifiedBy>Rivera</cp:lastModifiedBy>
  <cp:revision>19</cp:revision>
  <dcterms:created xsi:type="dcterms:W3CDTF">2017-09-06T17:45:32Z</dcterms:created>
  <dcterms:modified xsi:type="dcterms:W3CDTF">2018-03-06T14:41:02Z</dcterms:modified>
</cp:coreProperties>
</file>