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6" r:id="rId7"/>
    <p:sldId id="267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799FCD"/>
    <a:srgbClr val="0CB9E2"/>
    <a:srgbClr val="00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77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44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73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99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06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43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65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22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61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9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4B8B-C15E-4ED6-B5BC-CF39E6B80A9B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16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4B8B-C15E-4ED6-B5BC-CF39E6B80A9B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25BBC-F0C3-4D73-8C55-777137574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93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vaniabib@uenf.br" TargetMode="External"/><Relationship Id="rId2" Type="http://schemas.openxmlformats.org/officeDocument/2006/relationships/hyperlink" Target="mailto:rivera@uenf.br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mailto:andre@uenf.br" TargetMode="External"/><Relationship Id="rId4" Type="http://schemas.openxmlformats.org/officeDocument/2006/relationships/hyperlink" Target="mailto:edilson@uenf.b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69244" y="764703"/>
            <a:ext cx="7360356" cy="5839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948268" y="2897586"/>
            <a:ext cx="7213600" cy="306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100" b="1" dirty="0" smtClean="0">
                <a:solidFill>
                  <a:srgbClr val="0070C0"/>
                </a:solidFill>
              </a:rPr>
              <a:t>Apresentação inicial</a:t>
            </a:r>
            <a:endParaRPr lang="pt-BR" sz="1100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1100" dirty="0" smtClean="0">
                <a:solidFill>
                  <a:schemeClr val="tx1"/>
                </a:solidFill>
              </a:rPr>
              <a:t>O Bacharelado de Ciência da Computação na UENF inicia suas atividades acadêmicas no ano 2007 no Centro de Ciências e Tecnologias (CCT) anexo ao Laboratório de Ciências Matemáticas (LCMAT). O curso foi projetado, dentro do </a:t>
            </a:r>
            <a:r>
              <a:rPr lang="pt-BR" sz="1100" u="sng" dirty="0" smtClean="0">
                <a:solidFill>
                  <a:srgbClr val="0070C0"/>
                </a:solidFill>
              </a:rPr>
              <a:t>paradigma de Darcy Ribeiro</a:t>
            </a:r>
            <a:r>
              <a:rPr lang="pt-BR" sz="1100" dirty="0" smtClean="0">
                <a:solidFill>
                  <a:schemeClr val="tx1"/>
                </a:solidFill>
              </a:rPr>
              <a:t> e é baseado nas diretrizes curriculares de computação de </a:t>
            </a:r>
            <a:r>
              <a:rPr lang="pt-BR" sz="1100" u="sng" dirty="0" smtClean="0">
                <a:solidFill>
                  <a:srgbClr val="0070C0"/>
                </a:solidFill>
              </a:rPr>
              <a:t>ACM-IEEE-AIS</a:t>
            </a:r>
            <a:r>
              <a:rPr lang="pt-BR" sz="1100" dirty="0" smtClean="0">
                <a:solidFill>
                  <a:schemeClr val="tx1"/>
                </a:solidFill>
              </a:rPr>
              <a:t> e </a:t>
            </a:r>
            <a:r>
              <a:rPr lang="pt-BR" sz="1100" u="sng" dirty="0" smtClean="0">
                <a:solidFill>
                  <a:srgbClr val="0070C0"/>
                </a:solidFill>
              </a:rPr>
              <a:t>MEC</a:t>
            </a:r>
            <a:r>
              <a:rPr lang="pt-BR" sz="1100" dirty="0" smtClean="0">
                <a:solidFill>
                  <a:schemeClr val="tx1"/>
                </a:solidFill>
              </a:rPr>
              <a:t>, com um perfil </a:t>
            </a:r>
            <a:r>
              <a:rPr lang="pt-BR" sz="1100" u="sng" dirty="0" smtClean="0">
                <a:solidFill>
                  <a:srgbClr val="0070C0"/>
                </a:solidFill>
              </a:rPr>
              <a:t>científico-tecnológico</a:t>
            </a:r>
            <a:r>
              <a:rPr lang="pt-BR" sz="1100" dirty="0" smtClean="0">
                <a:solidFill>
                  <a:schemeClr val="tx1"/>
                </a:solidFill>
              </a:rPr>
              <a:t>, sem descuidar suas </a:t>
            </a:r>
            <a:r>
              <a:rPr lang="pt-BR" sz="1100" u="sng" dirty="0" smtClean="0">
                <a:solidFill>
                  <a:srgbClr val="0070C0"/>
                </a:solidFill>
              </a:rPr>
              <a:t>aplicações imediatas</a:t>
            </a:r>
            <a:r>
              <a:rPr lang="pt-BR" sz="1100" dirty="0" smtClean="0">
                <a:solidFill>
                  <a:schemeClr val="tx1"/>
                </a:solidFill>
              </a:rPr>
              <a:t>, para formar cientistas em computação que serão uma alternativas de desenvolvimento científico e tecnológico da região e do pais.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1100" dirty="0" smtClean="0">
                <a:solidFill>
                  <a:schemeClr val="tx1"/>
                </a:solidFill>
              </a:rPr>
              <a:t>Com esse objetivo, o Bacharelado de Ciência da Computação diferencia-se dos outros </a:t>
            </a:r>
            <a:r>
              <a:rPr lang="pt-BR" sz="1100" u="sng" dirty="0" smtClean="0">
                <a:solidFill>
                  <a:srgbClr val="0070C0"/>
                </a:solidFill>
              </a:rPr>
              <a:t>cursos de computação</a:t>
            </a:r>
            <a:r>
              <a:rPr lang="pt-BR" sz="1100" dirty="0" smtClean="0">
                <a:solidFill>
                  <a:schemeClr val="tx1"/>
                </a:solidFill>
              </a:rPr>
              <a:t> em sua grade curricular, qualificado pelo MEC nas últimas avaliações de ENADE com melhor </a:t>
            </a:r>
            <a:r>
              <a:rPr lang="pt-BR" sz="1100" dirty="0" smtClean="0">
                <a:solidFill>
                  <a:srgbClr val="0070C0"/>
                </a:solidFill>
              </a:rPr>
              <a:t>conceito</a:t>
            </a:r>
            <a:r>
              <a:rPr lang="pt-BR" sz="1100" dirty="0" smtClean="0">
                <a:solidFill>
                  <a:schemeClr val="tx1"/>
                </a:solidFill>
              </a:rPr>
              <a:t>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1100" dirty="0" smtClean="0">
                <a:solidFill>
                  <a:schemeClr val="tx1"/>
                </a:solidFill>
              </a:rPr>
              <a:t>Com esse perfil do curso, o egresso esta preparado para atuar na área acadêmica e </a:t>
            </a:r>
            <a:r>
              <a:rPr lang="pt-BR" sz="1100" u="sng" dirty="0" smtClean="0">
                <a:solidFill>
                  <a:srgbClr val="0070C0"/>
                </a:solidFill>
              </a:rPr>
              <a:t>pesquisa em computação</a:t>
            </a:r>
            <a:r>
              <a:rPr lang="pt-BR" sz="1100" dirty="0" smtClean="0">
                <a:solidFill>
                  <a:schemeClr val="tx1"/>
                </a:solidFill>
              </a:rPr>
              <a:t>, seguindo os cursos de </a:t>
            </a:r>
            <a:r>
              <a:rPr lang="pt-BR" sz="1100" u="sng" dirty="0" smtClean="0">
                <a:solidFill>
                  <a:srgbClr val="0070C0"/>
                </a:solidFill>
              </a:rPr>
              <a:t>pós-graduação.</a:t>
            </a:r>
            <a:r>
              <a:rPr lang="pt-BR" sz="1100" dirty="0" smtClean="0">
                <a:solidFill>
                  <a:schemeClr val="tx1"/>
                </a:solidFill>
              </a:rPr>
              <a:t>  A base curricular lhe permite , também, atuar como impulsor de inovações tecnológicas em software  e  parte de hardware;  fábrica de softwares inteligentes; ferramentas de interação humano e computador em diferentes plataformas e níveis; gestão, manipulação e análise eficiente de toda categoria de dados; engenharia de dados; desenvolvimento de games;  gestão e configuração de redes de computadores; atuação em projetos envolvendo novos paradigmas e tecnologias emergentes; atuação como analista e desenvolvedor de todo sistemas de software de aplicações  computacionais demandadas pelas empresas.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59557" y="1691575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1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2771440" y="1685343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2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594612" y="1691572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3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406495" y="1685340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4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075289" y="32737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P1: Inicial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8349776" y="1541732"/>
            <a:ext cx="6206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Round </a:t>
            </a:r>
            <a:r>
              <a:rPr lang="pt-BR" sz="1000" dirty="0" err="1" smtClean="0"/>
              <a:t>robin</a:t>
            </a:r>
            <a:r>
              <a:rPr lang="pt-BR" sz="1000" dirty="0" smtClean="0"/>
              <a:t> à direita</a:t>
            </a:r>
            <a:endParaRPr lang="pt-BR" sz="1000" dirty="0"/>
          </a:p>
        </p:txBody>
      </p:sp>
      <p:cxnSp>
        <p:nvCxnSpPr>
          <p:cNvPr id="27" name="Conector de seta reta 26"/>
          <p:cNvCxnSpPr>
            <a:stCxn id="25" idx="2"/>
            <a:endCxn id="16" idx="3"/>
          </p:cNvCxnSpPr>
          <p:nvPr/>
        </p:nvCxnSpPr>
        <p:spPr>
          <a:xfrm flipH="1">
            <a:off x="8150582" y="2095730"/>
            <a:ext cx="509496" cy="170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8301155" y="2163746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 smtClean="0"/>
              <a:t>Chick</a:t>
            </a:r>
            <a:endParaRPr lang="pt-BR" sz="1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76870" y="1417133"/>
            <a:ext cx="669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Round </a:t>
            </a:r>
            <a:r>
              <a:rPr lang="pt-BR" sz="1000" dirty="0" err="1" smtClean="0"/>
              <a:t>robin</a:t>
            </a:r>
            <a:r>
              <a:rPr lang="pt-BR" sz="1000" dirty="0" smtClean="0"/>
              <a:t> à esquerda</a:t>
            </a:r>
            <a:endParaRPr lang="pt-BR" sz="10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76870" y="2039147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 smtClean="0"/>
              <a:t>Chick</a:t>
            </a:r>
            <a:endParaRPr lang="pt-BR" sz="1000" dirty="0"/>
          </a:p>
        </p:txBody>
      </p:sp>
      <p:cxnSp>
        <p:nvCxnSpPr>
          <p:cNvPr id="32" name="Conector de seta reta 31"/>
          <p:cNvCxnSpPr>
            <a:stCxn id="29" idx="2"/>
            <a:endCxn id="13" idx="1"/>
          </p:cNvCxnSpPr>
          <p:nvPr/>
        </p:nvCxnSpPr>
        <p:spPr>
          <a:xfrm>
            <a:off x="511483" y="1971131"/>
            <a:ext cx="448074" cy="30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5640999" y="111399"/>
            <a:ext cx="32750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Dados n imagens, no inicio pegue aleatoriamente  um inicio com sendo imagem 1, seguido os seguintes... Se não houver mais pegue por round-</a:t>
            </a:r>
            <a:r>
              <a:rPr lang="pt-BR" sz="1000" dirty="0" err="1" smtClean="0"/>
              <a:t>robin</a:t>
            </a:r>
            <a:r>
              <a:rPr lang="pt-BR" sz="1000" dirty="0" smtClean="0"/>
              <a:t>..</a:t>
            </a:r>
            <a:endParaRPr lang="pt-BR" sz="1000" dirty="0"/>
          </a:p>
        </p:txBody>
      </p:sp>
      <p:sp>
        <p:nvSpPr>
          <p:cNvPr id="2" name="Retângulo 1"/>
          <p:cNvSpPr/>
          <p:nvPr/>
        </p:nvSpPr>
        <p:spPr>
          <a:xfrm>
            <a:off x="869244" y="6044541"/>
            <a:ext cx="7360356" cy="547584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505695" y="771847"/>
            <a:ext cx="5712030" cy="85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81119" y="771847"/>
            <a:ext cx="1624575" cy="852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D:\rivera-data\extensao\paginas\Logo-cc 400x24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85" y="817017"/>
            <a:ext cx="1253851" cy="77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624461" y="1054888"/>
            <a:ext cx="81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Pessoas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409025" y="1054888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Documentos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741580" y="1054888"/>
            <a:ext cx="73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Avisos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437045" y="1054888"/>
            <a:ext cx="83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Intranet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7227545" y="1054888"/>
            <a:ext cx="82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Participe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37" name="Divisa 36"/>
          <p:cNvSpPr/>
          <p:nvPr/>
        </p:nvSpPr>
        <p:spPr>
          <a:xfrm>
            <a:off x="7932715" y="2015397"/>
            <a:ext cx="190002" cy="538294"/>
          </a:xfrm>
          <a:prstGeom prst="chevron">
            <a:avLst/>
          </a:prstGeom>
          <a:solidFill>
            <a:srgbClr val="799FCD">
              <a:alpha val="32941"/>
            </a:srgb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8" name="Divisa 37"/>
          <p:cNvSpPr/>
          <p:nvPr/>
        </p:nvSpPr>
        <p:spPr>
          <a:xfrm flipH="1">
            <a:off x="995548" y="1979772"/>
            <a:ext cx="190002" cy="538294"/>
          </a:xfrm>
          <a:prstGeom prst="chevron">
            <a:avLst/>
          </a:prstGeom>
          <a:solidFill>
            <a:srgbClr val="799FCD">
              <a:alpha val="32941"/>
            </a:srgb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635302" y="1073791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Pesquisas</a:t>
            </a:r>
            <a:endParaRPr lang="pt-BR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5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69244" y="764703"/>
            <a:ext cx="7360356" cy="5839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948268" y="2897586"/>
            <a:ext cx="7213600" cy="306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100" b="1" dirty="0" smtClean="0">
                <a:solidFill>
                  <a:srgbClr val="0070C0"/>
                </a:solidFill>
              </a:rPr>
              <a:t>O CURSO</a:t>
            </a:r>
            <a:endParaRPr lang="pt-BR" sz="1100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1100" dirty="0" smtClean="0">
                <a:solidFill>
                  <a:schemeClr val="tx1"/>
                </a:solidFill>
              </a:rPr>
              <a:t>O Bacharelado de Ciência da Computação na UENF inicia suas atividades acadêmicas no ano 2007 no Centro de Ciências e Tecnologias (CCT) anexo ao Laboratório de Ciências Matemáticas (LCMAT). O curso foi projetado, dentro do </a:t>
            </a:r>
            <a:r>
              <a:rPr lang="pt-BR" sz="1100" u="sng" dirty="0" smtClean="0">
                <a:solidFill>
                  <a:srgbClr val="0070C0"/>
                </a:solidFill>
              </a:rPr>
              <a:t>paradigma de Darcy Ribeiro</a:t>
            </a:r>
            <a:r>
              <a:rPr lang="pt-BR" sz="1100" dirty="0" smtClean="0">
                <a:solidFill>
                  <a:schemeClr val="tx1"/>
                </a:solidFill>
              </a:rPr>
              <a:t> e é baseado nas diretrizes curriculares de computação de </a:t>
            </a:r>
            <a:r>
              <a:rPr lang="pt-BR" sz="1100" u="sng" dirty="0" smtClean="0">
                <a:solidFill>
                  <a:srgbClr val="0070C0"/>
                </a:solidFill>
              </a:rPr>
              <a:t>ACM-IEEE-AIS</a:t>
            </a:r>
            <a:r>
              <a:rPr lang="pt-BR" sz="1100" dirty="0" smtClean="0">
                <a:solidFill>
                  <a:schemeClr val="tx1"/>
                </a:solidFill>
              </a:rPr>
              <a:t> e </a:t>
            </a:r>
            <a:r>
              <a:rPr lang="pt-BR" sz="1100" u="sng" dirty="0" smtClean="0">
                <a:solidFill>
                  <a:srgbClr val="0070C0"/>
                </a:solidFill>
              </a:rPr>
              <a:t>MEC</a:t>
            </a:r>
            <a:r>
              <a:rPr lang="pt-BR" sz="1100" dirty="0" smtClean="0">
                <a:solidFill>
                  <a:schemeClr val="tx1"/>
                </a:solidFill>
              </a:rPr>
              <a:t>, com um perfil </a:t>
            </a:r>
            <a:r>
              <a:rPr lang="pt-BR" sz="1100" u="sng" dirty="0" smtClean="0">
                <a:solidFill>
                  <a:srgbClr val="0070C0"/>
                </a:solidFill>
              </a:rPr>
              <a:t>científico-tecnológico</a:t>
            </a:r>
            <a:r>
              <a:rPr lang="pt-BR" sz="1100" dirty="0" smtClean="0">
                <a:solidFill>
                  <a:schemeClr val="tx1"/>
                </a:solidFill>
              </a:rPr>
              <a:t>, sem descuidar suas </a:t>
            </a:r>
            <a:r>
              <a:rPr lang="pt-BR" sz="1100" u="sng" dirty="0" smtClean="0">
                <a:solidFill>
                  <a:srgbClr val="0070C0"/>
                </a:solidFill>
              </a:rPr>
              <a:t>aplicações imediatas</a:t>
            </a:r>
            <a:r>
              <a:rPr lang="pt-BR" sz="1100" dirty="0" smtClean="0">
                <a:solidFill>
                  <a:schemeClr val="tx1"/>
                </a:solidFill>
              </a:rPr>
              <a:t>, para formar cientistas em computação que serão uma alternativas de desenvolvimento científico e tecnológico da região e do pais.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1100" dirty="0" smtClean="0">
                <a:solidFill>
                  <a:schemeClr val="tx1"/>
                </a:solidFill>
              </a:rPr>
              <a:t>Com esse objetivo, o Bacharelado de Ciência da Computação diferencia-se dos outros </a:t>
            </a:r>
            <a:r>
              <a:rPr lang="pt-BR" sz="1100" u="sng" dirty="0" smtClean="0">
                <a:solidFill>
                  <a:srgbClr val="0070C0"/>
                </a:solidFill>
              </a:rPr>
              <a:t>cursos de computação</a:t>
            </a:r>
            <a:r>
              <a:rPr lang="pt-BR" sz="1100" dirty="0" smtClean="0">
                <a:solidFill>
                  <a:schemeClr val="tx1"/>
                </a:solidFill>
              </a:rPr>
              <a:t> em sua grade curricular, qualificado pelo MEC nas últimas avaliações de ENADE com melhor </a:t>
            </a:r>
            <a:r>
              <a:rPr lang="pt-BR" sz="1100" dirty="0" smtClean="0">
                <a:solidFill>
                  <a:srgbClr val="0070C0"/>
                </a:solidFill>
              </a:rPr>
              <a:t>conceito</a:t>
            </a:r>
            <a:r>
              <a:rPr lang="pt-BR" sz="1100" dirty="0" smtClean="0">
                <a:solidFill>
                  <a:schemeClr val="tx1"/>
                </a:solidFill>
              </a:rPr>
              <a:t>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1100" dirty="0" smtClean="0">
                <a:solidFill>
                  <a:schemeClr val="tx1"/>
                </a:solidFill>
              </a:rPr>
              <a:t>Com esse perfil do curso, o egresso esta preparado para atuar na área acadêmica e </a:t>
            </a:r>
            <a:r>
              <a:rPr lang="pt-BR" sz="1100" u="sng" dirty="0" smtClean="0">
                <a:solidFill>
                  <a:srgbClr val="0070C0"/>
                </a:solidFill>
              </a:rPr>
              <a:t>pesquisa em computação</a:t>
            </a:r>
            <a:r>
              <a:rPr lang="pt-BR" sz="1100" dirty="0" smtClean="0">
                <a:solidFill>
                  <a:schemeClr val="tx1"/>
                </a:solidFill>
              </a:rPr>
              <a:t>, seguindo os cursos de </a:t>
            </a:r>
            <a:r>
              <a:rPr lang="pt-BR" sz="1100" u="sng" dirty="0" smtClean="0">
                <a:solidFill>
                  <a:srgbClr val="0070C0"/>
                </a:solidFill>
              </a:rPr>
              <a:t>pós-graduação.</a:t>
            </a:r>
            <a:r>
              <a:rPr lang="pt-BR" sz="1100" dirty="0" smtClean="0">
                <a:solidFill>
                  <a:schemeClr val="tx1"/>
                </a:solidFill>
              </a:rPr>
              <a:t>  A base curricular lhe permite , também, atuar como impulsor de inovações tecnológicas em software  e  parte de hardware;  fábrica de softwares inteligentes; ferramentas de interação humano e computador em diferentes plataformas e níveis; gestão, manipulação e análise eficiente de toda categoria de dados; engenharia de dados; desenvolvimento de games;  gestão e configuração de redes de computadores; atuação em projetos envolvendo novos paradigmas e tecnologias emergentes; atuação como analista e desenvolvedor de todo sistemas de software de aplicações  computacionais demandadas pelas empresas.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59557" y="1691575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1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2771440" y="1685343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2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594612" y="1691572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3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406495" y="1685340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4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869244" y="6044541"/>
            <a:ext cx="7360356" cy="547584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660080" y="1635929"/>
            <a:ext cx="2357125" cy="135665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883879" y="1787953"/>
            <a:ext cx="169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Professores</a:t>
            </a:r>
            <a:endParaRPr lang="pt-BR" sz="1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93779" y="2082853"/>
            <a:ext cx="169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Administração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894490" y="2423553"/>
            <a:ext cx="169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Discentes</a:t>
            </a:r>
            <a:endParaRPr lang="pt-BR" sz="1400" dirty="0"/>
          </a:p>
        </p:txBody>
      </p:sp>
      <p:sp>
        <p:nvSpPr>
          <p:cNvPr id="9" name="Divisa 8"/>
          <p:cNvSpPr/>
          <p:nvPr/>
        </p:nvSpPr>
        <p:spPr>
          <a:xfrm>
            <a:off x="7932715" y="2015397"/>
            <a:ext cx="190002" cy="538294"/>
          </a:xfrm>
          <a:prstGeom prst="chevron">
            <a:avLst/>
          </a:prstGeom>
          <a:solidFill>
            <a:srgbClr val="799FCD">
              <a:alpha val="32941"/>
            </a:srgb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9" name="Divisa 38"/>
          <p:cNvSpPr/>
          <p:nvPr/>
        </p:nvSpPr>
        <p:spPr>
          <a:xfrm flipH="1">
            <a:off x="995548" y="2039147"/>
            <a:ext cx="190002" cy="538294"/>
          </a:xfrm>
          <a:prstGeom prst="chevron">
            <a:avLst/>
          </a:prstGeom>
          <a:solidFill>
            <a:srgbClr val="799FCD">
              <a:alpha val="32941"/>
            </a:srgb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505695" y="771847"/>
            <a:ext cx="5712030" cy="85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81119" y="771847"/>
            <a:ext cx="1624575" cy="852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pic>
        <p:nvPicPr>
          <p:cNvPr id="27" name="Picture 2" descr="D:\rivera-data\extensao\paginas\Logo-cc 400x24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85" y="817017"/>
            <a:ext cx="1253851" cy="77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2624461" y="1054888"/>
            <a:ext cx="81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Pessoas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409025" y="1054888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Documentos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741580" y="1054888"/>
            <a:ext cx="73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Avisos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437045" y="1054888"/>
            <a:ext cx="83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Intranet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7227545" y="1054888"/>
            <a:ext cx="82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Participe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4635302" y="1073791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Pesquisas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2695711" y="1440883"/>
            <a:ext cx="817167" cy="171296"/>
          </a:xfrm>
          <a:prstGeom prst="rect">
            <a:avLst/>
          </a:prstGeom>
          <a:solidFill>
            <a:srgbClr val="0C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5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36961" y="1054888"/>
            <a:ext cx="817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Pessoas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399650" y="1054888"/>
            <a:ext cx="111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Documentos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663455" y="1054888"/>
            <a:ext cx="73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Avisos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48920" y="1054888"/>
            <a:ext cx="83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Intranet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29420" y="1054888"/>
            <a:ext cx="82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Participe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3830" y="1594135"/>
            <a:ext cx="2357125" cy="162978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685566" y="4194871"/>
            <a:ext cx="3290230" cy="162978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946248" y="2089566"/>
            <a:ext cx="2357125" cy="162978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408273" y="3263226"/>
            <a:ext cx="2357125" cy="162978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" name="Conector de seta reta 12"/>
          <p:cNvCxnSpPr>
            <a:stCxn id="3" idx="2"/>
            <a:endCxn id="8" idx="0"/>
          </p:cNvCxnSpPr>
          <p:nvPr/>
        </p:nvCxnSpPr>
        <p:spPr>
          <a:xfrm flipH="1">
            <a:off x="2342393" y="1362665"/>
            <a:ext cx="616399" cy="231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2"/>
            <a:endCxn id="9" idx="0"/>
          </p:cNvCxnSpPr>
          <p:nvPr/>
        </p:nvCxnSpPr>
        <p:spPr>
          <a:xfrm flipH="1">
            <a:off x="3330681" y="1362665"/>
            <a:ext cx="702746" cy="2832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5" idx="2"/>
            <a:endCxn id="10" idx="0"/>
          </p:cNvCxnSpPr>
          <p:nvPr/>
        </p:nvCxnSpPr>
        <p:spPr>
          <a:xfrm>
            <a:off x="4966409" y="1362665"/>
            <a:ext cx="158402" cy="726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2"/>
            <a:endCxn id="11" idx="0"/>
          </p:cNvCxnSpPr>
          <p:nvPr/>
        </p:nvCxnSpPr>
        <p:spPr>
          <a:xfrm>
            <a:off x="5941381" y="1362665"/>
            <a:ext cx="1645455" cy="1900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69244" y="764703"/>
            <a:ext cx="7360356" cy="5839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892994" y="6032666"/>
            <a:ext cx="7312855" cy="547584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25838" y="2048447"/>
            <a:ext cx="365662" cy="3984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7885216" y="2101925"/>
            <a:ext cx="265952" cy="1053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69244" y="1655363"/>
            <a:ext cx="7348480" cy="36933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3865346" y="1679113"/>
            <a:ext cx="198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PROFESSORES</a:t>
            </a:r>
            <a:endParaRPr lang="pt-BR" b="1" dirty="0"/>
          </a:p>
        </p:txBody>
      </p:sp>
      <p:pic>
        <p:nvPicPr>
          <p:cNvPr id="6" name="Picture 2" descr="D:\rivera-data\extensao\paginas\Prof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57" y="2076410"/>
            <a:ext cx="6157315" cy="18584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rivera-data\extensao\paginas\Prof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24" y="3981226"/>
            <a:ext cx="6157315" cy="18584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/>
          <p:cNvSpPr/>
          <p:nvPr/>
        </p:nvSpPr>
        <p:spPr>
          <a:xfrm>
            <a:off x="2505695" y="771847"/>
            <a:ext cx="5712030" cy="85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881119" y="771847"/>
            <a:ext cx="1624575" cy="852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pic>
        <p:nvPicPr>
          <p:cNvPr id="23" name="Picture 2" descr="D:\rivera-data\extensao\paginas\Logo-cc 400x24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85" y="817017"/>
            <a:ext cx="1253851" cy="77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2624461" y="1054888"/>
            <a:ext cx="81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Pessoas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409025" y="1054888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Documentos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741580" y="1054888"/>
            <a:ext cx="73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Avisos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437045" y="1054888"/>
            <a:ext cx="83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Intranet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7227545" y="1054888"/>
            <a:ext cx="82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Participe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635302" y="1073791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Pesquisas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2612586" y="1440883"/>
            <a:ext cx="817167" cy="171296"/>
          </a:xfrm>
          <a:prstGeom prst="rect">
            <a:avLst/>
          </a:prstGeom>
          <a:solidFill>
            <a:srgbClr val="0C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6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69244" y="764703"/>
            <a:ext cx="7360356" cy="5839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869244" y="6044541"/>
            <a:ext cx="7360356" cy="547584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02088" y="2048446"/>
            <a:ext cx="365662" cy="39960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7861466" y="2173175"/>
            <a:ext cx="265952" cy="1053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69244" y="1679113"/>
            <a:ext cx="7348480" cy="36933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3865346" y="1679113"/>
            <a:ext cx="198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Administração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881119" y="2137550"/>
            <a:ext cx="6920969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Coordenação</a:t>
            </a:r>
            <a:r>
              <a:rPr lang="pt-BR" sz="1400" dirty="0" smtClean="0"/>
              <a:t>:</a:t>
            </a:r>
          </a:p>
          <a:p>
            <a:r>
              <a:rPr lang="pt-BR" sz="1200" dirty="0"/>
              <a:t>	</a:t>
            </a:r>
            <a:r>
              <a:rPr lang="pt-BR" sz="1200" b="1" dirty="0" smtClean="0"/>
              <a:t>Prof. Dr. </a:t>
            </a:r>
            <a:r>
              <a:rPr lang="pt-BR" sz="1200" b="1" dirty="0" err="1" smtClean="0"/>
              <a:t>Luis</a:t>
            </a:r>
            <a:r>
              <a:rPr lang="pt-BR" sz="1200" b="1" dirty="0" smtClean="0"/>
              <a:t> Rivera </a:t>
            </a:r>
          </a:p>
          <a:p>
            <a:r>
              <a:rPr lang="pt-BR" sz="1200" dirty="0"/>
              <a:t>	</a:t>
            </a:r>
            <a:r>
              <a:rPr lang="pt-BR" sz="1200" dirty="0" err="1" smtClean="0"/>
              <a:t>email</a:t>
            </a:r>
            <a:r>
              <a:rPr lang="pt-BR" sz="1200" dirty="0" smtClean="0"/>
              <a:t>: </a:t>
            </a:r>
            <a:r>
              <a:rPr lang="pt-BR" sz="1200" dirty="0" smtClean="0">
                <a:hlinkClick r:id="rId2"/>
              </a:rPr>
              <a:t>rivera@uenf.br</a:t>
            </a:r>
            <a:endParaRPr lang="pt-BR" sz="1200" dirty="0" smtClean="0"/>
          </a:p>
          <a:p>
            <a:r>
              <a:rPr lang="pt-BR" sz="1200" dirty="0"/>
              <a:t>	</a:t>
            </a:r>
            <a:r>
              <a:rPr lang="pt-BR" sz="1200" dirty="0" smtClean="0"/>
              <a:t>Sala: 119-P5</a:t>
            </a:r>
            <a:endParaRPr lang="pt-BR" dirty="0" smtClean="0"/>
          </a:p>
          <a:p>
            <a:pPr>
              <a:spcBef>
                <a:spcPts val="600"/>
              </a:spcBef>
            </a:pPr>
            <a:r>
              <a:rPr lang="pt-BR" sz="1400" b="1" dirty="0" smtClean="0"/>
              <a:t>Técnico Administrador:</a:t>
            </a:r>
          </a:p>
          <a:p>
            <a:pPr marL="1081088" lvl="2" indent="-166688">
              <a:buFont typeface="Wingdings" panose="05000000000000000000" pitchFamily="2" charset="2"/>
              <a:buChar char="§"/>
            </a:pPr>
            <a:r>
              <a:rPr lang="pt-BR" sz="1200" dirty="0" smtClean="0"/>
              <a:t> </a:t>
            </a:r>
            <a:r>
              <a:rPr lang="pt-BR" sz="1200" b="1" dirty="0" smtClean="0"/>
              <a:t>Vania Navarro </a:t>
            </a:r>
          </a:p>
          <a:p>
            <a:r>
              <a:rPr lang="pt-BR" sz="1200" dirty="0" smtClean="0"/>
              <a:t>	      </a:t>
            </a:r>
            <a:r>
              <a:rPr lang="pt-BR" sz="1200" dirty="0" err="1" smtClean="0"/>
              <a:t>email</a:t>
            </a:r>
            <a:r>
              <a:rPr lang="pt-BR" sz="1200" dirty="0" smtClean="0"/>
              <a:t>: </a:t>
            </a:r>
            <a:r>
              <a:rPr lang="pt-BR" sz="1200" dirty="0" smtClean="0">
                <a:hlinkClick r:id="rId3"/>
              </a:rPr>
              <a:t>vaniabib@uenf.br</a:t>
            </a:r>
            <a:endParaRPr lang="pt-BR" sz="1200" dirty="0" smtClean="0"/>
          </a:p>
          <a:p>
            <a:r>
              <a:rPr lang="pt-BR" sz="1200" dirty="0" smtClean="0"/>
              <a:t>	      Sala: 113-P5 (secretaria-LCMAT)</a:t>
            </a:r>
            <a:endParaRPr lang="pt-BR" sz="1400" dirty="0" smtClean="0"/>
          </a:p>
          <a:p>
            <a:pPr>
              <a:spcBef>
                <a:spcPts val="600"/>
              </a:spcBef>
            </a:pPr>
            <a:r>
              <a:rPr lang="pt-BR" sz="1400" b="1" dirty="0" smtClean="0"/>
              <a:t>Suporte Técnico:</a:t>
            </a:r>
            <a:endParaRPr lang="pt-BR" sz="1200" b="1" dirty="0" smtClean="0"/>
          </a:p>
          <a:p>
            <a:pPr marL="1163638" lvl="2" indent="-249238">
              <a:buFont typeface="Arial" panose="020B0604020202020204" pitchFamily="34" charset="0"/>
              <a:buChar char="•"/>
            </a:pPr>
            <a:r>
              <a:rPr lang="pt-BR" sz="1200" b="1" dirty="0" smtClean="0"/>
              <a:t>Edilson Maciel</a:t>
            </a:r>
          </a:p>
          <a:p>
            <a:pPr marL="1168400" lvl="3"/>
            <a:r>
              <a:rPr lang="pt-BR" sz="1200" dirty="0" smtClean="0"/>
              <a:t>Mail: </a:t>
            </a:r>
            <a:r>
              <a:rPr lang="pt-BR" sz="1200" dirty="0" smtClean="0">
                <a:hlinkClick r:id="rId4"/>
              </a:rPr>
              <a:t>edilson@uenf.br</a:t>
            </a:r>
            <a:endParaRPr lang="pt-BR" sz="1200" dirty="0" smtClean="0"/>
          </a:p>
          <a:p>
            <a:pPr marL="1168400" lvl="3"/>
            <a:r>
              <a:rPr lang="pt-BR" sz="1200" dirty="0" smtClean="0"/>
              <a:t>Sala: 120-P5</a:t>
            </a:r>
            <a:endParaRPr lang="pt-BR" sz="1400" dirty="0" smtClean="0"/>
          </a:p>
          <a:p>
            <a:pPr marL="1163638" lvl="2" indent="-2492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b="1" dirty="0" smtClean="0"/>
              <a:t>Francisco Alves</a:t>
            </a:r>
            <a:endParaRPr lang="pt-BR" sz="1200" b="1" dirty="0"/>
          </a:p>
          <a:p>
            <a:pPr marL="1168400" lvl="3"/>
            <a:r>
              <a:rPr lang="pt-BR" sz="1200" dirty="0"/>
              <a:t>Mail: </a:t>
            </a:r>
            <a:r>
              <a:rPr lang="pt-BR" sz="1200" dirty="0">
                <a:hlinkClick r:id="rId4"/>
              </a:rPr>
              <a:t>edilson@uenf.br</a:t>
            </a:r>
            <a:endParaRPr lang="pt-BR" sz="1200" dirty="0"/>
          </a:p>
          <a:p>
            <a:pPr marL="1168400" lvl="3"/>
            <a:r>
              <a:rPr lang="pt-BR" sz="1200" dirty="0"/>
              <a:t>Sala: </a:t>
            </a:r>
            <a:r>
              <a:rPr lang="pt-BR" sz="1200" dirty="0" smtClean="0"/>
              <a:t>120-P5</a:t>
            </a:r>
          </a:p>
          <a:p>
            <a:pPr marL="1163638" lvl="2" indent="-2492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b="1" dirty="0" smtClean="0"/>
              <a:t>André (</a:t>
            </a:r>
            <a:r>
              <a:rPr lang="pt-BR" sz="1200" b="1" dirty="0" err="1" smtClean="0"/>
              <a:t>asessor-chair</a:t>
            </a:r>
            <a:r>
              <a:rPr lang="pt-BR" sz="1200" b="1" dirty="0" smtClean="0"/>
              <a:t>)</a:t>
            </a:r>
          </a:p>
          <a:p>
            <a:pPr lvl="2"/>
            <a:r>
              <a:rPr lang="pt-BR" sz="1200" dirty="0" smtClean="0"/>
              <a:t>       Redes de computadores</a:t>
            </a:r>
            <a:endParaRPr lang="pt-BR" sz="1200" dirty="0"/>
          </a:p>
          <a:p>
            <a:pPr marL="1168400" lvl="3"/>
            <a:r>
              <a:rPr lang="pt-BR" sz="1200" dirty="0"/>
              <a:t>Mail: </a:t>
            </a:r>
            <a:r>
              <a:rPr lang="pt-BR" sz="1200" dirty="0" smtClean="0">
                <a:hlinkClick r:id="rId5"/>
              </a:rPr>
              <a:t>andre@uenf.br</a:t>
            </a:r>
            <a:endParaRPr lang="pt-BR" sz="1200" dirty="0"/>
          </a:p>
          <a:p>
            <a:pPr marL="1168400" lvl="3"/>
            <a:r>
              <a:rPr lang="pt-BR" sz="1200" dirty="0"/>
              <a:t>Sala: </a:t>
            </a:r>
            <a:r>
              <a:rPr lang="pt-BR" sz="1200" dirty="0" smtClean="0"/>
              <a:t>10-P5</a:t>
            </a:r>
            <a:endParaRPr lang="pt-BR" sz="1200" dirty="0"/>
          </a:p>
        </p:txBody>
      </p:sp>
      <p:sp>
        <p:nvSpPr>
          <p:cNvPr id="19" name="Retângulo 18"/>
          <p:cNvSpPr/>
          <p:nvPr/>
        </p:nvSpPr>
        <p:spPr>
          <a:xfrm>
            <a:off x="2505695" y="771847"/>
            <a:ext cx="5712030" cy="85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81119" y="771847"/>
            <a:ext cx="1624575" cy="852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pic>
        <p:nvPicPr>
          <p:cNvPr id="21" name="Picture 2" descr="D:\rivera-data\extensao\paginas\Logo-cc 400x24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85" y="817017"/>
            <a:ext cx="1253851" cy="77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2624461" y="1054888"/>
            <a:ext cx="81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Pessoas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409025" y="1054888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Documentos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741580" y="1054888"/>
            <a:ext cx="73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Avisos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37045" y="1054888"/>
            <a:ext cx="83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Intranet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7227545" y="1054888"/>
            <a:ext cx="82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Participe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635302" y="1073791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Pesquisas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2719461" y="1440883"/>
            <a:ext cx="817167" cy="171296"/>
          </a:xfrm>
          <a:prstGeom prst="rect">
            <a:avLst/>
          </a:prstGeom>
          <a:solidFill>
            <a:srgbClr val="0C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6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69244" y="764703"/>
            <a:ext cx="7360356" cy="5839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869244" y="6044541"/>
            <a:ext cx="7360356" cy="547584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02088" y="2048446"/>
            <a:ext cx="365662" cy="39960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7861466" y="2173175"/>
            <a:ext cx="265952" cy="1053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69244" y="1679113"/>
            <a:ext cx="7348480" cy="36933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3865346" y="1679113"/>
            <a:ext cx="198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Discente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881119" y="2137550"/>
            <a:ext cx="69209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Os alunos de graduação em Bacharelado de Ciência da Computação ingressam anualmente uma media de 25. Pelo perfil do curso, eles devem ter um domínio na base matemática e desejos de mudar o mundo para bem com a ciência e tecnologia computacional. Os alunos permanecem na vida acadêmica uma media de 5 anos para cumprir a carga horária do projeto pedagógico do curso vigente. Ao longo desse período, os alunos podem participar nos projetos de pesquisa dos professores como </a:t>
            </a:r>
            <a:r>
              <a:rPr lang="pt-BR" sz="1400" u="sng" dirty="0">
                <a:solidFill>
                  <a:srgbClr val="0070C0"/>
                </a:solidFill>
              </a:rPr>
              <a:t>bolsistas de iniciação científica</a:t>
            </a:r>
            <a:r>
              <a:rPr lang="pt-BR" sz="1400" dirty="0"/>
              <a:t>, </a:t>
            </a:r>
            <a:r>
              <a:rPr lang="pt-BR" sz="1400" u="sng" dirty="0">
                <a:solidFill>
                  <a:srgbClr val="0070C0"/>
                </a:solidFill>
              </a:rPr>
              <a:t>bolsas de extensão </a:t>
            </a:r>
            <a:r>
              <a:rPr lang="pt-BR" sz="1400" dirty="0"/>
              <a:t>y </a:t>
            </a:r>
            <a:r>
              <a:rPr lang="pt-BR" sz="1400" u="sng" dirty="0">
                <a:solidFill>
                  <a:srgbClr val="0070C0"/>
                </a:solidFill>
              </a:rPr>
              <a:t>bolsas de apoio administrativo</a:t>
            </a:r>
            <a:r>
              <a:rPr lang="pt-BR" sz="1400" dirty="0"/>
              <a:t>. Eventualmente, como bolsistas de monitoria.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505695" y="771847"/>
            <a:ext cx="5712030" cy="85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81119" y="771847"/>
            <a:ext cx="1624575" cy="852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pic>
        <p:nvPicPr>
          <p:cNvPr id="21" name="Picture 2" descr="D:\rivera-data\extensao\paginas\Logo-cc 400x24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85" y="817017"/>
            <a:ext cx="1253851" cy="77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2624461" y="1054888"/>
            <a:ext cx="81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Pessoas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409025" y="1054888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Documentos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741580" y="1054888"/>
            <a:ext cx="73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Avisos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37045" y="1054888"/>
            <a:ext cx="83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Intranet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7227545" y="1054888"/>
            <a:ext cx="82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Participe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635302" y="1073791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Pesquisas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2719461" y="1440883"/>
            <a:ext cx="817167" cy="171296"/>
          </a:xfrm>
          <a:prstGeom prst="rect">
            <a:avLst/>
          </a:prstGeom>
          <a:solidFill>
            <a:srgbClr val="0C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3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69244" y="764703"/>
            <a:ext cx="7360356" cy="58392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948268" y="2897586"/>
            <a:ext cx="7213600" cy="306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100" b="1" dirty="0" smtClean="0">
                <a:solidFill>
                  <a:srgbClr val="0070C0"/>
                </a:solidFill>
              </a:rPr>
              <a:t>O CURSO</a:t>
            </a:r>
            <a:endParaRPr lang="pt-BR" sz="1100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1100" dirty="0" smtClean="0">
                <a:solidFill>
                  <a:schemeClr val="tx1"/>
                </a:solidFill>
              </a:rPr>
              <a:t>O Bacharelado de Ciência da Computação na UENF inicia suas atividades acadêmicas no ano 2007 no Centro de Ciências e Tecnologias (CCT) anexo ao Laboratório de Ciências Matemáticas (LCMAT). O curso foi projetado, dentro do </a:t>
            </a:r>
            <a:r>
              <a:rPr lang="pt-BR" sz="1100" u="sng" dirty="0" smtClean="0">
                <a:solidFill>
                  <a:srgbClr val="0070C0"/>
                </a:solidFill>
              </a:rPr>
              <a:t>paradigma de Darcy Ribeiro</a:t>
            </a:r>
            <a:r>
              <a:rPr lang="pt-BR" sz="1100" dirty="0" smtClean="0">
                <a:solidFill>
                  <a:schemeClr val="tx1"/>
                </a:solidFill>
              </a:rPr>
              <a:t> e é baseado nas diretrizes curriculares de computação de </a:t>
            </a:r>
            <a:r>
              <a:rPr lang="pt-BR" sz="1100" u="sng" dirty="0" smtClean="0">
                <a:solidFill>
                  <a:srgbClr val="0070C0"/>
                </a:solidFill>
              </a:rPr>
              <a:t>ACM-IEEE-AIS</a:t>
            </a:r>
            <a:r>
              <a:rPr lang="pt-BR" sz="1100" dirty="0" smtClean="0">
                <a:solidFill>
                  <a:schemeClr val="tx1"/>
                </a:solidFill>
              </a:rPr>
              <a:t> e </a:t>
            </a:r>
            <a:r>
              <a:rPr lang="pt-BR" sz="1100" u="sng" dirty="0" smtClean="0">
                <a:solidFill>
                  <a:srgbClr val="0070C0"/>
                </a:solidFill>
              </a:rPr>
              <a:t>MEC</a:t>
            </a:r>
            <a:r>
              <a:rPr lang="pt-BR" sz="1100" dirty="0" smtClean="0">
                <a:solidFill>
                  <a:schemeClr val="tx1"/>
                </a:solidFill>
              </a:rPr>
              <a:t>, com um perfil </a:t>
            </a:r>
            <a:r>
              <a:rPr lang="pt-BR" sz="1100" u="sng" dirty="0" smtClean="0">
                <a:solidFill>
                  <a:srgbClr val="0070C0"/>
                </a:solidFill>
              </a:rPr>
              <a:t>científico-tecnológico</a:t>
            </a:r>
            <a:r>
              <a:rPr lang="pt-BR" sz="1100" dirty="0" smtClean="0">
                <a:solidFill>
                  <a:schemeClr val="tx1"/>
                </a:solidFill>
              </a:rPr>
              <a:t>, sem descuidar suas </a:t>
            </a:r>
            <a:r>
              <a:rPr lang="pt-BR" sz="1100" u="sng" dirty="0" smtClean="0">
                <a:solidFill>
                  <a:srgbClr val="0070C0"/>
                </a:solidFill>
              </a:rPr>
              <a:t>aplicações imediatas</a:t>
            </a:r>
            <a:r>
              <a:rPr lang="pt-BR" sz="1100" dirty="0" smtClean="0">
                <a:solidFill>
                  <a:schemeClr val="tx1"/>
                </a:solidFill>
              </a:rPr>
              <a:t>, para formar cientistas em computação que serão uma alternativas de desenvolvimento científico e tecnológico da região e do pais.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1100" dirty="0" smtClean="0">
                <a:solidFill>
                  <a:schemeClr val="tx1"/>
                </a:solidFill>
              </a:rPr>
              <a:t>Com esse objetivo, o Bacharelado de Ciência da Computação diferencia-se dos outros </a:t>
            </a:r>
            <a:r>
              <a:rPr lang="pt-BR" sz="1100" u="sng" dirty="0" smtClean="0">
                <a:solidFill>
                  <a:srgbClr val="0070C0"/>
                </a:solidFill>
              </a:rPr>
              <a:t>cursos de computação</a:t>
            </a:r>
            <a:r>
              <a:rPr lang="pt-BR" sz="1100" dirty="0" smtClean="0">
                <a:solidFill>
                  <a:schemeClr val="tx1"/>
                </a:solidFill>
              </a:rPr>
              <a:t> em sua grade curricular, qualificado pelo MEC nas últimas avaliações de ENADE com melhor </a:t>
            </a:r>
            <a:r>
              <a:rPr lang="pt-BR" sz="1100" dirty="0" smtClean="0">
                <a:solidFill>
                  <a:srgbClr val="0070C0"/>
                </a:solidFill>
              </a:rPr>
              <a:t>conceito</a:t>
            </a:r>
            <a:r>
              <a:rPr lang="pt-BR" sz="1100" dirty="0" smtClean="0">
                <a:solidFill>
                  <a:schemeClr val="tx1"/>
                </a:solidFill>
              </a:rPr>
              <a:t>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1100" dirty="0" smtClean="0">
                <a:solidFill>
                  <a:schemeClr val="tx1"/>
                </a:solidFill>
              </a:rPr>
              <a:t>Com esse perfil do curso, o egresso esta preparado para atuar na área acadêmica e </a:t>
            </a:r>
            <a:r>
              <a:rPr lang="pt-BR" sz="1100" u="sng" dirty="0" smtClean="0">
                <a:solidFill>
                  <a:srgbClr val="0070C0"/>
                </a:solidFill>
              </a:rPr>
              <a:t>pesquisa em computação</a:t>
            </a:r>
            <a:r>
              <a:rPr lang="pt-BR" sz="1100" dirty="0" smtClean="0">
                <a:solidFill>
                  <a:schemeClr val="tx1"/>
                </a:solidFill>
              </a:rPr>
              <a:t>, seguindo os cursos de </a:t>
            </a:r>
            <a:r>
              <a:rPr lang="pt-BR" sz="1100" u="sng" dirty="0" smtClean="0">
                <a:solidFill>
                  <a:srgbClr val="0070C0"/>
                </a:solidFill>
              </a:rPr>
              <a:t>pós-graduação.</a:t>
            </a:r>
            <a:r>
              <a:rPr lang="pt-BR" sz="1100" dirty="0" smtClean="0">
                <a:solidFill>
                  <a:schemeClr val="tx1"/>
                </a:solidFill>
              </a:rPr>
              <a:t>  A base curricular lhe permite , também, atuar como impulsor de inovações tecnológicas em software  e  parte de hardware;  fábrica de softwares inteligentes; ferramentas de interação humano e computador em diferentes plataformas e níveis; gestão, manipulação e análise eficiente de toda categoria de dados; engenharia de dados; desenvolvimento de games;  gestão e configuração de redes de computadores; atuação em projetos envolvendo novos paradigmas e tecnologias emergentes; atuação como analista e desenvolvedor de todo sistemas de software de aplicações  computacionais demandadas pelas empresas.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59557" y="1691575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1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2771440" y="1685343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2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594612" y="1691572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3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406495" y="1685340"/>
            <a:ext cx="1744087" cy="1162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Imagem 4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869244" y="6044541"/>
            <a:ext cx="7360356" cy="547584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705079" y="1624053"/>
            <a:ext cx="2553217" cy="22354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57629" y="2132328"/>
            <a:ext cx="2008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Projetos Pedagógicos</a:t>
            </a:r>
            <a:endParaRPr lang="pt-BR" sz="1400" dirty="0"/>
          </a:p>
        </p:txBody>
      </p:sp>
      <p:sp>
        <p:nvSpPr>
          <p:cNvPr id="9" name="Divisa 8"/>
          <p:cNvSpPr/>
          <p:nvPr/>
        </p:nvSpPr>
        <p:spPr>
          <a:xfrm>
            <a:off x="7932715" y="2015397"/>
            <a:ext cx="190002" cy="538294"/>
          </a:xfrm>
          <a:prstGeom prst="chevron">
            <a:avLst/>
          </a:prstGeom>
          <a:solidFill>
            <a:srgbClr val="799FCD">
              <a:alpha val="32941"/>
            </a:srgb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9" name="Divisa 38"/>
          <p:cNvSpPr/>
          <p:nvPr/>
        </p:nvSpPr>
        <p:spPr>
          <a:xfrm flipH="1">
            <a:off x="995548" y="2039147"/>
            <a:ext cx="190002" cy="538294"/>
          </a:xfrm>
          <a:prstGeom prst="chevron">
            <a:avLst/>
          </a:prstGeom>
          <a:solidFill>
            <a:srgbClr val="799FCD">
              <a:alpha val="32941"/>
            </a:srgbClr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3864290" y="2811478"/>
            <a:ext cx="199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Regulamentos   &gt;&gt;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874190" y="3165753"/>
            <a:ext cx="199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Formulário s  &gt;&gt;</a:t>
            </a:r>
            <a:endParaRPr lang="pt-BR" sz="14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879404" y="1821603"/>
            <a:ext cx="2008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PDI</a:t>
            </a:r>
            <a:endParaRPr lang="pt-BR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870240" y="3470553"/>
            <a:ext cx="199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Diretrizes Curriculares</a:t>
            </a:r>
            <a:endParaRPr lang="pt-BR" sz="1400" dirty="0"/>
          </a:p>
        </p:txBody>
      </p:sp>
      <p:sp>
        <p:nvSpPr>
          <p:cNvPr id="30" name="Retângulo 29"/>
          <p:cNvSpPr/>
          <p:nvPr/>
        </p:nvSpPr>
        <p:spPr>
          <a:xfrm>
            <a:off x="2505695" y="771847"/>
            <a:ext cx="5712030" cy="85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881119" y="771847"/>
            <a:ext cx="1624575" cy="852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FFFF00"/>
              </a:solidFill>
            </a:endParaRPr>
          </a:p>
        </p:txBody>
      </p:sp>
      <p:pic>
        <p:nvPicPr>
          <p:cNvPr id="33" name="Picture 2" descr="D:\rivera-data\extensao\paginas\Logo-cc 400x24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85" y="817017"/>
            <a:ext cx="1253851" cy="77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/>
          <p:cNvSpPr txBox="1"/>
          <p:nvPr/>
        </p:nvSpPr>
        <p:spPr>
          <a:xfrm>
            <a:off x="2624461" y="1054888"/>
            <a:ext cx="81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Pessoas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409025" y="1054888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Documentos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741580" y="1054888"/>
            <a:ext cx="73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Avisos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437045" y="1054888"/>
            <a:ext cx="83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Intranet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227545" y="1054888"/>
            <a:ext cx="82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Participe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635302" y="1073791"/>
            <a:ext cx="111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Pesquisas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3491336" y="1440883"/>
            <a:ext cx="817167" cy="171296"/>
          </a:xfrm>
          <a:prstGeom prst="rect">
            <a:avLst/>
          </a:prstGeom>
          <a:solidFill>
            <a:srgbClr val="0C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3866264" y="2457203"/>
            <a:ext cx="222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Grade e Matriz </a:t>
            </a:r>
            <a:r>
              <a:rPr lang="pt-BR" sz="1400" dirty="0" smtClean="0"/>
              <a:t>Curricular 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7353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958</Words>
  <Application>Microsoft Office PowerPoint</Application>
  <PresentationFormat>Apresentação na tela (4:3)</PresentationFormat>
  <Paragraphs>103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Rivera</cp:lastModifiedBy>
  <cp:revision>70</cp:revision>
  <dcterms:created xsi:type="dcterms:W3CDTF">2017-03-28T21:39:15Z</dcterms:created>
  <dcterms:modified xsi:type="dcterms:W3CDTF">2017-08-16T22:15:34Z</dcterms:modified>
</cp:coreProperties>
</file>