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799FCD"/>
    <a:srgbClr val="0CB9E2"/>
    <a:srgbClr val="00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77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4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73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99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06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3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65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22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61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9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16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4B8B-C15E-4ED6-B5BC-CF39E6B80A9B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93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9244" y="764703"/>
            <a:ext cx="7360356" cy="5839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869244" y="6044541"/>
            <a:ext cx="7360356" cy="54758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02088" y="2048446"/>
            <a:ext cx="365662" cy="3996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7861466" y="2173175"/>
            <a:ext cx="265952" cy="1053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69244" y="1679113"/>
            <a:ext cx="7348480" cy="36933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3396344" y="1679113"/>
            <a:ext cx="245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Regulamentos do Curso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81119" y="2137550"/>
            <a:ext cx="6920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1400" u="sng" dirty="0" smtClean="0">
                <a:solidFill>
                  <a:srgbClr val="002060"/>
                </a:solidFill>
              </a:rPr>
              <a:t>Regulamento de Trabalho de Conclusão do Curso (TCC)</a:t>
            </a:r>
            <a:r>
              <a:rPr lang="pt-BR" sz="1400" dirty="0" smtClean="0"/>
              <a:t>:  O Curso de Ciência da Computação considera pertinente a “Monografia” como um produto de TCC, por seu perfil Científico e Tecnológico em  computação. Duas disciplinas consecutivas dos últimos semestres  do curso geram os respectivos relatórios técnicos: </a:t>
            </a:r>
            <a:r>
              <a:rPr lang="pt-BR" sz="1400" i="1" dirty="0" smtClean="0"/>
              <a:t>Projeto de Monografia</a:t>
            </a:r>
            <a:r>
              <a:rPr lang="pt-BR" sz="1400" dirty="0" smtClean="0"/>
              <a:t> e </a:t>
            </a:r>
            <a:r>
              <a:rPr lang="pt-BR" sz="1400" i="1" dirty="0" smtClean="0"/>
              <a:t>Monografia</a:t>
            </a:r>
            <a:r>
              <a:rPr lang="pt-BR" sz="1400" dirty="0" smtClean="0"/>
              <a:t>.</a:t>
            </a:r>
          </a:p>
          <a:p>
            <a:pPr marL="342900" indent="-342900">
              <a:buAutoNum type="arabicParenR"/>
            </a:pPr>
            <a:endParaRPr lang="pt-BR" sz="1400" dirty="0"/>
          </a:p>
          <a:p>
            <a:pPr>
              <a:tabLst>
                <a:tab pos="355600" algn="l"/>
              </a:tabLst>
            </a:pPr>
            <a:r>
              <a:rPr lang="pt-BR" sz="1400" dirty="0" smtClean="0"/>
              <a:t>	</a:t>
            </a:r>
            <a:r>
              <a:rPr lang="pt-BR" sz="1400" b="1" dirty="0" smtClean="0"/>
              <a:t>Anexos para a “monografia”</a:t>
            </a:r>
            <a:r>
              <a:rPr lang="pt-BR" sz="1400" dirty="0" smtClean="0"/>
              <a:t>:</a:t>
            </a:r>
          </a:p>
          <a:p>
            <a:pPr>
              <a:tabLst>
                <a:tab pos="355600" algn="l"/>
              </a:tabLst>
            </a:pPr>
            <a:r>
              <a:rPr lang="pt-BR" sz="1400" dirty="0"/>
              <a:t>	 </a:t>
            </a:r>
            <a:r>
              <a:rPr lang="pt-BR" sz="1400" dirty="0" smtClean="0"/>
              <a:t>  </a:t>
            </a:r>
            <a:r>
              <a:rPr lang="pt-BR" sz="1400" u="sng" dirty="0" smtClean="0">
                <a:solidFill>
                  <a:srgbClr val="0070C0"/>
                </a:solidFill>
              </a:rPr>
              <a:t>Anexo B</a:t>
            </a:r>
            <a:r>
              <a:rPr lang="pt-BR" sz="1400" dirty="0" smtClean="0"/>
              <a:t>:  Solicitação Defesa de Monografia (orientador)</a:t>
            </a:r>
          </a:p>
          <a:p>
            <a:pPr>
              <a:tabLst>
                <a:tab pos="355600" algn="l"/>
              </a:tabLst>
            </a:pPr>
            <a:r>
              <a:rPr lang="pt-BR" sz="1400" dirty="0"/>
              <a:t>	</a:t>
            </a:r>
            <a:r>
              <a:rPr lang="pt-BR" sz="1400" dirty="0" smtClean="0"/>
              <a:t>   </a:t>
            </a:r>
            <a:r>
              <a:rPr lang="pt-BR" sz="1400" u="sng" dirty="0" smtClean="0">
                <a:solidFill>
                  <a:srgbClr val="0070C0"/>
                </a:solidFill>
              </a:rPr>
              <a:t>Anexo C</a:t>
            </a:r>
            <a:r>
              <a:rPr lang="pt-BR" sz="1400" dirty="0" smtClean="0"/>
              <a:t>:  Modelo em </a:t>
            </a:r>
            <a:r>
              <a:rPr lang="pt-BR" sz="1400" i="1" dirty="0" err="1" smtClean="0"/>
              <a:t>latex</a:t>
            </a:r>
            <a:r>
              <a:rPr lang="pt-BR" sz="1400" dirty="0" smtClean="0"/>
              <a:t>  para monografia (aluno)</a:t>
            </a:r>
          </a:p>
          <a:p>
            <a:pPr>
              <a:tabLst>
                <a:tab pos="355600" algn="l"/>
              </a:tabLst>
            </a:pPr>
            <a:r>
              <a:rPr lang="pt-BR" sz="1400" dirty="0"/>
              <a:t>	</a:t>
            </a:r>
            <a:r>
              <a:rPr lang="pt-BR" sz="1400" dirty="0" smtClean="0">
                <a:solidFill>
                  <a:srgbClr val="0070C0"/>
                </a:solidFill>
              </a:rPr>
              <a:t>   </a:t>
            </a:r>
            <a:r>
              <a:rPr lang="pt-BR" sz="1400" u="sng" dirty="0" smtClean="0">
                <a:solidFill>
                  <a:srgbClr val="0070C0"/>
                </a:solidFill>
              </a:rPr>
              <a:t>Anexo D</a:t>
            </a:r>
            <a:r>
              <a:rPr lang="pt-BR" sz="1400" dirty="0" smtClean="0"/>
              <a:t>:  Doação do Software da Monografia (aluno)</a:t>
            </a:r>
          </a:p>
          <a:p>
            <a:pPr>
              <a:tabLst>
                <a:tab pos="355600" algn="l"/>
              </a:tabLst>
            </a:pPr>
            <a:r>
              <a:rPr lang="pt-BR" sz="1400" dirty="0"/>
              <a:t>	</a:t>
            </a:r>
            <a:r>
              <a:rPr lang="pt-BR" sz="1400" dirty="0" smtClean="0"/>
              <a:t>   </a:t>
            </a:r>
            <a:r>
              <a:rPr lang="pt-BR" sz="1400" u="sng" dirty="0" smtClean="0">
                <a:solidFill>
                  <a:srgbClr val="0070C0"/>
                </a:solidFill>
              </a:rPr>
              <a:t>Anexo E</a:t>
            </a:r>
            <a:r>
              <a:rPr lang="pt-BR" sz="1400" dirty="0" smtClean="0"/>
              <a:t>:  Conformação de Banca de Defesa da Monografia (coordenador)</a:t>
            </a:r>
          </a:p>
          <a:p>
            <a:pPr>
              <a:tabLst>
                <a:tab pos="355600" algn="l"/>
              </a:tabLst>
            </a:pPr>
            <a:r>
              <a:rPr lang="pt-BR" sz="1400" dirty="0"/>
              <a:t>	</a:t>
            </a:r>
            <a:r>
              <a:rPr lang="pt-BR" sz="1400" dirty="0" smtClean="0"/>
              <a:t>   </a:t>
            </a:r>
            <a:r>
              <a:rPr lang="pt-BR" sz="1400" u="sng" dirty="0" smtClean="0">
                <a:solidFill>
                  <a:srgbClr val="0070C0"/>
                </a:solidFill>
              </a:rPr>
              <a:t>Anexo F</a:t>
            </a:r>
            <a:r>
              <a:rPr lang="pt-BR" sz="1400" dirty="0" smtClean="0"/>
              <a:t>:  Formato de Avaliação (orientador para membros da Banca)</a:t>
            </a:r>
          </a:p>
          <a:p>
            <a:pPr>
              <a:tabLst>
                <a:tab pos="355600" algn="l"/>
              </a:tabLst>
            </a:pPr>
            <a:r>
              <a:rPr lang="pt-BR" sz="1400" dirty="0" smtClean="0"/>
              <a:t>	</a:t>
            </a:r>
            <a:r>
              <a:rPr lang="pt-BR" sz="1400" dirty="0" smtClean="0">
                <a:solidFill>
                  <a:srgbClr val="0070C0"/>
                </a:solidFill>
              </a:rPr>
              <a:t>   </a:t>
            </a:r>
            <a:r>
              <a:rPr lang="pt-BR" sz="1400" u="sng" dirty="0" smtClean="0">
                <a:solidFill>
                  <a:srgbClr val="0070C0"/>
                </a:solidFill>
              </a:rPr>
              <a:t>Anexo G</a:t>
            </a:r>
            <a:r>
              <a:rPr lang="pt-BR" sz="1400" dirty="0" smtClean="0"/>
              <a:t>: Declaração de Participação na Banca (coordenador)</a:t>
            </a:r>
          </a:p>
          <a:p>
            <a:pPr>
              <a:tabLst>
                <a:tab pos="355600" algn="l"/>
              </a:tabLst>
            </a:pPr>
            <a:r>
              <a:rPr lang="pt-BR" sz="1400" dirty="0"/>
              <a:t>	</a:t>
            </a:r>
            <a:r>
              <a:rPr lang="pt-BR" sz="1400" dirty="0" smtClean="0">
                <a:solidFill>
                  <a:srgbClr val="0070C0"/>
                </a:solidFill>
              </a:rPr>
              <a:t>   </a:t>
            </a:r>
            <a:r>
              <a:rPr lang="pt-BR" sz="1400" u="sng" dirty="0" smtClean="0">
                <a:solidFill>
                  <a:srgbClr val="0070C0"/>
                </a:solidFill>
              </a:rPr>
              <a:t>Anexo H</a:t>
            </a:r>
            <a:r>
              <a:rPr lang="pt-BR" sz="1400" dirty="0" smtClean="0"/>
              <a:t>: Ata da Defesa da Monografia (orientador)</a:t>
            </a:r>
          </a:p>
          <a:p>
            <a:pPr>
              <a:tabLst>
                <a:tab pos="355600" algn="l"/>
              </a:tabLst>
            </a:pPr>
            <a:r>
              <a:rPr lang="pt-BR" sz="1400" dirty="0"/>
              <a:t>	</a:t>
            </a:r>
            <a:r>
              <a:rPr lang="pt-BR" sz="1400" dirty="0" smtClean="0">
                <a:solidFill>
                  <a:srgbClr val="0070C0"/>
                </a:solidFill>
              </a:rPr>
              <a:t>   </a:t>
            </a:r>
            <a:r>
              <a:rPr lang="pt-BR" sz="1400" u="sng" dirty="0" smtClean="0">
                <a:solidFill>
                  <a:srgbClr val="0070C0"/>
                </a:solidFill>
              </a:rPr>
              <a:t>Anexo I</a:t>
            </a:r>
            <a:r>
              <a:rPr lang="pt-BR" sz="1400" dirty="0" smtClean="0"/>
              <a:t>:  Formato de Defesa Ato Publico  (orientador)</a:t>
            </a:r>
          </a:p>
          <a:p>
            <a:pPr>
              <a:tabLst>
                <a:tab pos="355600" algn="l"/>
              </a:tabLst>
            </a:pPr>
            <a:r>
              <a:rPr lang="pt-BR" sz="1400" dirty="0"/>
              <a:t>	</a:t>
            </a:r>
            <a:r>
              <a:rPr lang="pt-BR" sz="1400" dirty="0" smtClean="0">
                <a:solidFill>
                  <a:srgbClr val="0070C0"/>
                </a:solidFill>
              </a:rPr>
              <a:t>   </a:t>
            </a:r>
            <a:r>
              <a:rPr lang="pt-BR" sz="1400" u="sng" dirty="0" smtClean="0">
                <a:solidFill>
                  <a:srgbClr val="0070C0"/>
                </a:solidFill>
              </a:rPr>
              <a:t>Anexo J</a:t>
            </a:r>
            <a:r>
              <a:rPr lang="pt-BR" sz="1400" dirty="0" smtClean="0"/>
              <a:t>:  Modelo de Aviso de Defesa da Monografia (orientador)</a:t>
            </a:r>
          </a:p>
          <a:p>
            <a:pPr>
              <a:tabLst>
                <a:tab pos="355600" algn="l"/>
              </a:tabLst>
            </a:pPr>
            <a:r>
              <a:rPr lang="pt-BR" sz="1400" dirty="0"/>
              <a:t> </a:t>
            </a:r>
            <a:r>
              <a:rPr lang="pt-BR" sz="1400" dirty="0" smtClean="0"/>
              <a:t>    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1400" u="sng" dirty="0" smtClean="0">
                <a:solidFill>
                  <a:srgbClr val="002060"/>
                </a:solidFill>
              </a:rPr>
              <a:t>Regulamente de Estágio Supervisionado</a:t>
            </a:r>
            <a:r>
              <a:rPr lang="pt-BR" sz="1400" dirty="0" smtClean="0"/>
              <a:t>:  estabelece as diretrizes  do estagio obrigatório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505695" y="771847"/>
            <a:ext cx="5712030" cy="85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81119" y="771847"/>
            <a:ext cx="1624575" cy="852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pic>
        <p:nvPicPr>
          <p:cNvPr id="21" name="Picture 2" descr="D:\rivera-data\extensao\paginas\Logo-cc 400x24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85" y="817017"/>
            <a:ext cx="1253851" cy="77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2624461" y="1054888"/>
            <a:ext cx="8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Pessoas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409025" y="1054888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Documentos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741580" y="1054888"/>
            <a:ext cx="73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Avisos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37045" y="1054888"/>
            <a:ext cx="83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Intranet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227545" y="1054888"/>
            <a:ext cx="82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Participe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635302" y="1073791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Pesquisas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3491336" y="1440883"/>
            <a:ext cx="817167" cy="171296"/>
          </a:xfrm>
          <a:prstGeom prst="rect">
            <a:avLst/>
          </a:prstGeom>
          <a:solidFill>
            <a:srgbClr val="0C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9244" y="764703"/>
            <a:ext cx="7360356" cy="5839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869244" y="6044541"/>
            <a:ext cx="7360356" cy="54758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02088" y="2048446"/>
            <a:ext cx="365662" cy="3996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7861466" y="4168204"/>
            <a:ext cx="265952" cy="1053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69244" y="1679113"/>
            <a:ext cx="7348480" cy="36933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3396344" y="1679113"/>
            <a:ext cx="245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Regulamentos do Curso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81119" y="2137550"/>
            <a:ext cx="692096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5600" algn="l"/>
              </a:tabLst>
            </a:pPr>
            <a:r>
              <a:rPr lang="pt-BR" sz="1400" dirty="0"/>
              <a:t>	</a:t>
            </a:r>
            <a:r>
              <a:rPr lang="pt-BR" sz="1400" dirty="0" smtClean="0"/>
              <a:t>   </a:t>
            </a:r>
            <a:r>
              <a:rPr lang="pt-BR" sz="1400" u="sng" dirty="0" smtClean="0">
                <a:solidFill>
                  <a:srgbClr val="0070C0"/>
                </a:solidFill>
              </a:rPr>
              <a:t>Anexo E</a:t>
            </a:r>
            <a:r>
              <a:rPr lang="pt-BR" sz="1400" dirty="0" smtClean="0"/>
              <a:t>:  Conformação de Banca de Defesa da Monografia (coordenador)</a:t>
            </a:r>
          </a:p>
          <a:p>
            <a:pPr>
              <a:tabLst>
                <a:tab pos="355600" algn="l"/>
              </a:tabLst>
            </a:pPr>
            <a:r>
              <a:rPr lang="pt-BR" sz="1400" dirty="0"/>
              <a:t>	</a:t>
            </a:r>
            <a:r>
              <a:rPr lang="pt-BR" sz="1400" dirty="0" smtClean="0"/>
              <a:t>   </a:t>
            </a:r>
            <a:r>
              <a:rPr lang="pt-BR" sz="1400" u="sng" dirty="0" smtClean="0">
                <a:solidFill>
                  <a:srgbClr val="0070C0"/>
                </a:solidFill>
              </a:rPr>
              <a:t>Anexo F</a:t>
            </a:r>
            <a:r>
              <a:rPr lang="pt-BR" sz="1400" dirty="0" smtClean="0"/>
              <a:t>:  Formato de Avaliação (orientador para membros da Banca)</a:t>
            </a:r>
          </a:p>
          <a:p>
            <a:pPr>
              <a:tabLst>
                <a:tab pos="355600" algn="l"/>
              </a:tabLst>
            </a:pPr>
            <a:r>
              <a:rPr lang="pt-BR" sz="1400" dirty="0" smtClean="0"/>
              <a:t>	</a:t>
            </a:r>
            <a:r>
              <a:rPr lang="pt-BR" sz="1400" dirty="0" smtClean="0">
                <a:solidFill>
                  <a:srgbClr val="0070C0"/>
                </a:solidFill>
              </a:rPr>
              <a:t>   </a:t>
            </a:r>
            <a:r>
              <a:rPr lang="pt-BR" sz="1400" u="sng" dirty="0" smtClean="0">
                <a:solidFill>
                  <a:srgbClr val="0070C0"/>
                </a:solidFill>
              </a:rPr>
              <a:t>Anexo G</a:t>
            </a:r>
            <a:r>
              <a:rPr lang="pt-BR" sz="1400" dirty="0" smtClean="0"/>
              <a:t>: Declaração de Participação na Banca (coordenador)</a:t>
            </a:r>
          </a:p>
          <a:p>
            <a:pPr>
              <a:tabLst>
                <a:tab pos="355600" algn="l"/>
              </a:tabLst>
            </a:pPr>
            <a:r>
              <a:rPr lang="pt-BR" sz="1400" dirty="0"/>
              <a:t>	</a:t>
            </a:r>
            <a:r>
              <a:rPr lang="pt-BR" sz="1400" dirty="0" smtClean="0">
                <a:solidFill>
                  <a:srgbClr val="0070C0"/>
                </a:solidFill>
              </a:rPr>
              <a:t>   </a:t>
            </a:r>
            <a:r>
              <a:rPr lang="pt-BR" sz="1400" u="sng" dirty="0" smtClean="0">
                <a:solidFill>
                  <a:srgbClr val="0070C0"/>
                </a:solidFill>
              </a:rPr>
              <a:t>Anexo H</a:t>
            </a:r>
            <a:r>
              <a:rPr lang="pt-BR" sz="1400" dirty="0" smtClean="0"/>
              <a:t>: Ata da Defesa da Monografia (orientador)</a:t>
            </a:r>
          </a:p>
          <a:p>
            <a:pPr>
              <a:tabLst>
                <a:tab pos="355600" algn="l"/>
              </a:tabLst>
            </a:pPr>
            <a:r>
              <a:rPr lang="pt-BR" sz="1400" dirty="0"/>
              <a:t>	</a:t>
            </a:r>
            <a:r>
              <a:rPr lang="pt-BR" sz="1400" dirty="0" smtClean="0">
                <a:solidFill>
                  <a:srgbClr val="0070C0"/>
                </a:solidFill>
              </a:rPr>
              <a:t>   </a:t>
            </a:r>
            <a:r>
              <a:rPr lang="pt-BR" sz="1400" u="sng" dirty="0" smtClean="0">
                <a:solidFill>
                  <a:srgbClr val="0070C0"/>
                </a:solidFill>
              </a:rPr>
              <a:t>Anexo I</a:t>
            </a:r>
            <a:r>
              <a:rPr lang="pt-BR" sz="1400" dirty="0" smtClean="0"/>
              <a:t>:  Formato de Defesa Ato Publico  (orientador)</a:t>
            </a:r>
          </a:p>
          <a:p>
            <a:pPr>
              <a:tabLst>
                <a:tab pos="355600" algn="l"/>
              </a:tabLst>
            </a:pPr>
            <a:r>
              <a:rPr lang="pt-BR" sz="1400" dirty="0"/>
              <a:t>	</a:t>
            </a:r>
            <a:r>
              <a:rPr lang="pt-BR" sz="1400" dirty="0" smtClean="0">
                <a:solidFill>
                  <a:srgbClr val="0070C0"/>
                </a:solidFill>
              </a:rPr>
              <a:t>   </a:t>
            </a:r>
            <a:r>
              <a:rPr lang="pt-BR" sz="1400" u="sng" dirty="0" smtClean="0">
                <a:solidFill>
                  <a:srgbClr val="0070C0"/>
                </a:solidFill>
              </a:rPr>
              <a:t>Anexo J</a:t>
            </a:r>
            <a:r>
              <a:rPr lang="pt-BR" sz="1400" dirty="0" smtClean="0"/>
              <a:t>:  Modelo de Aviso de Defesa da Monografia (orientador)</a:t>
            </a:r>
          </a:p>
          <a:p>
            <a:pPr>
              <a:tabLst>
                <a:tab pos="355600" algn="l"/>
              </a:tabLst>
            </a:pPr>
            <a:r>
              <a:rPr lang="pt-BR" sz="1400" dirty="0"/>
              <a:t> </a:t>
            </a:r>
            <a:r>
              <a:rPr lang="pt-BR" sz="1400" dirty="0" smtClean="0"/>
              <a:t>    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1400" u="sng" dirty="0" smtClean="0">
                <a:solidFill>
                  <a:srgbClr val="002060"/>
                </a:solidFill>
              </a:rPr>
              <a:t>Regulamento de Estágio Supervisionado</a:t>
            </a:r>
            <a:r>
              <a:rPr lang="pt-BR" sz="1400" dirty="0" smtClean="0"/>
              <a:t>:  estabelece as diretrizes  do estagio obrigatório em computação, respeitando o perfil do curso segundo o projeto pedagógico vigente, para guiar o aluno nessa fase de </a:t>
            </a:r>
            <a:r>
              <a:rPr lang="pt-BR" sz="1400" dirty="0" smtClean="0"/>
              <a:t>formação </a:t>
            </a:r>
            <a:r>
              <a:rPr lang="pt-BR" sz="1400" dirty="0" smtClean="0"/>
              <a:t>e o professor supervisor. </a:t>
            </a:r>
            <a:endParaRPr lang="pt-BR" sz="1400" dirty="0" smtClean="0"/>
          </a:p>
          <a:p>
            <a:endParaRPr lang="pt-BR" sz="1400" dirty="0" smtClean="0"/>
          </a:p>
          <a:p>
            <a:pPr>
              <a:tabLst>
                <a:tab pos="355600" algn="l"/>
              </a:tabLst>
            </a:pPr>
            <a:r>
              <a:rPr lang="pt-BR" sz="1400" b="1" dirty="0" smtClean="0"/>
              <a:t>	Anexos </a:t>
            </a:r>
            <a:r>
              <a:rPr lang="pt-BR" sz="1400" b="1" dirty="0"/>
              <a:t>para </a:t>
            </a:r>
            <a:r>
              <a:rPr lang="pt-BR" sz="1400" b="1" dirty="0" smtClean="0"/>
              <a:t>“Estágio Supervisionado”</a:t>
            </a:r>
            <a:r>
              <a:rPr lang="pt-BR" sz="1400" dirty="0" smtClean="0"/>
              <a:t>:</a:t>
            </a:r>
            <a:endParaRPr lang="pt-BR" sz="1400" dirty="0"/>
          </a:p>
          <a:p>
            <a:pPr>
              <a:tabLst>
                <a:tab pos="355600" algn="l"/>
              </a:tabLst>
            </a:pPr>
            <a:r>
              <a:rPr lang="pt-BR" sz="1400" dirty="0"/>
              <a:t>	   </a:t>
            </a:r>
            <a:r>
              <a:rPr lang="pt-BR" sz="1400" u="sng" dirty="0">
                <a:solidFill>
                  <a:srgbClr val="0070C0"/>
                </a:solidFill>
              </a:rPr>
              <a:t>Anexo </a:t>
            </a:r>
            <a:r>
              <a:rPr lang="pt-BR" sz="1400" u="sng" dirty="0" smtClean="0">
                <a:solidFill>
                  <a:srgbClr val="0070C0"/>
                </a:solidFill>
              </a:rPr>
              <a:t>A</a:t>
            </a:r>
            <a:r>
              <a:rPr lang="pt-BR" sz="1400" dirty="0" smtClean="0"/>
              <a:t>:  Formato de Plano de Atividades de Estágio (aluno para empresa)</a:t>
            </a:r>
            <a:endParaRPr lang="pt-BR" sz="1400" dirty="0"/>
          </a:p>
          <a:p>
            <a:pPr>
              <a:tabLst>
                <a:tab pos="355600" algn="l"/>
              </a:tabLst>
            </a:pPr>
            <a:r>
              <a:rPr lang="pt-BR" sz="1400" dirty="0"/>
              <a:t>	   </a:t>
            </a:r>
            <a:r>
              <a:rPr lang="pt-BR" sz="1400" u="sng" dirty="0">
                <a:solidFill>
                  <a:srgbClr val="0070C0"/>
                </a:solidFill>
              </a:rPr>
              <a:t>Anexo </a:t>
            </a:r>
            <a:r>
              <a:rPr lang="pt-BR" sz="1400" u="sng" dirty="0" smtClean="0">
                <a:solidFill>
                  <a:srgbClr val="0070C0"/>
                </a:solidFill>
              </a:rPr>
              <a:t>B</a:t>
            </a:r>
            <a:r>
              <a:rPr lang="pt-BR" sz="1400" dirty="0" smtClean="0"/>
              <a:t>:  Modelo de Declaração Final de Estágio (supervisor de estágio)</a:t>
            </a:r>
            <a:endParaRPr lang="pt-BR" sz="1400" dirty="0"/>
          </a:p>
          <a:p>
            <a:pPr>
              <a:tabLst>
                <a:tab pos="355600" algn="l"/>
              </a:tabLst>
            </a:pPr>
            <a:r>
              <a:rPr lang="pt-BR" sz="1400" dirty="0"/>
              <a:t>	</a:t>
            </a:r>
            <a:r>
              <a:rPr lang="pt-BR" sz="1400" dirty="0">
                <a:solidFill>
                  <a:srgbClr val="0070C0"/>
                </a:solidFill>
              </a:rPr>
              <a:t>   </a:t>
            </a:r>
            <a:r>
              <a:rPr lang="pt-BR" sz="1400" u="sng" dirty="0">
                <a:solidFill>
                  <a:srgbClr val="0070C0"/>
                </a:solidFill>
              </a:rPr>
              <a:t>Anexo </a:t>
            </a:r>
            <a:r>
              <a:rPr lang="pt-BR" sz="1400" u="sng" dirty="0" smtClean="0">
                <a:solidFill>
                  <a:srgbClr val="0070C0"/>
                </a:solidFill>
              </a:rPr>
              <a:t>C</a:t>
            </a:r>
            <a:r>
              <a:rPr lang="pt-BR" sz="1400" dirty="0" smtClean="0"/>
              <a:t>:  Modelo de Relatório Final de Estágio (aluno</a:t>
            </a:r>
            <a:r>
              <a:rPr lang="pt-BR" sz="1400" dirty="0"/>
              <a:t>)</a:t>
            </a:r>
          </a:p>
          <a:p>
            <a:endParaRPr lang="pt-BR" sz="1400" dirty="0" smtClean="0"/>
          </a:p>
          <a:p>
            <a:endParaRPr lang="pt-BR" sz="1400" dirty="0"/>
          </a:p>
        </p:txBody>
      </p:sp>
      <p:sp>
        <p:nvSpPr>
          <p:cNvPr id="19" name="Retângulo 18"/>
          <p:cNvSpPr/>
          <p:nvPr/>
        </p:nvSpPr>
        <p:spPr>
          <a:xfrm>
            <a:off x="2505695" y="771847"/>
            <a:ext cx="5712030" cy="85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81119" y="771847"/>
            <a:ext cx="1624575" cy="852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pic>
        <p:nvPicPr>
          <p:cNvPr id="21" name="Picture 2" descr="D:\rivera-data\extensao\paginas\Logo-cc 400x24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85" y="817017"/>
            <a:ext cx="1253851" cy="77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2624461" y="1054888"/>
            <a:ext cx="8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Pessoas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409025" y="1054888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Documentos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741580" y="1054888"/>
            <a:ext cx="73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Avisos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37045" y="1054888"/>
            <a:ext cx="83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Intranet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227545" y="1054888"/>
            <a:ext cx="82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Participe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635302" y="1073791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Pesquisas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3491336" y="1440883"/>
            <a:ext cx="817167" cy="171296"/>
          </a:xfrm>
          <a:prstGeom prst="rect">
            <a:avLst/>
          </a:prstGeom>
          <a:solidFill>
            <a:srgbClr val="0C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7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75</Words>
  <Application>Microsoft Office PowerPoint</Application>
  <PresentationFormat>Apresentação na tela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Rivera</cp:lastModifiedBy>
  <cp:revision>69</cp:revision>
  <dcterms:created xsi:type="dcterms:W3CDTF">2017-03-28T21:39:15Z</dcterms:created>
  <dcterms:modified xsi:type="dcterms:W3CDTF">2017-08-10T17:53:29Z</dcterms:modified>
</cp:coreProperties>
</file>