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23"/>
  </p:notesMasterIdLst>
  <p:sldIdLst>
    <p:sldId id="256" r:id="rId2"/>
    <p:sldId id="290" r:id="rId3"/>
    <p:sldId id="271" r:id="rId4"/>
    <p:sldId id="285" r:id="rId5"/>
    <p:sldId id="293" r:id="rId6"/>
    <p:sldId id="289" r:id="rId7"/>
    <p:sldId id="286" r:id="rId8"/>
    <p:sldId id="287" r:id="rId9"/>
    <p:sldId id="288" r:id="rId10"/>
    <p:sldId id="274" r:id="rId11"/>
    <p:sldId id="291" r:id="rId12"/>
    <p:sldId id="296" r:id="rId13"/>
    <p:sldId id="295" r:id="rId14"/>
    <p:sldId id="292" r:id="rId15"/>
    <p:sldId id="278" r:id="rId16"/>
    <p:sldId id="279" r:id="rId17"/>
    <p:sldId id="280" r:id="rId18"/>
    <p:sldId id="294" r:id="rId19"/>
    <p:sldId id="297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9C6841E9-9CA9-4E84-A8DF-03DD69D0D6E4}">
          <p14:sldIdLst>
            <p14:sldId id="256"/>
          </p14:sldIdLst>
        </p14:section>
        <p14:section name="Introdução" id="{631EC9D2-8C10-4D5F-A995-5D804A7B921B}">
          <p14:sldIdLst>
            <p14:sldId id="290"/>
            <p14:sldId id="271"/>
            <p14:sldId id="285"/>
            <p14:sldId id="293"/>
            <p14:sldId id="289"/>
            <p14:sldId id="286"/>
            <p14:sldId id="287"/>
            <p14:sldId id="288"/>
          </p14:sldIdLst>
        </p14:section>
        <p14:section name="Teorias e trabalhos relacionados" id="{7E8B1752-E27E-46C0-B627-BFADF848E454}">
          <p14:sldIdLst>
            <p14:sldId id="274"/>
            <p14:sldId id="291"/>
            <p14:sldId id="296"/>
            <p14:sldId id="295"/>
            <p14:sldId id="292"/>
          </p14:sldIdLst>
        </p14:section>
        <p14:section name="Modelo" id="{44107122-2B3F-43BC-8C99-4633C768A6D4}">
          <p14:sldIdLst>
            <p14:sldId id="278"/>
            <p14:sldId id="279"/>
            <p14:sldId id="280"/>
          </p14:sldIdLst>
        </p14:section>
        <p14:section name="Referências" id="{F34F419B-E5E7-471F-89DE-278D8A346BD7}">
          <p14:sldIdLst>
            <p14:sldId id="294"/>
            <p14:sldId id="297"/>
            <p14:sldId id="284"/>
          </p14:sldIdLst>
        </p14:section>
        <p14:section name="Conclusão" id="{22976D6D-4591-4AB9-9441-96511BAE69A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ítor Fernandes Dias" initials="JF" lastIdx="1" clrIdx="0">
    <p:extLst>
      <p:ext uri="{19B8F6BF-5375-455C-9EA6-DF929625EA0E}">
        <p15:presenceInfo xmlns:p15="http://schemas.microsoft.com/office/powerpoint/2012/main" userId="4e249ea4503bd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4" autoAdjust="0"/>
    <p:restoredTop sz="94947" autoAdjust="0"/>
  </p:normalViewPr>
  <p:slideViewPr>
    <p:cSldViewPr>
      <p:cViewPr>
        <p:scale>
          <a:sx n="300" d="100"/>
          <a:sy n="300" d="100"/>
        </p:scale>
        <p:origin x="518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BCB8-9197-4232-B327-02F0BAB58BB4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30D2-4115-48C4-A1B7-568900CDD4B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95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8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10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41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3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2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8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6" descr="Celestia-R1---OverlayContentHD.png">
            <a:extLst>
              <a:ext uri="{FF2B5EF4-FFF2-40B4-BE49-F238E27FC236}">
                <a16:creationId xmlns:a16="http://schemas.microsoft.com/office/drawing/2014/main" id="{3BE99117-0CB9-45EC-8580-AC9D1AAEF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8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9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9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785D55-00AA-4F15-B34A-75B17893B5FF}" type="datetimeFigureOut">
              <a:rPr lang="pt-BR" smtClean="0"/>
              <a:t>05/07/2023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6" descr="Celestia-R1---OverlayContentHD.png">
            <a:extLst>
              <a:ext uri="{FF2B5EF4-FFF2-40B4-BE49-F238E27FC236}">
                <a16:creationId xmlns:a16="http://schemas.microsoft.com/office/drawing/2014/main" id="{BD26E650-7D3B-6E65-ED5E-4A713405366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C8A00-CD1B-354E-73E3-4C4A55AB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Timetabling problem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2575510-8711-5F3D-793E-DE1F237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4190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desafios no desenvolvimento de um sistema de decisão voltado ao problema de organização de grade horária do ensino superior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ED2F3B3-FC22-438D-9F65-788250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58" y="951434"/>
            <a:ext cx="2989051" cy="18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89DD49F6-458C-36A2-A3D1-80F18D5C505A}"/>
              </a:ext>
            </a:extLst>
          </p:cNvPr>
          <p:cNvSpPr txBox="1">
            <a:spLocks/>
          </p:cNvSpPr>
          <p:nvPr/>
        </p:nvSpPr>
        <p:spPr>
          <a:xfrm>
            <a:off x="3962399" y="5181600"/>
            <a:ext cx="719772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213721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4AB7-6007-ECB9-7F74-08CE3716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040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Grade Horária (</a:t>
            </a:r>
            <a:r>
              <a:rPr lang="pt-BR" b="1" i="1" dirty="0"/>
              <a:t>timetable</a:t>
            </a:r>
            <a:r>
              <a:rPr lang="pt-BR" b="1" dirty="0"/>
              <a:t>)</a:t>
            </a:r>
            <a:r>
              <a:rPr lang="pt-BR" dirty="0"/>
              <a:t>: uma estrutura que mostra quando que eventos ocorrerão, não havendo necessariamente a alocação de recursos (WREN, 1996). Neste trabalho será considerado </a:t>
            </a:r>
            <a:r>
              <a:rPr lang="pt-BR" i="1" dirty="0"/>
              <a:t>timetable </a:t>
            </a:r>
            <a:r>
              <a:rPr lang="pt-BR" dirty="0"/>
              <a:t>como um pacote de valores (Professores x Disciplinas x Sala x Alunos x Horários x Dias) distribuídos em uma só estrutura.</a:t>
            </a:r>
          </a:p>
          <a:p>
            <a:r>
              <a:rPr lang="pt-BR" b="1" i="1" dirty="0"/>
              <a:t>Educational Timetabling</a:t>
            </a:r>
            <a:r>
              <a:rPr lang="pt-BR" b="1" dirty="0"/>
              <a:t> (Ed-TT)</a:t>
            </a:r>
            <a:r>
              <a:rPr lang="pt-BR" dirty="0"/>
              <a:t>: conjunto de problemas de grade horária relacionadas à educação (ALENCAR et al., 2019a)</a:t>
            </a:r>
          </a:p>
          <a:p>
            <a:r>
              <a:rPr lang="pt-BR" b="1" i="1" dirty="0"/>
              <a:t>University Class Timetable</a:t>
            </a:r>
            <a:r>
              <a:rPr lang="pt-BR" dirty="0"/>
              <a:t>: grade horária que tem como recursos a se alocar a disponibilidade de professores e salas, a quantidade de alunos e os requisitos que determinada disciplina exige (WREN, 1996)</a:t>
            </a:r>
          </a:p>
          <a:p>
            <a:r>
              <a:rPr lang="pt-BR" b="1" dirty="0"/>
              <a:t>Alocação</a:t>
            </a:r>
            <a:r>
              <a:rPr lang="pt-BR" dirty="0"/>
              <a:t>: criar qualquer relação entre as dimensões.</a:t>
            </a:r>
          </a:p>
          <a:p>
            <a:r>
              <a:rPr lang="pt-BR" b="1" dirty="0"/>
              <a:t>Restrições rígidas e maleáveis (</a:t>
            </a:r>
            <a:r>
              <a:rPr lang="pt-BR" b="1" i="1" dirty="0"/>
              <a:t>hard and soft constraints</a:t>
            </a:r>
            <a:r>
              <a:rPr lang="pt-BR" b="1" dirty="0"/>
              <a:t>)</a:t>
            </a:r>
            <a:r>
              <a:rPr lang="pt-BR" dirty="0"/>
              <a:t>: rígidas são de atendimento obrigatório, enquanto as restrições maleáveis são opcionais, mas convenientes para melhorar a qualidade da solução obtida. (ALENCAR et al., 2019a)</a:t>
            </a:r>
          </a:p>
          <a:p>
            <a:endParaRPr lang="pt-BR" dirty="0"/>
          </a:p>
          <a:p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2.1: Definição de termos</a:t>
            </a:r>
          </a:p>
        </p:txBody>
      </p:sp>
    </p:spTree>
    <p:extLst>
      <p:ext uri="{BB962C8B-B14F-4D97-AF65-F5344CB8AC3E}">
        <p14:creationId xmlns:p14="http://schemas.microsoft.com/office/powerpoint/2010/main" val="83444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1179374A-3FD0-321C-D8B9-3F24C18F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035"/>
            <a:ext cx="7827659" cy="275759"/>
          </a:xfrm>
        </p:spPr>
        <p:txBody>
          <a:bodyPr anchor="b"/>
          <a:lstStyle/>
          <a:p>
            <a:r>
              <a:rPr lang="pt-BR" dirty="0"/>
              <a:t>Fonte da Figura 2: (ALEGRE, 2012)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1349DF-1B19-F553-606B-137266395D75}"/>
              </a:ext>
            </a:extLst>
          </p:cNvPr>
          <p:cNvSpPr txBox="1"/>
          <p:nvPr/>
        </p:nvSpPr>
        <p:spPr>
          <a:xfrm>
            <a:off x="335936" y="899211"/>
            <a:ext cx="70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2: </a:t>
            </a:r>
            <a:r>
              <a:rPr lang="pt-BR" sz="1800" b="0" i="0" u="none" strike="noStrike" baseline="0" dirty="0">
                <a:latin typeface="LMRoman12-Regular"/>
              </a:rPr>
              <a:t>resumo de trabalhos, parâmetros, dimensões, tempo e técnicas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FA801E-4B37-DC6A-477C-5B034260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6" y="1268543"/>
            <a:ext cx="514394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02924D7-B275-1612-7DE5-28708BED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/>
        </p:blipFill>
        <p:spPr>
          <a:xfrm>
            <a:off x="335936" y="1268976"/>
            <a:ext cx="9630108" cy="3420038"/>
          </a:xfrm>
          <a:prstGeom prst="rect">
            <a:avLst/>
          </a:prstGeom>
        </p:spPr>
      </p:pic>
      <p:sp>
        <p:nvSpPr>
          <p:cNvPr id="5" name="Espaço Reservado para Rodapé 12">
            <a:extLst>
              <a:ext uri="{FF2B5EF4-FFF2-40B4-BE49-F238E27FC236}">
                <a16:creationId xmlns:a16="http://schemas.microsoft.com/office/drawing/2014/main" id="{893CFE51-A1AA-C7FD-E839-E1888AC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035"/>
            <a:ext cx="7827659" cy="265512"/>
          </a:xfrm>
        </p:spPr>
        <p:txBody>
          <a:bodyPr anchor="b"/>
          <a:lstStyle/>
          <a:p>
            <a:r>
              <a:rPr lang="pt-BR" dirty="0"/>
              <a:t>Fonte da Figura 3: (ARRATIA-MARTINEZ; MAYA-PADRON; AVILA-TORRES, 2021) - editado pelo autor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ECC32-FD60-B76B-5372-D5BD62DCEC58}"/>
              </a:ext>
            </a:extLst>
          </p:cNvPr>
          <p:cNvSpPr txBox="1"/>
          <p:nvPr/>
        </p:nvSpPr>
        <p:spPr>
          <a:xfrm>
            <a:off x="335936" y="899644"/>
            <a:ext cx="963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3: comparação entre artigos que solucionam o problema de grade horária</a:t>
            </a:r>
          </a:p>
        </p:txBody>
      </p:sp>
    </p:spTree>
    <p:extLst>
      <p:ext uri="{BB962C8B-B14F-4D97-AF65-F5344CB8AC3E}">
        <p14:creationId xmlns:p14="http://schemas.microsoft.com/office/powerpoint/2010/main" val="135165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114566B8-4F92-7581-7A4C-65E54C30A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6" y="1268976"/>
            <a:ext cx="7921120" cy="4320048"/>
          </a:xfrm>
        </p:spPr>
      </p:pic>
      <p:sp>
        <p:nvSpPr>
          <p:cNvPr id="5" name="Espaço Reservado para Rodapé 12">
            <a:extLst>
              <a:ext uri="{FF2B5EF4-FFF2-40B4-BE49-F238E27FC236}">
                <a16:creationId xmlns:a16="http://schemas.microsoft.com/office/drawing/2014/main" id="{CB2B49B2-A29E-8689-BB35-3B74E23B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0966"/>
            <a:ext cx="7827659" cy="377825"/>
          </a:xfrm>
        </p:spPr>
        <p:txBody>
          <a:bodyPr anchor="b"/>
          <a:lstStyle/>
          <a:p>
            <a:r>
              <a:rPr lang="pt-BR" dirty="0"/>
              <a:t>Fonte da Figura 4: </a:t>
            </a:r>
            <a:r>
              <a:rPr lang="es-ES" dirty="0"/>
              <a:t>(ALENCAR et al., 2019b) - editado pelo autor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7557B3-6447-F2A6-B47F-82E5126356C4}"/>
              </a:ext>
            </a:extLst>
          </p:cNvPr>
          <p:cNvSpPr txBox="1"/>
          <p:nvPr/>
        </p:nvSpPr>
        <p:spPr>
          <a:xfrm>
            <a:off x="335936" y="899644"/>
            <a:ext cx="9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4: análise de publicações relacionadas à Visualização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96152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2.3: Desafios recorrentes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2168B19-1DEF-243D-C9DE-5C871E5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>
            <a:normAutofit/>
          </a:bodyPr>
          <a:lstStyle/>
          <a:p>
            <a:r>
              <a:rPr lang="pt-BR" dirty="0"/>
              <a:t>Problemas organizacionais (MIRANDA; REY; ROBLES, 2012)</a:t>
            </a:r>
          </a:p>
          <a:p>
            <a:pPr lvl="1"/>
            <a:r>
              <a:rPr lang="pt-BR" dirty="0"/>
              <a:t>Especificidade</a:t>
            </a:r>
          </a:p>
          <a:p>
            <a:pPr lvl="2"/>
            <a:r>
              <a:rPr lang="pt-BR" dirty="0"/>
              <a:t>Modelagem (MURRAY; MÜLLER; RUDOVÁ, 2007): À medida em que a complexidade aumenta, se torna cada vez mais difícil desenvolver uma solução efetiva</a:t>
            </a:r>
          </a:p>
          <a:p>
            <a:pPr lvl="1"/>
            <a:r>
              <a:rPr lang="pt-BR" dirty="0"/>
              <a:t>Resistência a mudanças e adoção de novas tecnologias</a:t>
            </a:r>
          </a:p>
          <a:p>
            <a:pPr lvl="1"/>
            <a:r>
              <a:rPr lang="pt-BR" dirty="0"/>
              <a:t>Falta de comprometimento</a:t>
            </a:r>
          </a:p>
          <a:p>
            <a:pPr lvl="1"/>
            <a:r>
              <a:rPr lang="pt-BR" dirty="0"/>
              <a:t>Interfaces pouco agradáveis</a:t>
            </a:r>
          </a:p>
          <a:p>
            <a:pPr lvl="2"/>
            <a:r>
              <a:rPr lang="pt-BR" sz="1400" b="0" i="0" u="none" strike="noStrike" baseline="0" dirty="0">
                <a:latin typeface="LMRoman12-Regular"/>
              </a:rPr>
              <a:t>Interação Homem-Máquina (ANDRE; DINATA, 2018), (ALENCAR et al., 2019a)</a:t>
            </a:r>
            <a:endParaRPr lang="pt-BR" dirty="0"/>
          </a:p>
          <a:p>
            <a:pPr lvl="1"/>
            <a:r>
              <a:rPr lang="pt-BR" dirty="0"/>
              <a:t>Nível de dificuldade do problema</a:t>
            </a:r>
          </a:p>
        </p:txBody>
      </p:sp>
    </p:spTree>
    <p:extLst>
      <p:ext uri="{BB962C8B-B14F-4D97-AF65-F5344CB8AC3E}">
        <p14:creationId xmlns:p14="http://schemas.microsoft.com/office/powerpoint/2010/main" val="338673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/>
          <a:lstStyle/>
          <a:p>
            <a:r>
              <a:rPr lang="pt-BR" dirty="0"/>
              <a:t>Modelagem 3.1: Estágios de execução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DE27002-7200-C541-263D-CADF96DD1E37}"/>
              </a:ext>
            </a:extLst>
          </p:cNvPr>
          <p:cNvSpPr txBox="1">
            <a:spLocks/>
          </p:cNvSpPr>
          <p:nvPr/>
        </p:nvSpPr>
        <p:spPr>
          <a:xfrm>
            <a:off x="1" y="6579035"/>
            <a:ext cx="4655984" cy="27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5: o autor, inspirado na ilustração de (MIRANDA; REY; ROBLES, 2012).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9FA0BB1-8B57-A340-DD0F-85A817663BCF}"/>
              </a:ext>
            </a:extLst>
          </p:cNvPr>
          <p:cNvGrpSpPr/>
          <p:nvPr/>
        </p:nvGrpSpPr>
        <p:grpSpPr>
          <a:xfrm>
            <a:off x="2299656" y="748885"/>
            <a:ext cx="7592685" cy="5386646"/>
            <a:chOff x="2238032" y="792492"/>
            <a:chExt cx="6401343" cy="475065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A2C4051-FC0F-20B6-E7EE-B8132C35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032" y="1217759"/>
              <a:ext cx="6401343" cy="432538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56E647-6CE8-F4A6-8168-29072B25E5ED}"/>
                </a:ext>
              </a:extLst>
            </p:cNvPr>
            <p:cNvSpPr txBox="1"/>
            <p:nvPr/>
          </p:nvSpPr>
          <p:spPr>
            <a:xfrm>
              <a:off x="3587151" y="792492"/>
              <a:ext cx="3703107" cy="32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5: Estágios de execução organizacional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10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7F2BCF2-8ECC-4CC9-3E17-77C271513F5E}"/>
              </a:ext>
            </a:extLst>
          </p:cNvPr>
          <p:cNvGrpSpPr/>
          <p:nvPr/>
        </p:nvGrpSpPr>
        <p:grpSpPr>
          <a:xfrm>
            <a:off x="3339950" y="767334"/>
            <a:ext cx="5512099" cy="5213705"/>
            <a:chOff x="3339950" y="767334"/>
            <a:chExt cx="5512099" cy="521370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904FE38-0D03-8BC9-05F6-14AF0BE43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950" y="1275231"/>
              <a:ext cx="5512099" cy="4705808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80385DA-C387-C521-70EF-74683942FB9B}"/>
                </a:ext>
              </a:extLst>
            </p:cNvPr>
            <p:cNvSpPr txBox="1"/>
            <p:nvPr/>
          </p:nvSpPr>
          <p:spPr>
            <a:xfrm>
              <a:off x="3455793" y="767334"/>
              <a:ext cx="528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6: Ciclo de ações durante o desenvolvimento</a:t>
              </a: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8C07EB97-4740-9B83-BCEC-B194124D7E1E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Modelagem 3.2: Iteração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5B7F95E-BDE6-2B37-AA2F-29718E5418AD}"/>
              </a:ext>
            </a:extLst>
          </p:cNvPr>
          <p:cNvSpPr txBox="1">
            <a:spLocks/>
          </p:cNvSpPr>
          <p:nvPr/>
        </p:nvSpPr>
        <p:spPr>
          <a:xfrm>
            <a:off x="0" y="6573520"/>
            <a:ext cx="11949059" cy="27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6: o autor, inspirado na ilustração de (ANDRE; DINATA, 2018).</a:t>
            </a:r>
          </a:p>
        </p:txBody>
      </p:sp>
    </p:spTree>
    <p:extLst>
      <p:ext uri="{BB962C8B-B14F-4D97-AF65-F5344CB8AC3E}">
        <p14:creationId xmlns:p14="http://schemas.microsoft.com/office/powerpoint/2010/main" val="145702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2F19A-E365-AFB3-4385-AA618E205D48}"/>
              </a:ext>
            </a:extLst>
          </p:cNvPr>
          <p:cNvSpPr txBox="1">
            <a:spLocks/>
          </p:cNvSpPr>
          <p:nvPr/>
        </p:nvSpPr>
        <p:spPr>
          <a:xfrm>
            <a:off x="0" y="6544305"/>
            <a:ext cx="11949059" cy="308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7: (ALENCAR et al., 2019).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DA1C571-1EA2-4FF8-AC47-20D062B317FE}"/>
              </a:ext>
            </a:extLst>
          </p:cNvPr>
          <p:cNvGrpSpPr/>
          <p:nvPr/>
        </p:nvGrpSpPr>
        <p:grpSpPr>
          <a:xfrm>
            <a:off x="2891057" y="609326"/>
            <a:ext cx="6409883" cy="5530206"/>
            <a:chOff x="2891057" y="609326"/>
            <a:chExt cx="6409883" cy="5530206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CFBA71A-F7EA-C470-E466-EC5FB0A7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057" y="1087524"/>
              <a:ext cx="6409883" cy="5052008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BC255B0-CB99-C601-6EB5-009359F0DFFF}"/>
                </a:ext>
              </a:extLst>
            </p:cNvPr>
            <p:cNvSpPr txBox="1"/>
            <p:nvPr/>
          </p:nvSpPr>
          <p:spPr>
            <a:xfrm>
              <a:off x="3731341" y="609326"/>
              <a:ext cx="4729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7: funcionamento geral do sistema</a:t>
              </a:r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94C25AAF-ABC9-347B-11E1-7AB0DD0BFD0E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Modelagem 3.3: Funcionamento</a:t>
            </a:r>
          </a:p>
        </p:txBody>
      </p:sp>
    </p:spTree>
    <p:extLst>
      <p:ext uri="{BB962C8B-B14F-4D97-AF65-F5344CB8AC3E}">
        <p14:creationId xmlns:p14="http://schemas.microsoft.com/office/powerpoint/2010/main" val="111642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/>
          </a:bodyPr>
          <a:lstStyle/>
          <a:p>
            <a:r>
              <a:rPr lang="en-US" dirty="0"/>
              <a:t>BARHAM, A. M.; WESTWOOD, J. B. A Simple Heuristic to Facilitate Course Timetabling. The Journal of the Operational Research Society, v. 29, n. 11, p. 1055, </a:t>
            </a:r>
            <a:r>
              <a:rPr lang="en-US" dirty="0" err="1"/>
              <a:t>nov.</a:t>
            </a:r>
            <a:r>
              <a:rPr lang="en-US" dirty="0"/>
              <a:t> 1978. ISSN 01605682. Disponível em: &lt;https://www.jstor.org/stable/3009353?origin=crossref&gt;. Citado na página 5.</a:t>
            </a:r>
          </a:p>
          <a:p>
            <a:r>
              <a:rPr lang="en-US" dirty="0"/>
              <a:t>BULCK, D. V.; GOOSSENS, D. The international timetabling competition on sports timetabling (ITC2021). European Journal of Operational Research, v. 308, n. 3, p. 1249–1267, ago. 2023. ISSN 03772217. Disponível em: &lt;https: //linkinghub.elsevier.com/retrieve/</a:t>
            </a:r>
            <a:r>
              <a:rPr lang="en-US" dirty="0" err="1"/>
              <a:t>pii</a:t>
            </a:r>
            <a:r>
              <a:rPr lang="en-US" dirty="0"/>
              <a:t>/S0377221722009201&gt;. Citado na página 18</a:t>
            </a:r>
          </a:p>
          <a:p>
            <a:r>
              <a:rPr lang="pt-BR" dirty="0"/>
              <a:t>THOMAS, J. J.; KHADER, A. T.; BELATON, B. Visualization </a:t>
            </a:r>
            <a:r>
              <a:rPr lang="pt-BR" dirty="0" err="1"/>
              <a:t>techniques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the examination timetabling </a:t>
            </a:r>
            <a:r>
              <a:rPr lang="pt-BR" dirty="0" err="1"/>
              <a:t>pre-processing</a:t>
            </a:r>
            <a:r>
              <a:rPr lang="pt-BR" dirty="0"/>
              <a:t> data. In: 2009 </a:t>
            </a:r>
            <a:r>
              <a:rPr lang="pt-BR" dirty="0" err="1"/>
              <a:t>Sixth</a:t>
            </a:r>
            <a:r>
              <a:rPr lang="pt-BR" dirty="0"/>
              <a:t> International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Computer </a:t>
            </a:r>
            <a:r>
              <a:rPr lang="pt-BR" dirty="0" err="1"/>
              <a:t>Graphics</a:t>
            </a:r>
            <a:r>
              <a:rPr lang="pt-BR" dirty="0"/>
              <a:t>, Imaging and Visualization. [</a:t>
            </a:r>
            <a:r>
              <a:rPr lang="pt-BR" dirty="0" err="1"/>
              <a:t>S.l</a:t>
            </a:r>
            <a:r>
              <a:rPr lang="pt-BR" dirty="0"/>
              <a:t>.: s.n.], 2009. p. 454–458. Citado na página 7.</a:t>
            </a:r>
          </a:p>
          <a:p>
            <a:r>
              <a:rPr lang="pt-BR" dirty="0"/>
              <a:t>MIRANDA, J.; REY, P. A.; ROBLES, J. M. udpskeduler: A web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2012. ISSN 0167-9236. Disponível em: &lt;https://www.sciencedirect.com/</a:t>
            </a:r>
            <a:r>
              <a:rPr lang="pt-BR" dirty="0" err="1"/>
              <a:t>science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2 vezes nas páginas 6 e 7.</a:t>
            </a:r>
          </a:p>
          <a:p>
            <a:r>
              <a:rPr lang="pt-BR" dirty="0"/>
              <a:t>BOURQUE, P.; FAIRLEY, R. E. (Ed.). SWEBOK: </a:t>
            </a:r>
            <a:r>
              <a:rPr lang="pt-BR" dirty="0" err="1"/>
              <a:t>guide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the software </a:t>
            </a:r>
            <a:r>
              <a:rPr lang="pt-BR" dirty="0" err="1"/>
              <a:t>engineering</a:t>
            </a:r>
            <a:r>
              <a:rPr lang="pt-BR" dirty="0"/>
              <a:t> body of </a:t>
            </a:r>
            <a:r>
              <a:rPr lang="pt-BR" dirty="0" err="1"/>
              <a:t>knowledge</a:t>
            </a:r>
            <a:r>
              <a:rPr lang="pt-BR" dirty="0"/>
              <a:t>. </a:t>
            </a:r>
            <a:r>
              <a:rPr lang="pt-BR" dirty="0" err="1"/>
              <a:t>Version</a:t>
            </a:r>
            <a:r>
              <a:rPr lang="pt-BR" dirty="0"/>
              <a:t> 3.0. Los </a:t>
            </a:r>
            <a:r>
              <a:rPr lang="pt-BR" dirty="0" err="1"/>
              <a:t>Alamitos</a:t>
            </a:r>
            <a:r>
              <a:rPr lang="pt-BR" dirty="0"/>
              <a:t>, CA: IEEE Computer Society, 2014. OCLC: 880350861. ISBN 978-0-7695-5166-1. Citado na página 9.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Introdução</a:t>
            </a:r>
          </a:p>
        </p:txBody>
      </p:sp>
    </p:spTree>
    <p:extLst>
      <p:ext uri="{BB962C8B-B14F-4D97-AF65-F5344CB8AC3E}">
        <p14:creationId xmlns:p14="http://schemas.microsoft.com/office/powerpoint/2010/main" val="239550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 fontScale="77500" lnSpcReduction="20000"/>
          </a:bodyPr>
          <a:lstStyle/>
          <a:p>
            <a:r>
              <a:rPr lang="pt-BR" dirty="0"/>
              <a:t>WREN, A. Scheduling, timetabling and </a:t>
            </a:r>
            <a:r>
              <a:rPr lang="pt-BR" dirty="0" err="1"/>
              <a:t>rostering</a:t>
            </a:r>
            <a:r>
              <a:rPr lang="pt-BR" dirty="0"/>
              <a:t> — A </a:t>
            </a:r>
            <a:r>
              <a:rPr lang="pt-BR" dirty="0" err="1"/>
              <a:t>special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? In: GOOS, G. et al. (Ed.). </a:t>
            </a:r>
            <a:r>
              <a:rPr lang="pt-BR" dirty="0" err="1"/>
              <a:t>Practice</a:t>
            </a:r>
            <a:r>
              <a:rPr lang="pt-BR" dirty="0"/>
              <a:t> and </a:t>
            </a:r>
            <a:r>
              <a:rPr lang="pt-BR" dirty="0" err="1"/>
              <a:t>Theory</a:t>
            </a:r>
            <a:r>
              <a:rPr lang="pt-BR" dirty="0"/>
              <a:t> of </a:t>
            </a:r>
            <a:r>
              <a:rPr lang="pt-BR" dirty="0" err="1"/>
              <a:t>Automated</a:t>
            </a:r>
            <a:r>
              <a:rPr lang="pt-BR" dirty="0"/>
              <a:t> Timetabling. Berlin, Heidelberg: Springer Berlin Heidelberg, 1996. v. 1153, p. 46–75. ISBN 978-3-540-61794-5 978-3-540-70682-3.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&lt;http://link.springer.com/10.1007/3-540-61794-9_51&gt;. Citado 2 vezes nas páginas 11 e 12.ALENCAR et al., 2019a</a:t>
            </a:r>
          </a:p>
          <a:p>
            <a:r>
              <a:rPr lang="pt-BR" dirty="0"/>
              <a:t>ALEGRE, P. Desenvolvimento de um Modelo para o School Timetabling Problem Baseado na Meta-Heurística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.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, 2012. Citado na página 13.</a:t>
            </a:r>
          </a:p>
          <a:p>
            <a:r>
              <a:rPr lang="pt-BR" dirty="0"/>
              <a:t>ARRATIA-MARTINEZ, N. M.; MAYA-PADRON, C.; AVILA-TORRES, P. A. University Course Timetabling Problem </a:t>
            </a:r>
            <a:r>
              <a:rPr lang="pt-BR" dirty="0" err="1"/>
              <a:t>with</a:t>
            </a:r>
            <a:r>
              <a:rPr lang="pt-BR" dirty="0"/>
              <a:t> Professor </a:t>
            </a:r>
            <a:r>
              <a:rPr lang="pt-BR" dirty="0" err="1"/>
              <a:t>Assignment</a:t>
            </a:r>
            <a:r>
              <a:rPr lang="pt-BR" dirty="0"/>
              <a:t>. </a:t>
            </a:r>
            <a:r>
              <a:rPr lang="pt-BR" dirty="0" err="1"/>
              <a:t>Mathematical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in </a:t>
            </a:r>
            <a:r>
              <a:rPr lang="pt-BR" dirty="0" err="1"/>
              <a:t>Engineering</a:t>
            </a:r>
            <a:r>
              <a:rPr lang="pt-BR" dirty="0"/>
              <a:t>, v. 2021, p. 1–9, jan. 2021. ISSN 1563-5147, 1024-123X. Disponível em: &lt;https://www.hindawi.com/</a:t>
            </a:r>
            <a:r>
              <a:rPr lang="pt-BR" dirty="0" err="1"/>
              <a:t>journals</a:t>
            </a:r>
            <a:r>
              <a:rPr lang="pt-BR" dirty="0"/>
              <a:t>/</a:t>
            </a:r>
            <a:r>
              <a:rPr lang="pt-BR" dirty="0" err="1"/>
              <a:t>mpe</a:t>
            </a:r>
            <a:r>
              <a:rPr lang="pt-BR" dirty="0"/>
              <a:t>/2021/6617177/&gt;. Citado 3 vezes nas páginas 11, 13 e 14.</a:t>
            </a:r>
          </a:p>
          <a:p>
            <a:r>
              <a:rPr lang="pt-BR" dirty="0"/>
              <a:t>ALENCAR, W. D. S. et al. </a:t>
            </a:r>
            <a:r>
              <a:rPr lang="pt-BR" dirty="0" err="1"/>
              <a:t>Information</a:t>
            </a:r>
            <a:r>
              <a:rPr lang="pt-BR" dirty="0"/>
              <a:t> Visualization for </a:t>
            </a:r>
            <a:r>
              <a:rPr lang="pt-BR" dirty="0" err="1"/>
              <a:t>Highlighting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in Educational Timetabling </a:t>
            </a:r>
            <a:r>
              <a:rPr lang="pt-BR" dirty="0" err="1"/>
              <a:t>Problems</a:t>
            </a:r>
            <a:r>
              <a:rPr lang="pt-BR" dirty="0"/>
              <a:t>. In: BEBIS, G. et al. (Ed.). </a:t>
            </a:r>
            <a:r>
              <a:rPr lang="pt-BR" dirty="0" err="1"/>
              <a:t>Advances</a:t>
            </a:r>
            <a:r>
              <a:rPr lang="pt-BR" dirty="0"/>
              <a:t> in Visual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Cham</a:t>
            </a:r>
            <a:r>
              <a:rPr lang="pt-BR" dirty="0"/>
              <a:t>: Springer International </a:t>
            </a:r>
            <a:r>
              <a:rPr lang="pt-BR" dirty="0" err="1"/>
              <a:t>Publishing</a:t>
            </a:r>
            <a:r>
              <a:rPr lang="pt-BR" dirty="0"/>
              <a:t>, 2019. v. 11844, p. 275–288. ISBN 978-3-030-33719-3 978-3-030-33720-9.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&lt;http://link.springer.com/10.1007/978-3-030-33720-9_21&gt;. Citado 2 vezes nas páginas 17 e 18</a:t>
            </a:r>
          </a:p>
          <a:p>
            <a:r>
              <a:rPr lang="pt-BR" dirty="0"/>
              <a:t>MIRANDA, J.; REY, P. A.; ROBLES, J. M. udpSkeduler: A Web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jan. 2012. ISSN 01679236. Disponível em: &lt;https://linkinghub.elsevier.com/</a:t>
            </a:r>
            <a:r>
              <a:rPr lang="pt-BR" dirty="0" err="1"/>
              <a:t>retrieve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3 vezes nas páginas 5, 12 e 16.</a:t>
            </a:r>
          </a:p>
          <a:p>
            <a:r>
              <a:rPr lang="pt-BR" dirty="0"/>
              <a:t>MURRAY, K.; MÜLLER, T.; RUDOVÁ, H. </a:t>
            </a:r>
            <a:r>
              <a:rPr lang="pt-BR" dirty="0" err="1"/>
              <a:t>Modeling</a:t>
            </a:r>
            <a:r>
              <a:rPr lang="pt-BR" dirty="0"/>
              <a:t> and </a:t>
            </a:r>
            <a:r>
              <a:rPr lang="pt-BR" dirty="0" err="1"/>
              <a:t>Solution</a:t>
            </a:r>
            <a:r>
              <a:rPr lang="pt-BR" dirty="0"/>
              <a:t> of a Complex University Course Timetabling Problem. In: BURKE, E. K.; </a:t>
            </a:r>
            <a:r>
              <a:rPr lang="pt-BR" dirty="0" err="1"/>
              <a:t>RUDOVá</a:t>
            </a:r>
            <a:r>
              <a:rPr lang="pt-BR" dirty="0"/>
              <a:t>, H. (Ed.). </a:t>
            </a:r>
            <a:r>
              <a:rPr lang="pt-BR" dirty="0" err="1"/>
              <a:t>Practice</a:t>
            </a:r>
            <a:r>
              <a:rPr lang="pt-BR" dirty="0"/>
              <a:t> and </a:t>
            </a:r>
            <a:r>
              <a:rPr lang="pt-BR" dirty="0" err="1"/>
              <a:t>Theory</a:t>
            </a:r>
            <a:r>
              <a:rPr lang="pt-BR" dirty="0"/>
              <a:t> of </a:t>
            </a:r>
            <a:r>
              <a:rPr lang="pt-BR" dirty="0" err="1"/>
              <a:t>Automated</a:t>
            </a:r>
            <a:r>
              <a:rPr lang="pt-BR" dirty="0"/>
              <a:t> Timetabling VI. Berlin, Heidelberg: Springer Berlin Heidelberg, 2007. v. 3867, p. 189–209. ISBN 978-3-540-77344-3.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&lt;http://link.springer.com/10.1007/978-3-540-77345-0_13&gt;. Citado na página 14.</a:t>
            </a:r>
          </a:p>
          <a:p>
            <a:r>
              <a:rPr lang="pt-BR" dirty="0"/>
              <a:t>ANDRE, A.; DINATA, H. </a:t>
            </a:r>
            <a:r>
              <a:rPr lang="pt-BR" dirty="0" err="1"/>
              <a:t>Interaction</a:t>
            </a:r>
            <a:r>
              <a:rPr lang="pt-BR" dirty="0"/>
              <a:t> Design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UX of University Timetable </a:t>
            </a:r>
            <a:r>
              <a:rPr lang="pt-BR" dirty="0" err="1"/>
              <a:t>Plotting</a:t>
            </a:r>
            <a:r>
              <a:rPr lang="pt-BR" dirty="0"/>
              <a:t> System </a:t>
            </a:r>
            <a:r>
              <a:rPr lang="pt-BR" dirty="0" err="1"/>
              <a:t>on</a:t>
            </a:r>
            <a:r>
              <a:rPr lang="pt-BR" dirty="0"/>
              <a:t> Mobile </a:t>
            </a:r>
            <a:r>
              <a:rPr lang="pt-BR" dirty="0" err="1"/>
              <a:t>Version</a:t>
            </a:r>
            <a:r>
              <a:rPr lang="pt-BR" dirty="0"/>
              <a:t>. IOP </a:t>
            </a:r>
            <a:r>
              <a:rPr lang="pt-BR" dirty="0" err="1"/>
              <a:t>Conference</a:t>
            </a:r>
            <a:r>
              <a:rPr lang="pt-BR" dirty="0"/>
              <a:t> Series: </a:t>
            </a:r>
            <a:r>
              <a:rPr lang="pt-BR" dirty="0" err="1"/>
              <a:t>Materials</a:t>
            </a:r>
            <a:r>
              <a:rPr lang="pt-BR" dirty="0"/>
              <a:t> Science and </a:t>
            </a:r>
            <a:r>
              <a:rPr lang="pt-BR" dirty="0" err="1"/>
              <a:t>Engineering</a:t>
            </a:r>
            <a:r>
              <a:rPr lang="pt-BR" dirty="0"/>
              <a:t>, v. 407, p. 012174, set. 2018. ISSN 1757-899X. Disponível em: &lt;https://iopscience.iop.org/</a:t>
            </a:r>
            <a:r>
              <a:rPr lang="pt-BR" dirty="0" err="1"/>
              <a:t>article</a:t>
            </a:r>
            <a:r>
              <a:rPr lang="pt-BR" dirty="0"/>
              <a:t>/10.1088/1757-899X/407/1/012174&gt;. Citado 3 vezes nas páginas 8, 15 e 17.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2192000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Contexto Acadêmico</a:t>
            </a:r>
          </a:p>
        </p:txBody>
      </p:sp>
    </p:spTree>
    <p:extLst>
      <p:ext uri="{BB962C8B-B14F-4D97-AF65-F5344CB8AC3E}">
        <p14:creationId xmlns:p14="http://schemas.microsoft.com/office/powerpoint/2010/main" val="4159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Capítulo 1: contextualização geral, problemática, hipótese, objetivos, justificativa e metodologia</a:t>
            </a:r>
          </a:p>
          <a:p>
            <a:r>
              <a:rPr lang="pt-BR" dirty="0"/>
              <a:t>Capítulo 2: revisão literária contendo definição dos termos, apresentando soluções e seus desafios</a:t>
            </a:r>
          </a:p>
          <a:p>
            <a:r>
              <a:rPr lang="pt-BR" dirty="0"/>
              <a:t>Capítulo 3: modelagem das etapas de execução, iteração de desenvolvimento e funcionamento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1.6: Organização </a:t>
            </a:r>
          </a:p>
        </p:txBody>
      </p:sp>
    </p:spTree>
    <p:extLst>
      <p:ext uri="{BB962C8B-B14F-4D97-AF65-F5344CB8AC3E}">
        <p14:creationId xmlns:p14="http://schemas.microsoft.com/office/powerpoint/2010/main" val="386120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/>
          </a:bodyPr>
          <a:lstStyle/>
          <a:p>
            <a:r>
              <a:rPr lang="pt-BR" dirty="0"/>
              <a:t>MIRANDA, J.; REY, P. A.; ROBLES, J. M. udpSkeduler: A Web </a:t>
            </a:r>
            <a:r>
              <a:rPr lang="en-US" dirty="0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jan. 2012. ISSN 01679236. Disponível em: &lt;https://linkinghub.elsevier.com/</a:t>
            </a:r>
            <a:r>
              <a:rPr lang="pt-BR" dirty="0" err="1"/>
              <a:t>retrieve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3 vezes nas páginas 5, 12 e 16.</a:t>
            </a:r>
          </a:p>
          <a:p>
            <a:r>
              <a:rPr lang="pt-BR" dirty="0"/>
              <a:t>ANDRE, A.; DINATA, H. </a:t>
            </a:r>
            <a:r>
              <a:rPr lang="pt-BR" dirty="0" err="1"/>
              <a:t>Interaction</a:t>
            </a:r>
            <a:r>
              <a:rPr lang="pt-BR" dirty="0"/>
              <a:t> Design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UX of University Timetable </a:t>
            </a:r>
            <a:r>
              <a:rPr lang="pt-BR" dirty="0" err="1"/>
              <a:t>Plotting</a:t>
            </a:r>
            <a:r>
              <a:rPr lang="pt-BR" dirty="0"/>
              <a:t> System </a:t>
            </a:r>
            <a:r>
              <a:rPr lang="pt-BR" dirty="0" err="1"/>
              <a:t>on</a:t>
            </a:r>
            <a:r>
              <a:rPr lang="pt-BR" dirty="0"/>
              <a:t> Mobile </a:t>
            </a:r>
            <a:r>
              <a:rPr lang="pt-BR" dirty="0" err="1"/>
              <a:t>Version</a:t>
            </a:r>
            <a:r>
              <a:rPr lang="pt-BR" dirty="0"/>
              <a:t>. IOP </a:t>
            </a:r>
            <a:r>
              <a:rPr lang="pt-BR" dirty="0" err="1"/>
              <a:t>Conference</a:t>
            </a:r>
            <a:r>
              <a:rPr lang="pt-BR" dirty="0"/>
              <a:t> Series: </a:t>
            </a:r>
            <a:r>
              <a:rPr lang="pt-BR" dirty="0" err="1"/>
              <a:t>Materials</a:t>
            </a:r>
            <a:r>
              <a:rPr lang="pt-BR" dirty="0"/>
              <a:t> Science and </a:t>
            </a:r>
            <a:r>
              <a:rPr lang="pt-BR" dirty="0" err="1"/>
              <a:t>Engineering</a:t>
            </a:r>
            <a:r>
              <a:rPr lang="pt-BR" dirty="0"/>
              <a:t>, v. 407, p. 012174, set. 2018. ISSN 1757-899X. Disponível em: &lt;https://iopscience.iop.org/</a:t>
            </a:r>
            <a:r>
              <a:rPr lang="pt-BR" dirty="0" err="1"/>
              <a:t>article</a:t>
            </a:r>
            <a:r>
              <a:rPr lang="pt-BR" dirty="0"/>
              <a:t>/10.1088/1757-899X/407/1/012174&gt;. Citado 3 vezes nas páginas 8, 15 e 17.</a:t>
            </a:r>
          </a:p>
          <a:p>
            <a:r>
              <a:rPr lang="pt-BR" dirty="0"/>
              <a:t>ALENCAR, W. D. S. et al. </a:t>
            </a:r>
            <a:r>
              <a:rPr lang="pt-BR" dirty="0" err="1"/>
              <a:t>Information</a:t>
            </a:r>
            <a:r>
              <a:rPr lang="pt-BR" dirty="0"/>
              <a:t> Visualization for </a:t>
            </a:r>
            <a:r>
              <a:rPr lang="pt-BR" dirty="0" err="1"/>
              <a:t>Highlighting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in Educational Timetabling </a:t>
            </a:r>
            <a:r>
              <a:rPr lang="pt-BR" dirty="0" err="1"/>
              <a:t>Problems</a:t>
            </a:r>
            <a:r>
              <a:rPr lang="pt-BR" dirty="0"/>
              <a:t>. In: BEBIS, G. et al. (Ed.). </a:t>
            </a:r>
            <a:r>
              <a:rPr lang="pt-BR" dirty="0" err="1"/>
              <a:t>Advances</a:t>
            </a:r>
            <a:r>
              <a:rPr lang="pt-BR" dirty="0"/>
              <a:t> in Visual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Cham</a:t>
            </a:r>
            <a:r>
              <a:rPr lang="pt-BR" dirty="0"/>
              <a:t>: Springer International </a:t>
            </a:r>
            <a:r>
              <a:rPr lang="pt-BR" dirty="0" err="1"/>
              <a:t>Publishing</a:t>
            </a:r>
            <a:r>
              <a:rPr lang="pt-BR" dirty="0"/>
              <a:t>, 2019. v. 11844, p. 275–288. ISBN 978-3-030-33719-3 978-3-030-33720-9.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&lt;http://link.springer.com/10.1007/978-3-030-33720-9_21&gt;. Citado 2 vezes nas páginas 17 e 18.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Modelagem</a:t>
            </a:r>
          </a:p>
        </p:txBody>
      </p:sp>
    </p:spTree>
    <p:extLst>
      <p:ext uri="{BB962C8B-B14F-4D97-AF65-F5344CB8AC3E}">
        <p14:creationId xmlns:p14="http://schemas.microsoft.com/office/powerpoint/2010/main" val="262504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C8A00-CD1B-354E-73E3-4C4A55AB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Timetabling problem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2575510-8711-5F3D-793E-DE1F237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4190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desafios no desenvolvimento de um sistema de decisão voltado ao problema de organização de grade horária do ensino superior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ED2F3B3-FC22-438D-9F65-788250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58" y="951434"/>
            <a:ext cx="2989051" cy="18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89DD49F6-458C-36A2-A3D1-80F18D5C505A}"/>
              </a:ext>
            </a:extLst>
          </p:cNvPr>
          <p:cNvSpPr txBox="1">
            <a:spLocks/>
          </p:cNvSpPr>
          <p:nvPr/>
        </p:nvSpPr>
        <p:spPr>
          <a:xfrm>
            <a:off x="3962399" y="5181600"/>
            <a:ext cx="719772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63605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Ensino superior, duração, mercado de trabalho e evasão</a:t>
            </a:r>
          </a:p>
          <a:p>
            <a:r>
              <a:rPr lang="pt-BR" dirty="0"/>
              <a:t>Busca por rapidez</a:t>
            </a:r>
          </a:p>
          <a:p>
            <a:r>
              <a:rPr lang="pt-BR" dirty="0"/>
              <a:t>Disciplinas ministradas semestralmente</a:t>
            </a:r>
          </a:p>
          <a:p>
            <a:pPr lvl="1"/>
            <a:r>
              <a:rPr lang="pt-BR" dirty="0"/>
              <a:t>Quais?</a:t>
            </a:r>
          </a:p>
          <a:p>
            <a:pPr lvl="1"/>
            <a:r>
              <a:rPr lang="pt-BR" dirty="0"/>
              <a:t>Quando?</a:t>
            </a:r>
          </a:p>
          <a:p>
            <a:pPr lvl="1"/>
            <a:r>
              <a:rPr lang="pt-BR" dirty="0"/>
              <a:t>Onde?</a:t>
            </a:r>
          </a:p>
          <a:p>
            <a:pPr lvl="1"/>
            <a:r>
              <a:rPr lang="pt-BR" dirty="0"/>
              <a:t>Por quem?</a:t>
            </a:r>
          </a:p>
          <a:p>
            <a:pPr lvl="1"/>
            <a:r>
              <a:rPr lang="pt-BR" dirty="0"/>
              <a:t>Para quem?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308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71677"/>
            <a:ext cx="10131425" cy="3649133"/>
          </a:xfrm>
        </p:spPr>
        <p:txBody>
          <a:bodyPr anchor="t"/>
          <a:lstStyle/>
          <a:p>
            <a:r>
              <a:rPr lang="pt-BR" dirty="0"/>
              <a:t>Problema antigo (BARHAM; WESTWOOD, 1978)</a:t>
            </a:r>
          </a:p>
          <a:p>
            <a:r>
              <a:rPr lang="pt-BR" dirty="0"/>
              <a:t>Problema atual: Esporte</a:t>
            </a:r>
            <a:r>
              <a:rPr lang="en-US" dirty="0"/>
              <a:t> - International Timetabling Competition (ITC) (Van Bulck; GOOSSENS, 2023)</a:t>
            </a:r>
          </a:p>
          <a:p>
            <a:r>
              <a:rPr lang="pt-BR" dirty="0"/>
              <a:t>Multidimensionalidade (THOMAS; KHADER; BELATON, 2009)</a:t>
            </a:r>
          </a:p>
          <a:p>
            <a:r>
              <a:rPr lang="pt-BR" dirty="0"/>
              <a:t>Especificidades (MIRANDA; REY; ROBLES, 2012)</a:t>
            </a:r>
          </a:p>
          <a:p>
            <a:r>
              <a:rPr lang="pt-BR" dirty="0"/>
              <a:t>Erros humanos (Figura 1)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1.1: Problemáticas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96F882-11F1-46F0-C028-B480917C8DC5}"/>
              </a:ext>
            </a:extLst>
          </p:cNvPr>
          <p:cNvGrpSpPr/>
          <p:nvPr/>
        </p:nvGrpSpPr>
        <p:grpSpPr>
          <a:xfrm>
            <a:off x="6906009" y="2377168"/>
            <a:ext cx="4645025" cy="3871231"/>
            <a:chOff x="2560320" y="1308718"/>
            <a:chExt cx="4645025" cy="387123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A9F5912-C083-570D-8E00-82B70541F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509" b="17111"/>
            <a:stretch/>
          </p:blipFill>
          <p:spPr>
            <a:xfrm>
              <a:off x="2560320" y="1678050"/>
              <a:ext cx="4206240" cy="3501899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96131FC-2B6C-1BEA-A5D4-38E497A1312D}"/>
                </a:ext>
              </a:extLst>
            </p:cNvPr>
            <p:cNvSpPr txBox="1"/>
            <p:nvPr/>
          </p:nvSpPr>
          <p:spPr>
            <a:xfrm>
              <a:off x="2560320" y="1308718"/>
              <a:ext cx="4645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1: disciplina não atribuída devidamente</a:t>
              </a:r>
            </a:p>
          </p:txBody>
        </p:sp>
      </p:grp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9B0210D-0C0F-C3D8-4F2D-FBCB019D9A15}"/>
              </a:ext>
            </a:extLst>
          </p:cNvPr>
          <p:cNvSpPr txBox="1">
            <a:spLocks/>
          </p:cNvSpPr>
          <p:nvPr/>
        </p:nvSpPr>
        <p:spPr>
          <a:xfrm>
            <a:off x="0" y="6248399"/>
            <a:ext cx="11949059" cy="60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1: </a:t>
            </a:r>
            <a:r>
              <a:rPr lang="pt-BR" sz="1000" dirty="0"/>
              <a:t>Aulas atribuídas à sala 105 do CCT - Editada pelo autor</a:t>
            </a:r>
            <a:r>
              <a:rPr lang="pt-BR" sz="900" dirty="0"/>
              <a:t>. [Imagem]. Disponível em: https://uenf.br/cct/wp-content/uploads/2023/05/salas-2023-1_v21.pdf. Acesso em: 29 maio. 2023.</a:t>
            </a:r>
          </a:p>
        </p:txBody>
      </p:sp>
    </p:spTree>
    <p:extLst>
      <p:ext uri="{BB962C8B-B14F-4D97-AF65-F5344CB8AC3E}">
        <p14:creationId xmlns:p14="http://schemas.microsoft.com/office/powerpoint/2010/main" val="11271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6" y="1270583"/>
            <a:ext cx="5410199" cy="234041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Softwares atualmente existentes para solução de grade horária não apresentam completas capacidades de se moldar à instituições específicas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software a ser desenvolvido trará uma solução plausível às exigências da instituição.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F68C3E9-9F38-6ADE-ECEF-613475C93D12}"/>
              </a:ext>
            </a:extLst>
          </p:cNvPr>
          <p:cNvSpPr txBox="1">
            <a:spLocks/>
          </p:cNvSpPr>
          <p:nvPr/>
        </p:nvSpPr>
        <p:spPr>
          <a:xfrm>
            <a:off x="6093682" y="1967544"/>
            <a:ext cx="6152299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Gerais</a:t>
            </a:r>
          </a:p>
          <a:p>
            <a:pPr lvl="1"/>
            <a:r>
              <a:rPr lang="pt-BR" sz="1800" dirty="0"/>
              <a:t>Encontrar soluções ótimas rapidamente</a:t>
            </a:r>
          </a:p>
          <a:p>
            <a:pPr lvl="1"/>
            <a:r>
              <a:rPr lang="pt-BR" sz="1800" dirty="0"/>
              <a:t>Redução no tempo gasto durante o processo</a:t>
            </a:r>
          </a:p>
          <a:p>
            <a:pPr lvl="1"/>
            <a:r>
              <a:rPr lang="pt-BR" sz="1800" dirty="0"/>
              <a:t>Redução de conflito entre disciplinas</a:t>
            </a:r>
          </a:p>
          <a:p>
            <a:pPr lvl="1"/>
            <a:r>
              <a:rPr lang="pt-BR" sz="1800" dirty="0"/>
              <a:t>Aumentar a satisfação do público alvo</a:t>
            </a:r>
          </a:p>
          <a:p>
            <a:r>
              <a:rPr lang="pt-BR" dirty="0"/>
              <a:t>Específicos</a:t>
            </a:r>
          </a:p>
          <a:p>
            <a:pPr lvl="1"/>
            <a:r>
              <a:rPr lang="pt-BR" sz="1800" dirty="0"/>
              <a:t>Entender a parte organizacional do </a:t>
            </a:r>
            <a:r>
              <a:rPr lang="pt-BR" sz="1800" i="1" dirty="0"/>
              <a:t>timetabling</a:t>
            </a:r>
            <a:r>
              <a:rPr lang="pt-BR" sz="1800" dirty="0"/>
              <a:t> na UENF</a:t>
            </a:r>
          </a:p>
          <a:p>
            <a:pPr lvl="1"/>
            <a:r>
              <a:rPr lang="pt-BR" sz="1800" dirty="0"/>
              <a:t>Elicitação de requisitos</a:t>
            </a:r>
          </a:p>
          <a:p>
            <a:pPr lvl="1"/>
            <a:r>
              <a:rPr lang="pt-BR" sz="1800" dirty="0"/>
              <a:t>Modelagem do sistema de acordo com os requisitos</a:t>
            </a:r>
          </a:p>
          <a:p>
            <a:pPr lvl="1"/>
            <a:r>
              <a:rPr lang="pt-BR" sz="1800" dirty="0"/>
              <a:t>Incentivar o uso de uma ferramenta centralizada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3B12C9-F0D0-AE32-30E2-F096548F8631}"/>
              </a:ext>
            </a:extLst>
          </p:cNvPr>
          <p:cNvSpPr txBox="1">
            <a:spLocks/>
          </p:cNvSpPr>
          <p:nvPr/>
        </p:nvSpPr>
        <p:spPr>
          <a:xfrm>
            <a:off x="6093682" y="1270583"/>
            <a:ext cx="6030067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1.3: Objetivos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FDF8C3-50EF-63AD-1B1F-E97771BE4F0E}"/>
              </a:ext>
            </a:extLst>
          </p:cNvPr>
          <p:cNvSpPr txBox="1">
            <a:spLocks/>
          </p:cNvSpPr>
          <p:nvPr/>
        </p:nvSpPr>
        <p:spPr>
          <a:xfrm>
            <a:off x="342497" y="4869016"/>
            <a:ext cx="5410199" cy="1509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Sucessos prévios de artigos anteriores</a:t>
            </a:r>
          </a:p>
          <a:p>
            <a:r>
              <a:rPr lang="pt-BR" dirty="0"/>
              <a:t>Problema existente</a:t>
            </a:r>
          </a:p>
          <a:p>
            <a:r>
              <a:rPr lang="pt-BR" dirty="0"/>
              <a:t>Necessário força suficiente para se quebrar a inércia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875876B-4D6E-B92F-8312-E9F67A14A5D6}"/>
              </a:ext>
            </a:extLst>
          </p:cNvPr>
          <p:cNvSpPr txBox="1">
            <a:spLocks/>
          </p:cNvSpPr>
          <p:nvPr/>
        </p:nvSpPr>
        <p:spPr>
          <a:xfrm>
            <a:off x="344111" y="4149008"/>
            <a:ext cx="4508249" cy="7200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1.4: Justificativas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ECCC30-93A1-9B9A-EC62-C90E46B86FB0}"/>
              </a:ext>
            </a:extLst>
          </p:cNvPr>
          <p:cNvSpPr txBox="1">
            <a:spLocks/>
          </p:cNvSpPr>
          <p:nvPr/>
        </p:nvSpPr>
        <p:spPr>
          <a:xfrm>
            <a:off x="342497" y="578001"/>
            <a:ext cx="2873471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1.2: Hipótese </a:t>
            </a:r>
          </a:p>
        </p:txBody>
      </p:sp>
    </p:spTree>
    <p:extLst>
      <p:ext uri="{BB962C8B-B14F-4D97-AF65-F5344CB8AC3E}">
        <p14:creationId xmlns:p14="http://schemas.microsoft.com/office/powerpoint/2010/main" val="10941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Superar especificidades</a:t>
            </a:r>
          </a:p>
          <a:p>
            <a:pPr lvl="1"/>
            <a:r>
              <a:rPr lang="pt-BR" dirty="0"/>
              <a:t>Pesquisa bibliográfica com foco nas abordagens qualitativas</a:t>
            </a:r>
          </a:p>
          <a:p>
            <a:pPr lvl="1"/>
            <a:r>
              <a:rPr lang="pt-BR" dirty="0"/>
              <a:t>Desenvolvimento de material de pesquisa</a:t>
            </a:r>
          </a:p>
          <a:p>
            <a:pPr lvl="1"/>
            <a:r>
              <a:rPr lang="pt-BR" dirty="0"/>
              <a:t>Pesquisa exploratória qualitativa</a:t>
            </a:r>
          </a:p>
          <a:p>
            <a:pPr lvl="1"/>
            <a:r>
              <a:rPr lang="pt-BR" dirty="0"/>
              <a:t>Elicitação de requisitos (BOURQUE; FAIRLEY, 2014)</a:t>
            </a:r>
          </a:p>
          <a:p>
            <a:r>
              <a:rPr lang="pt-BR" dirty="0"/>
              <a:t>Modelagem conceitual do sistema</a:t>
            </a:r>
          </a:p>
          <a:p>
            <a:r>
              <a:rPr lang="pt-BR" dirty="0"/>
              <a:t>Análise de softwares existentes de acordo com as regras organizacionais</a:t>
            </a:r>
          </a:p>
          <a:p>
            <a:pPr lvl="1"/>
            <a:r>
              <a:rPr lang="pt-BR" dirty="0"/>
              <a:t>Desenvolvimento do sistema de suporte à decisão para criação da grade horária</a:t>
            </a:r>
          </a:p>
          <a:p>
            <a:r>
              <a:rPr lang="pt-BR" dirty="0"/>
              <a:t>Mensuração da satisfação dos </a:t>
            </a:r>
            <a:r>
              <a:rPr lang="pt-BR" i="1" dirty="0"/>
              <a:t>stakeholders</a:t>
            </a:r>
            <a:r>
              <a:rPr lang="pt-BR" dirty="0"/>
              <a:t> e aplicabilidade do software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1.5: Metodologia </a:t>
            </a:r>
          </a:p>
        </p:txBody>
      </p:sp>
    </p:spTree>
    <p:extLst>
      <p:ext uri="{BB962C8B-B14F-4D97-AF65-F5344CB8AC3E}">
        <p14:creationId xmlns:p14="http://schemas.microsoft.com/office/powerpoint/2010/main" val="9066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080112" cy="3649133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Softwares atualmente existentes para solução de grade horária não apresentam completas capacidades de se moldar à instituições específicas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software a ser desenvolvido trará uma solução plausível às exigências da instituição.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1.2: Hipótese </a:t>
            </a:r>
          </a:p>
        </p:txBody>
      </p:sp>
    </p:spTree>
    <p:extLst>
      <p:ext uri="{BB962C8B-B14F-4D97-AF65-F5344CB8AC3E}">
        <p14:creationId xmlns:p14="http://schemas.microsoft.com/office/powerpoint/2010/main" val="38578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>
            <a:normAutofit lnSpcReduction="10000"/>
          </a:bodyPr>
          <a:lstStyle/>
          <a:p>
            <a:r>
              <a:rPr lang="pt-BR" dirty="0"/>
              <a:t>Gerais</a:t>
            </a:r>
          </a:p>
          <a:p>
            <a:pPr lvl="1"/>
            <a:r>
              <a:rPr lang="pt-BR" dirty="0"/>
              <a:t>Encontrar soluções ótimas rapidamente</a:t>
            </a:r>
          </a:p>
          <a:p>
            <a:pPr lvl="1"/>
            <a:r>
              <a:rPr lang="pt-BR" dirty="0"/>
              <a:t>Redução no tempo gasto durante o processo</a:t>
            </a:r>
          </a:p>
          <a:p>
            <a:pPr lvl="1"/>
            <a:r>
              <a:rPr lang="pt-BR" dirty="0"/>
              <a:t>Redução de conflito entre disciplinas</a:t>
            </a:r>
          </a:p>
          <a:p>
            <a:pPr lvl="1"/>
            <a:r>
              <a:rPr lang="pt-BR" dirty="0"/>
              <a:t>Aumentar a satisfação do público alvo</a:t>
            </a:r>
          </a:p>
          <a:p>
            <a:r>
              <a:rPr lang="pt-BR" dirty="0"/>
              <a:t>Específicos</a:t>
            </a:r>
          </a:p>
          <a:p>
            <a:pPr lvl="1"/>
            <a:r>
              <a:rPr lang="pt-BR" dirty="0"/>
              <a:t>Entender a parte organizacional do </a:t>
            </a:r>
            <a:r>
              <a:rPr lang="pt-BR" i="1" dirty="0"/>
              <a:t>timetabling</a:t>
            </a:r>
            <a:r>
              <a:rPr lang="pt-BR" dirty="0"/>
              <a:t> na UENF</a:t>
            </a:r>
          </a:p>
          <a:p>
            <a:pPr lvl="1"/>
            <a:r>
              <a:rPr lang="pt-BR" dirty="0"/>
              <a:t>Elicitação de requisitos</a:t>
            </a:r>
          </a:p>
          <a:p>
            <a:pPr lvl="1"/>
            <a:r>
              <a:rPr lang="pt-BR" dirty="0"/>
              <a:t>Modelagem do sistema de acordo com os requisitos</a:t>
            </a:r>
          </a:p>
          <a:p>
            <a:pPr lvl="1"/>
            <a:r>
              <a:rPr lang="pt-BR" dirty="0"/>
              <a:t>Incentivar o uso de uma ferramenta centralizada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1.3: Objetivos </a:t>
            </a:r>
          </a:p>
        </p:txBody>
      </p:sp>
    </p:spTree>
    <p:extLst>
      <p:ext uri="{BB962C8B-B14F-4D97-AF65-F5344CB8AC3E}">
        <p14:creationId xmlns:p14="http://schemas.microsoft.com/office/powerpoint/2010/main" val="206360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1.4: Justificativas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5216D60-6678-768A-1C7D-7548A803A82E}"/>
              </a:ext>
            </a:extLst>
          </p:cNvPr>
          <p:cNvSpPr txBox="1">
            <a:spLocks/>
          </p:cNvSpPr>
          <p:nvPr/>
        </p:nvSpPr>
        <p:spPr>
          <a:xfrm>
            <a:off x="335936" y="126897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Sucessos prévios de artigos anteriores</a:t>
            </a:r>
            <a:endParaRPr lang="pt-BR" sz="18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Problema existente</a:t>
            </a:r>
            <a:endParaRPr lang="pt-BR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Necessário força suficiente para se quebrar a inércia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822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838</TotalTime>
  <Words>2095</Words>
  <Application>Microsoft Office PowerPoint</Application>
  <PresentationFormat>Widescreen</PresentationFormat>
  <Paragraphs>125</Paragraphs>
  <Slides>21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LMRoman12-Regular</vt:lpstr>
      <vt:lpstr>Celestial</vt:lpstr>
      <vt:lpstr>Timetabling problem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Modelagem 3.1: Estágios de 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Timetabling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Vítor Fernandes Dias</dc:creator>
  <cp:lastModifiedBy>João Vítor Fernandes Dias</cp:lastModifiedBy>
  <cp:revision>53</cp:revision>
  <dcterms:created xsi:type="dcterms:W3CDTF">2023-05-30T00:17:32Z</dcterms:created>
  <dcterms:modified xsi:type="dcterms:W3CDTF">2023-07-06T07:22:37Z</dcterms:modified>
</cp:coreProperties>
</file>