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3" r:id="rId10"/>
    <p:sldId id="264" r:id="rId11"/>
    <p:sldId id="284" r:id="rId12"/>
    <p:sldId id="265" r:id="rId13"/>
    <p:sldId id="288" r:id="rId14"/>
    <p:sldId id="266" r:id="rId15"/>
    <p:sldId id="289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277" r:id="rId27"/>
    <p:sldId id="278" r:id="rId28"/>
    <p:sldId id="279" r:id="rId29"/>
    <p:sldId id="290" r:id="rId30"/>
    <p:sldId id="291" r:id="rId31"/>
    <p:sldId id="292" r:id="rId32"/>
    <p:sldId id="280" r:id="rId33"/>
    <p:sldId id="286" r:id="rId34"/>
    <p:sldId id="281" r:id="rId35"/>
    <p:sldId id="293" r:id="rId36"/>
    <p:sldId id="282" r:id="rId37"/>
    <p:sldId id="283" r:id="rId3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7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notesViewPr>
    <p:cSldViewPr>
      <p:cViewPr varScale="1">
        <p:scale>
          <a:sx n="36" d="100"/>
          <a:sy n="36" d="100"/>
        </p:scale>
        <p:origin x="-148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CE715AA-09B8-7DFF-A8F7-E7974AA652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C645B2-5C96-B410-DF6E-78CC0258DA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88390D3-47DC-3CD2-CDE4-96EA04461D3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3EFCB03-5E2A-CACD-7CA8-05AA688144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D14B545-4A4E-6A7C-5E12-FBE1617225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B6F05B4-0CFF-421B-095E-ECD2F01B2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1DD30FE2-9BED-49D2-917A-454274A0A47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>
            <a:extLst>
              <a:ext uri="{FF2B5EF4-FFF2-40B4-BE49-F238E27FC236}">
                <a16:creationId xmlns:a16="http://schemas.microsoft.com/office/drawing/2014/main" id="{B42E78B9-602B-D3FE-3D8F-D028ED636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Espaço Reservado para Anotações 2">
            <a:extLst>
              <a:ext uri="{FF2B5EF4-FFF2-40B4-BE49-F238E27FC236}">
                <a16:creationId xmlns:a16="http://schemas.microsoft.com/office/drawing/2014/main" id="{506673E7-A611-4601-DEE1-BA4CA74E5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:a16="http://schemas.microsoft.com/office/drawing/2014/main" id="{65BEDED6-723B-A189-719F-CA6629A2F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92404E4-253E-4C65-A558-87B0337B8AC0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>
            <a:extLst>
              <a:ext uri="{FF2B5EF4-FFF2-40B4-BE49-F238E27FC236}">
                <a16:creationId xmlns:a16="http://schemas.microsoft.com/office/drawing/2014/main" id="{4913308A-D196-A00F-B759-A704F0DF12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Espaço Reservado para Anotações 2">
            <a:extLst>
              <a:ext uri="{FF2B5EF4-FFF2-40B4-BE49-F238E27FC236}">
                <a16:creationId xmlns:a16="http://schemas.microsoft.com/office/drawing/2014/main" id="{A208C456-F0EB-10AC-80E3-1006D2CA3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33795" name="Espaço Reservado para Número de Slide 3">
            <a:extLst>
              <a:ext uri="{FF2B5EF4-FFF2-40B4-BE49-F238E27FC236}">
                <a16:creationId xmlns:a16="http://schemas.microsoft.com/office/drawing/2014/main" id="{0DDB54BF-143D-C5D3-6258-9F97E95D3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49E87AD-58E0-414F-8BCE-A85D6F6660EE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>
            <a:extLst>
              <a:ext uri="{FF2B5EF4-FFF2-40B4-BE49-F238E27FC236}">
                <a16:creationId xmlns:a16="http://schemas.microsoft.com/office/drawing/2014/main" id="{FD408E01-D658-0E3B-EAE4-4760CF621D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Espaço Reservado para Anotações 2">
            <a:extLst>
              <a:ext uri="{FF2B5EF4-FFF2-40B4-BE49-F238E27FC236}">
                <a16:creationId xmlns:a16="http://schemas.microsoft.com/office/drawing/2014/main" id="{D037082E-A848-DCF8-255D-E93350506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35843" name="Espaço Reservado para Número de Slide 3">
            <a:extLst>
              <a:ext uri="{FF2B5EF4-FFF2-40B4-BE49-F238E27FC236}">
                <a16:creationId xmlns:a16="http://schemas.microsoft.com/office/drawing/2014/main" id="{DACAD00A-88E4-8B11-DE5B-68F177F6C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89C2562-7C5A-42BB-8F19-E1302944C86F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ço Reservado para Imagem de Slide 1">
            <a:extLst>
              <a:ext uri="{FF2B5EF4-FFF2-40B4-BE49-F238E27FC236}">
                <a16:creationId xmlns:a16="http://schemas.microsoft.com/office/drawing/2014/main" id="{F2586BC7-DD02-DEA6-7A57-812B98D3D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Espaço Reservado para Anotações 2">
            <a:extLst>
              <a:ext uri="{FF2B5EF4-FFF2-40B4-BE49-F238E27FC236}">
                <a16:creationId xmlns:a16="http://schemas.microsoft.com/office/drawing/2014/main" id="{B1CC3528-8C9C-A799-E01D-30A74C55A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37891" name="Espaço Reservado para Número de Slide 3">
            <a:extLst>
              <a:ext uri="{FF2B5EF4-FFF2-40B4-BE49-F238E27FC236}">
                <a16:creationId xmlns:a16="http://schemas.microsoft.com/office/drawing/2014/main" id="{13E206FF-1B8B-E21D-C485-A073F70CE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20C6580-2412-44F1-BAFD-5BB8D95C495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Imagem de Slide 1">
            <a:extLst>
              <a:ext uri="{FF2B5EF4-FFF2-40B4-BE49-F238E27FC236}">
                <a16:creationId xmlns:a16="http://schemas.microsoft.com/office/drawing/2014/main" id="{48289C2D-7FEA-D5E2-EFBC-BAC43BFA6C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Espaço Reservado para Anotações 2">
            <a:extLst>
              <a:ext uri="{FF2B5EF4-FFF2-40B4-BE49-F238E27FC236}">
                <a16:creationId xmlns:a16="http://schemas.microsoft.com/office/drawing/2014/main" id="{2E25EA7F-E4A5-260C-CD84-1AF0CD169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39939" name="Espaço Reservado para Número de Slide 3">
            <a:extLst>
              <a:ext uri="{FF2B5EF4-FFF2-40B4-BE49-F238E27FC236}">
                <a16:creationId xmlns:a16="http://schemas.microsoft.com/office/drawing/2014/main" id="{7FC58B8F-9D37-DB63-067A-2EE45ABEB4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A070582-632B-4536-B21D-FEAD8659B3AD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>
            <a:extLst>
              <a:ext uri="{FF2B5EF4-FFF2-40B4-BE49-F238E27FC236}">
                <a16:creationId xmlns:a16="http://schemas.microsoft.com/office/drawing/2014/main" id="{6C963A82-8E0D-52C2-8B9B-85AAED76EB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Espaço Reservado para Anotações 2">
            <a:extLst>
              <a:ext uri="{FF2B5EF4-FFF2-40B4-BE49-F238E27FC236}">
                <a16:creationId xmlns:a16="http://schemas.microsoft.com/office/drawing/2014/main" id="{CBA5EAF9-2EB9-9DA7-B056-718CDF20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1987" name="Espaço Reservado para Número de Slide 3">
            <a:extLst>
              <a:ext uri="{FF2B5EF4-FFF2-40B4-BE49-F238E27FC236}">
                <a16:creationId xmlns:a16="http://schemas.microsoft.com/office/drawing/2014/main" id="{95B8DE10-6D41-D3C4-2A02-8B9CAA253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204914B-027A-4E6E-917D-28353AAC526B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Espaço Reservado para Imagem de Slide 1">
            <a:extLst>
              <a:ext uri="{FF2B5EF4-FFF2-40B4-BE49-F238E27FC236}">
                <a16:creationId xmlns:a16="http://schemas.microsoft.com/office/drawing/2014/main" id="{5B0627ED-385E-9912-097E-EF76817644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Espaço Reservado para Anotações 2">
            <a:extLst>
              <a:ext uri="{FF2B5EF4-FFF2-40B4-BE49-F238E27FC236}">
                <a16:creationId xmlns:a16="http://schemas.microsoft.com/office/drawing/2014/main" id="{623A3885-3490-5CC8-9B70-EB5896BB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4035" name="Espaço Reservado para Número de Slide 3">
            <a:extLst>
              <a:ext uri="{FF2B5EF4-FFF2-40B4-BE49-F238E27FC236}">
                <a16:creationId xmlns:a16="http://schemas.microsoft.com/office/drawing/2014/main" id="{0E66658F-F130-90AB-FF84-018EADC36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6FD0B50-D650-4084-B0FF-C62B754B8781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Imagem de Slide 1">
            <a:extLst>
              <a:ext uri="{FF2B5EF4-FFF2-40B4-BE49-F238E27FC236}">
                <a16:creationId xmlns:a16="http://schemas.microsoft.com/office/drawing/2014/main" id="{537DFD16-7878-20E4-1276-4FE8B2E2A5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Espaço Reservado para Anotações 2">
            <a:extLst>
              <a:ext uri="{FF2B5EF4-FFF2-40B4-BE49-F238E27FC236}">
                <a16:creationId xmlns:a16="http://schemas.microsoft.com/office/drawing/2014/main" id="{48EAF068-B9ED-C85F-5CFE-7D4FA2F37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6083" name="Espaço Reservado para Número de Slide 3">
            <a:extLst>
              <a:ext uri="{FF2B5EF4-FFF2-40B4-BE49-F238E27FC236}">
                <a16:creationId xmlns:a16="http://schemas.microsoft.com/office/drawing/2014/main" id="{1405389D-2CE4-DAD1-7142-321308B87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88E99EA-32B6-459D-A9A0-71714104785A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Espaço Reservado para Imagem de Slide 1">
            <a:extLst>
              <a:ext uri="{FF2B5EF4-FFF2-40B4-BE49-F238E27FC236}">
                <a16:creationId xmlns:a16="http://schemas.microsoft.com/office/drawing/2014/main" id="{517211D3-16FA-FDFF-8D5C-7294F347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Espaço Reservado para Anotações 2">
            <a:extLst>
              <a:ext uri="{FF2B5EF4-FFF2-40B4-BE49-F238E27FC236}">
                <a16:creationId xmlns:a16="http://schemas.microsoft.com/office/drawing/2014/main" id="{675D9A8A-3263-7DAC-B415-5648F9E6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8131" name="Espaço Reservado para Número de Slide 3">
            <a:extLst>
              <a:ext uri="{FF2B5EF4-FFF2-40B4-BE49-F238E27FC236}">
                <a16:creationId xmlns:a16="http://schemas.microsoft.com/office/drawing/2014/main" id="{8739F844-4A93-03EE-A583-967C31F0F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A264D84-E180-4E62-A914-ACA286E5D085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ço Reservado para Imagem de Slide 1">
            <a:extLst>
              <a:ext uri="{FF2B5EF4-FFF2-40B4-BE49-F238E27FC236}">
                <a16:creationId xmlns:a16="http://schemas.microsoft.com/office/drawing/2014/main" id="{4DBFB9BE-411F-8139-9993-314E6A377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Espaço Reservado para Anotações 2">
            <a:extLst>
              <a:ext uri="{FF2B5EF4-FFF2-40B4-BE49-F238E27FC236}">
                <a16:creationId xmlns:a16="http://schemas.microsoft.com/office/drawing/2014/main" id="{176A0E2A-BF66-D290-81E7-7B2E4635B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0179" name="Espaço Reservado para Número de Slide 3">
            <a:extLst>
              <a:ext uri="{FF2B5EF4-FFF2-40B4-BE49-F238E27FC236}">
                <a16:creationId xmlns:a16="http://schemas.microsoft.com/office/drawing/2014/main" id="{89ADAFF5-EAA1-55B7-2475-AE254408F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B1FBC53-0BEE-40EE-8D1C-BFCDE96DDC4B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>
            <a:extLst>
              <a:ext uri="{FF2B5EF4-FFF2-40B4-BE49-F238E27FC236}">
                <a16:creationId xmlns:a16="http://schemas.microsoft.com/office/drawing/2014/main" id="{70C5DBEE-43E1-7CEA-D211-BE4716F069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Espaço Reservado para Anotações 2">
            <a:extLst>
              <a:ext uri="{FF2B5EF4-FFF2-40B4-BE49-F238E27FC236}">
                <a16:creationId xmlns:a16="http://schemas.microsoft.com/office/drawing/2014/main" id="{4F6BC522-CC14-024E-8275-B47C54528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2227" name="Espaço Reservado para Número de Slide 3">
            <a:extLst>
              <a:ext uri="{FF2B5EF4-FFF2-40B4-BE49-F238E27FC236}">
                <a16:creationId xmlns:a16="http://schemas.microsoft.com/office/drawing/2014/main" id="{D059CA01-EDC1-82A2-8170-00ABF1C4F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19E9EC-C774-49FF-9B36-A566A5F74AAA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>
            <a:extLst>
              <a:ext uri="{FF2B5EF4-FFF2-40B4-BE49-F238E27FC236}">
                <a16:creationId xmlns:a16="http://schemas.microsoft.com/office/drawing/2014/main" id="{5F25D5D3-87CB-E611-7E17-A57ADBF3D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Espaço Reservado para Anotações 2">
            <a:extLst>
              <a:ext uri="{FF2B5EF4-FFF2-40B4-BE49-F238E27FC236}">
                <a16:creationId xmlns:a16="http://schemas.microsoft.com/office/drawing/2014/main" id="{380FE07E-73F7-715F-5B6E-5016CD442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7411" name="Espaço Reservado para Número de Slide 3">
            <a:extLst>
              <a:ext uri="{FF2B5EF4-FFF2-40B4-BE49-F238E27FC236}">
                <a16:creationId xmlns:a16="http://schemas.microsoft.com/office/drawing/2014/main" id="{5808C92F-FB03-A6C4-CE5B-9457A3D70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4DB9C2A-91A6-4813-9090-C948A4935E8B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073A59AC-FAB5-56B6-EF3F-7768166842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D960872-01E7-4FCE-9C93-F248A1A29261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4115A481-6FCA-6885-0AFD-D9ABCE6501D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0E96C508-0107-1C77-8643-199C1BE3E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Espaço Reservado para Imagem de Slide 1">
            <a:extLst>
              <a:ext uri="{FF2B5EF4-FFF2-40B4-BE49-F238E27FC236}">
                <a16:creationId xmlns:a16="http://schemas.microsoft.com/office/drawing/2014/main" id="{D0C22FFA-C5ED-77B6-2AD4-3C4A0B489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Espaço Reservado para Anotações 2">
            <a:extLst>
              <a:ext uri="{FF2B5EF4-FFF2-40B4-BE49-F238E27FC236}">
                <a16:creationId xmlns:a16="http://schemas.microsoft.com/office/drawing/2014/main" id="{E5061704-58CD-2D17-558A-A217B6B07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6323" name="Espaço Reservado para Número de Slide 3">
            <a:extLst>
              <a:ext uri="{FF2B5EF4-FFF2-40B4-BE49-F238E27FC236}">
                <a16:creationId xmlns:a16="http://schemas.microsoft.com/office/drawing/2014/main" id="{CA7C6A9A-4369-4327-5226-7FB0DD6A6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F02D8CA-E5A7-43FE-822C-53992DAB0047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Espaço Reservado para Imagem de Slide 1">
            <a:extLst>
              <a:ext uri="{FF2B5EF4-FFF2-40B4-BE49-F238E27FC236}">
                <a16:creationId xmlns:a16="http://schemas.microsoft.com/office/drawing/2014/main" id="{08BE4B61-0FDC-1585-821A-ACC716E59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Espaço Reservado para Anotações 2">
            <a:extLst>
              <a:ext uri="{FF2B5EF4-FFF2-40B4-BE49-F238E27FC236}">
                <a16:creationId xmlns:a16="http://schemas.microsoft.com/office/drawing/2014/main" id="{230E267E-43AC-C2B0-CBEA-4BD6559C1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8371" name="Espaço Reservado para Número de Slide 3">
            <a:extLst>
              <a:ext uri="{FF2B5EF4-FFF2-40B4-BE49-F238E27FC236}">
                <a16:creationId xmlns:a16="http://schemas.microsoft.com/office/drawing/2014/main" id="{1B69C84D-B312-A00B-8532-39187C975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6B47562-3519-45BB-B3E1-FA6DA96455DF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ço Reservado para Imagem de Slide 1">
            <a:extLst>
              <a:ext uri="{FF2B5EF4-FFF2-40B4-BE49-F238E27FC236}">
                <a16:creationId xmlns:a16="http://schemas.microsoft.com/office/drawing/2014/main" id="{069FEF23-2A4B-039E-FC57-81A383FDE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Espaço Reservado para Anotações 2">
            <a:extLst>
              <a:ext uri="{FF2B5EF4-FFF2-40B4-BE49-F238E27FC236}">
                <a16:creationId xmlns:a16="http://schemas.microsoft.com/office/drawing/2014/main" id="{00CBC85E-EE20-AFEE-A51E-A8515F1B4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0419" name="Espaço Reservado para Número de Slide 3">
            <a:extLst>
              <a:ext uri="{FF2B5EF4-FFF2-40B4-BE49-F238E27FC236}">
                <a16:creationId xmlns:a16="http://schemas.microsoft.com/office/drawing/2014/main" id="{9116C075-D50B-468F-EC04-B76A7EFDC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7019140-2D10-458B-9478-35D0781F7783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ço Reservado para Imagem de Slide 1">
            <a:extLst>
              <a:ext uri="{FF2B5EF4-FFF2-40B4-BE49-F238E27FC236}">
                <a16:creationId xmlns:a16="http://schemas.microsoft.com/office/drawing/2014/main" id="{CD1BA45B-3BB1-8D2F-89F5-9BE278F27D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Espaço Reservado para Anotações 2">
            <a:extLst>
              <a:ext uri="{FF2B5EF4-FFF2-40B4-BE49-F238E27FC236}">
                <a16:creationId xmlns:a16="http://schemas.microsoft.com/office/drawing/2014/main" id="{BD15D10A-7B50-C940-8AFA-78C54FBF2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2467" name="Espaço Reservado para Número de Slide 3">
            <a:extLst>
              <a:ext uri="{FF2B5EF4-FFF2-40B4-BE49-F238E27FC236}">
                <a16:creationId xmlns:a16="http://schemas.microsoft.com/office/drawing/2014/main" id="{B0A4B203-6A1E-09A8-0493-9CFF9987B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752E6FC-F72D-44C9-A191-48CF50138982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Espaço Reservado para Imagem de Slide 1">
            <a:extLst>
              <a:ext uri="{FF2B5EF4-FFF2-40B4-BE49-F238E27FC236}">
                <a16:creationId xmlns:a16="http://schemas.microsoft.com/office/drawing/2014/main" id="{B30F9041-2623-1ECA-8F00-03C88E6EF4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Espaço Reservado para Anotações 2">
            <a:extLst>
              <a:ext uri="{FF2B5EF4-FFF2-40B4-BE49-F238E27FC236}">
                <a16:creationId xmlns:a16="http://schemas.microsoft.com/office/drawing/2014/main" id="{F6D5D2AC-31A4-39EF-EAE0-15099469A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4515" name="Espaço Reservado para Número de Slide 3">
            <a:extLst>
              <a:ext uri="{FF2B5EF4-FFF2-40B4-BE49-F238E27FC236}">
                <a16:creationId xmlns:a16="http://schemas.microsoft.com/office/drawing/2014/main" id="{15096BCA-E5C2-4715-01FC-CED49FFAC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AB07127-A0C7-4D9F-AA83-84190D14BBA3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Espaço Reservado para Imagem de Slide 1">
            <a:extLst>
              <a:ext uri="{FF2B5EF4-FFF2-40B4-BE49-F238E27FC236}">
                <a16:creationId xmlns:a16="http://schemas.microsoft.com/office/drawing/2014/main" id="{75BD2117-CFFF-1231-14BC-683EA0CBC0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Espaço Reservado para Anotações 2">
            <a:extLst>
              <a:ext uri="{FF2B5EF4-FFF2-40B4-BE49-F238E27FC236}">
                <a16:creationId xmlns:a16="http://schemas.microsoft.com/office/drawing/2014/main" id="{F5A2F4AA-A1CE-9F2A-416C-67F932F04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6563" name="Espaço Reservado para Número de Slide 3">
            <a:extLst>
              <a:ext uri="{FF2B5EF4-FFF2-40B4-BE49-F238E27FC236}">
                <a16:creationId xmlns:a16="http://schemas.microsoft.com/office/drawing/2014/main" id="{1DA03CD9-E7E9-3FA2-300A-56D4624D9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18C4660-68BD-4998-917F-45BBD5548ABC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Espaço Reservado para Imagem de Slide 1">
            <a:extLst>
              <a:ext uri="{FF2B5EF4-FFF2-40B4-BE49-F238E27FC236}">
                <a16:creationId xmlns:a16="http://schemas.microsoft.com/office/drawing/2014/main" id="{B0370AA4-EC49-C99E-721A-9EA4774DB2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Espaço Reservado para Anotações 2">
            <a:extLst>
              <a:ext uri="{FF2B5EF4-FFF2-40B4-BE49-F238E27FC236}">
                <a16:creationId xmlns:a16="http://schemas.microsoft.com/office/drawing/2014/main" id="{D0BA243C-BBE0-C948-2308-D860EF16F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8611" name="Espaço Reservado para Número de Slide 3">
            <a:extLst>
              <a:ext uri="{FF2B5EF4-FFF2-40B4-BE49-F238E27FC236}">
                <a16:creationId xmlns:a16="http://schemas.microsoft.com/office/drawing/2014/main" id="{62658F1D-D83C-3518-C8C6-4DD55A2CE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C52E4BB-26BE-4BAD-8743-16D08D5238A5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Espaço Reservado para Imagem de Slide 1">
            <a:extLst>
              <a:ext uri="{FF2B5EF4-FFF2-40B4-BE49-F238E27FC236}">
                <a16:creationId xmlns:a16="http://schemas.microsoft.com/office/drawing/2014/main" id="{0FC4C6E4-3041-1397-0DAF-84F16AE0B9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Espaço Reservado para Anotações 2">
            <a:extLst>
              <a:ext uri="{FF2B5EF4-FFF2-40B4-BE49-F238E27FC236}">
                <a16:creationId xmlns:a16="http://schemas.microsoft.com/office/drawing/2014/main" id="{02C1ADCE-A272-E1EB-3358-48AF7D92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70659" name="Espaço Reservado para Número de Slide 3">
            <a:extLst>
              <a:ext uri="{FF2B5EF4-FFF2-40B4-BE49-F238E27FC236}">
                <a16:creationId xmlns:a16="http://schemas.microsoft.com/office/drawing/2014/main" id="{3B4AD665-B9C0-A15D-36F2-33CB33ED9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0AB7D01-3052-43FE-B828-43860C9C7BFB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Espaço Reservado para Imagem de Slide 1">
            <a:extLst>
              <a:ext uri="{FF2B5EF4-FFF2-40B4-BE49-F238E27FC236}">
                <a16:creationId xmlns:a16="http://schemas.microsoft.com/office/drawing/2014/main" id="{26511170-BFEF-7538-6F37-4055613BD3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Espaço Reservado para Anotações 2">
            <a:extLst>
              <a:ext uri="{FF2B5EF4-FFF2-40B4-BE49-F238E27FC236}">
                <a16:creationId xmlns:a16="http://schemas.microsoft.com/office/drawing/2014/main" id="{CB39DBE6-CE5F-FDFD-4204-9AA7B5F34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72707" name="Espaço Reservado para Número de Slide 3">
            <a:extLst>
              <a:ext uri="{FF2B5EF4-FFF2-40B4-BE49-F238E27FC236}">
                <a16:creationId xmlns:a16="http://schemas.microsoft.com/office/drawing/2014/main" id="{1B998D92-686D-1FEB-8644-CDDF5EC92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9125CCB-B1FE-4D6B-8E53-CFD228A5FE3A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>
            <a:extLst>
              <a:ext uri="{FF2B5EF4-FFF2-40B4-BE49-F238E27FC236}">
                <a16:creationId xmlns:a16="http://schemas.microsoft.com/office/drawing/2014/main" id="{0AFD8463-3269-DEFE-A729-230DEC6581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Espaço Reservado para Anotações 2">
            <a:extLst>
              <a:ext uri="{FF2B5EF4-FFF2-40B4-BE49-F238E27FC236}">
                <a16:creationId xmlns:a16="http://schemas.microsoft.com/office/drawing/2014/main" id="{D597DC82-C601-B7DE-3531-3BC15F7A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9459" name="Espaço Reservado para Número de Slide 3">
            <a:extLst>
              <a:ext uri="{FF2B5EF4-FFF2-40B4-BE49-F238E27FC236}">
                <a16:creationId xmlns:a16="http://schemas.microsoft.com/office/drawing/2014/main" id="{B14BE2B1-1359-DF60-92C5-8D3A8386F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05E8505-BA25-4DF3-9383-70C52D931222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Espaço Reservado para Imagem de Slide 1">
            <a:extLst>
              <a:ext uri="{FF2B5EF4-FFF2-40B4-BE49-F238E27FC236}">
                <a16:creationId xmlns:a16="http://schemas.microsoft.com/office/drawing/2014/main" id="{45C5A57A-18F6-E0C7-2BFC-A89F674B7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Espaço Reservado para Anotações 2">
            <a:extLst>
              <a:ext uri="{FF2B5EF4-FFF2-40B4-BE49-F238E27FC236}">
                <a16:creationId xmlns:a16="http://schemas.microsoft.com/office/drawing/2014/main" id="{CBD9AB48-1ACD-666D-BF4C-5F14AC4BF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74755" name="Espaço Reservado para Número de Slide 3">
            <a:extLst>
              <a:ext uri="{FF2B5EF4-FFF2-40B4-BE49-F238E27FC236}">
                <a16:creationId xmlns:a16="http://schemas.microsoft.com/office/drawing/2014/main" id="{4A51B931-A57E-4160-AC6D-B242246FF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C417B79-3C81-4D75-9D67-399AD7A774D0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Espaço Reservado para Imagem de Slide 1">
            <a:extLst>
              <a:ext uri="{FF2B5EF4-FFF2-40B4-BE49-F238E27FC236}">
                <a16:creationId xmlns:a16="http://schemas.microsoft.com/office/drawing/2014/main" id="{9B88BC46-24BF-9D04-836F-2C260805A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Espaço Reservado para Anotações 2">
            <a:extLst>
              <a:ext uri="{FF2B5EF4-FFF2-40B4-BE49-F238E27FC236}">
                <a16:creationId xmlns:a16="http://schemas.microsoft.com/office/drawing/2014/main" id="{DA13F5E6-9102-706A-1E72-226122D94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76803" name="Espaço Reservado para Número de Slide 3">
            <a:extLst>
              <a:ext uri="{FF2B5EF4-FFF2-40B4-BE49-F238E27FC236}">
                <a16:creationId xmlns:a16="http://schemas.microsoft.com/office/drawing/2014/main" id="{FB788151-4167-995A-0DCC-5343B7017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7ECAB03-9305-4721-B305-E027207A2CC6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Espaço Reservado para Imagem de Slide 1">
            <a:extLst>
              <a:ext uri="{FF2B5EF4-FFF2-40B4-BE49-F238E27FC236}">
                <a16:creationId xmlns:a16="http://schemas.microsoft.com/office/drawing/2014/main" id="{C0DB3165-08D9-F7CB-ADBD-A1FB495622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Espaço Reservado para Anotações 2">
            <a:extLst>
              <a:ext uri="{FF2B5EF4-FFF2-40B4-BE49-F238E27FC236}">
                <a16:creationId xmlns:a16="http://schemas.microsoft.com/office/drawing/2014/main" id="{2F283491-1182-F036-3DA9-06435EA0A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78851" name="Espaço Reservado para Número de Slide 3">
            <a:extLst>
              <a:ext uri="{FF2B5EF4-FFF2-40B4-BE49-F238E27FC236}">
                <a16:creationId xmlns:a16="http://schemas.microsoft.com/office/drawing/2014/main" id="{A258694D-F101-5543-FAEC-003A8BA64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8CCB55F-B7D3-4ACA-BE62-18C06E421ADF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Espaço Reservado para Imagem de Slide 1">
            <a:extLst>
              <a:ext uri="{FF2B5EF4-FFF2-40B4-BE49-F238E27FC236}">
                <a16:creationId xmlns:a16="http://schemas.microsoft.com/office/drawing/2014/main" id="{A28D1CB5-D4BA-E7D0-20A4-FE784CDE0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Espaço Reservado para Anotações 2">
            <a:extLst>
              <a:ext uri="{FF2B5EF4-FFF2-40B4-BE49-F238E27FC236}">
                <a16:creationId xmlns:a16="http://schemas.microsoft.com/office/drawing/2014/main" id="{EBD53F88-4032-EA79-90E0-A9FDDE765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80899" name="Espaço Reservado para Número de Slide 3">
            <a:extLst>
              <a:ext uri="{FF2B5EF4-FFF2-40B4-BE49-F238E27FC236}">
                <a16:creationId xmlns:a16="http://schemas.microsoft.com/office/drawing/2014/main" id="{11BDBF5B-3A14-E841-24AD-A5E5B4FF5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0B1BF5D-5A64-4E8D-8C04-69A90CE5431D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Espaço Reservado para Imagem de Slide 1">
            <a:extLst>
              <a:ext uri="{FF2B5EF4-FFF2-40B4-BE49-F238E27FC236}">
                <a16:creationId xmlns:a16="http://schemas.microsoft.com/office/drawing/2014/main" id="{5CB44575-5AE3-AB6E-AA44-BB4D608BA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Espaço Reservado para Anotações 2">
            <a:extLst>
              <a:ext uri="{FF2B5EF4-FFF2-40B4-BE49-F238E27FC236}">
                <a16:creationId xmlns:a16="http://schemas.microsoft.com/office/drawing/2014/main" id="{D1604C45-499D-4E0F-4E8D-94F73B5E0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82947" name="Espaço Reservado para Número de Slide 3">
            <a:extLst>
              <a:ext uri="{FF2B5EF4-FFF2-40B4-BE49-F238E27FC236}">
                <a16:creationId xmlns:a16="http://schemas.microsoft.com/office/drawing/2014/main" id="{4F81FDCF-EAB5-D499-87F2-2ECCAF1A7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756B9A6-A18C-43F7-9F98-D2C1DAB63979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Espaço Reservado para Imagem de Slide 1">
            <a:extLst>
              <a:ext uri="{FF2B5EF4-FFF2-40B4-BE49-F238E27FC236}">
                <a16:creationId xmlns:a16="http://schemas.microsoft.com/office/drawing/2014/main" id="{0F3A0AB1-6ADE-735F-CDEC-7EE5A500D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Espaço Reservado para Anotações 2">
            <a:extLst>
              <a:ext uri="{FF2B5EF4-FFF2-40B4-BE49-F238E27FC236}">
                <a16:creationId xmlns:a16="http://schemas.microsoft.com/office/drawing/2014/main" id="{D88096C3-9974-F4B5-EB5B-0D5957356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84995" name="Espaço Reservado para Número de Slide 3">
            <a:extLst>
              <a:ext uri="{FF2B5EF4-FFF2-40B4-BE49-F238E27FC236}">
                <a16:creationId xmlns:a16="http://schemas.microsoft.com/office/drawing/2014/main" id="{1E9DB0D1-5C25-3FD5-489A-43D2178FD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F79B11B-00E0-48ED-A65C-E52170A3D7E6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Espaço Reservado para Imagem de Slide 1">
            <a:extLst>
              <a:ext uri="{FF2B5EF4-FFF2-40B4-BE49-F238E27FC236}">
                <a16:creationId xmlns:a16="http://schemas.microsoft.com/office/drawing/2014/main" id="{4BA0A630-0979-9BAB-7CCA-AC581799B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Espaço Reservado para Anotações 2">
            <a:extLst>
              <a:ext uri="{FF2B5EF4-FFF2-40B4-BE49-F238E27FC236}">
                <a16:creationId xmlns:a16="http://schemas.microsoft.com/office/drawing/2014/main" id="{4C3483C8-483B-4BEF-3E84-8DBBFC648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87043" name="Espaço Reservado para Número de Slide 3">
            <a:extLst>
              <a:ext uri="{FF2B5EF4-FFF2-40B4-BE49-F238E27FC236}">
                <a16:creationId xmlns:a16="http://schemas.microsoft.com/office/drawing/2014/main" id="{BEBFEB56-1259-4031-3BB7-070C0D8DA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E1C726B-5179-4C92-B40E-6647CCB23207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>
            <a:extLst>
              <a:ext uri="{FF2B5EF4-FFF2-40B4-BE49-F238E27FC236}">
                <a16:creationId xmlns:a16="http://schemas.microsoft.com/office/drawing/2014/main" id="{A624F35C-92B5-70EB-7F4B-19E9B3BA3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Espaço Reservado para Anotações 2">
            <a:extLst>
              <a:ext uri="{FF2B5EF4-FFF2-40B4-BE49-F238E27FC236}">
                <a16:creationId xmlns:a16="http://schemas.microsoft.com/office/drawing/2014/main" id="{DB2AC94A-3148-FC35-3CEF-1A778ADBD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1507" name="Espaço Reservado para Número de Slide 3">
            <a:extLst>
              <a:ext uri="{FF2B5EF4-FFF2-40B4-BE49-F238E27FC236}">
                <a16:creationId xmlns:a16="http://schemas.microsoft.com/office/drawing/2014/main" id="{C3558430-7AC7-8D24-9338-95666D139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04BCBB6-F28E-487E-B488-BC69AF37BB47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>
            <a:extLst>
              <a:ext uri="{FF2B5EF4-FFF2-40B4-BE49-F238E27FC236}">
                <a16:creationId xmlns:a16="http://schemas.microsoft.com/office/drawing/2014/main" id="{3F2E9E57-9904-C1B7-8D13-70B32FBD9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Espaço Reservado para Anotações 2">
            <a:extLst>
              <a:ext uri="{FF2B5EF4-FFF2-40B4-BE49-F238E27FC236}">
                <a16:creationId xmlns:a16="http://schemas.microsoft.com/office/drawing/2014/main" id="{1FE9B817-60F6-3E67-95EF-5AEFED147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3555" name="Espaço Reservado para Número de Slide 3">
            <a:extLst>
              <a:ext uri="{FF2B5EF4-FFF2-40B4-BE49-F238E27FC236}">
                <a16:creationId xmlns:a16="http://schemas.microsoft.com/office/drawing/2014/main" id="{9BFF5C15-1E73-54EB-6753-EBB74FCBB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47CFEF9-D9C8-4C24-AF37-D765F537E7D0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>
            <a:extLst>
              <a:ext uri="{FF2B5EF4-FFF2-40B4-BE49-F238E27FC236}">
                <a16:creationId xmlns:a16="http://schemas.microsoft.com/office/drawing/2014/main" id="{0AE58BD5-23B6-BC4B-EC92-58B06284E0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Espaço Reservado para Anotações 2">
            <a:extLst>
              <a:ext uri="{FF2B5EF4-FFF2-40B4-BE49-F238E27FC236}">
                <a16:creationId xmlns:a16="http://schemas.microsoft.com/office/drawing/2014/main" id="{180ACC89-3CBA-C3B7-712A-9D9D17FE6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5603" name="Espaço Reservado para Número de Slide 3">
            <a:extLst>
              <a:ext uri="{FF2B5EF4-FFF2-40B4-BE49-F238E27FC236}">
                <a16:creationId xmlns:a16="http://schemas.microsoft.com/office/drawing/2014/main" id="{1E57D0DC-6351-E44F-B87B-1038364EA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0A958AF-5879-469A-867C-B7B0D003C074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>
            <a:extLst>
              <a:ext uri="{FF2B5EF4-FFF2-40B4-BE49-F238E27FC236}">
                <a16:creationId xmlns:a16="http://schemas.microsoft.com/office/drawing/2014/main" id="{A5983CA1-354A-CCF5-FC90-E8C0F9EEF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Espaço Reservado para Anotações 2">
            <a:extLst>
              <a:ext uri="{FF2B5EF4-FFF2-40B4-BE49-F238E27FC236}">
                <a16:creationId xmlns:a16="http://schemas.microsoft.com/office/drawing/2014/main" id="{ACE7B66C-3222-2B2B-9683-5279A7C3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7651" name="Espaço Reservado para Número de Slide 3">
            <a:extLst>
              <a:ext uri="{FF2B5EF4-FFF2-40B4-BE49-F238E27FC236}">
                <a16:creationId xmlns:a16="http://schemas.microsoft.com/office/drawing/2014/main" id="{7E15202D-DFA5-E99B-C2AF-E0640367E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15F4739-ED19-444C-B3C9-2B5B34416136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>
            <a:extLst>
              <a:ext uri="{FF2B5EF4-FFF2-40B4-BE49-F238E27FC236}">
                <a16:creationId xmlns:a16="http://schemas.microsoft.com/office/drawing/2014/main" id="{6B890ECE-2671-8873-FE52-C2C9196D6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Espaço Reservado para Anotações 2">
            <a:extLst>
              <a:ext uri="{FF2B5EF4-FFF2-40B4-BE49-F238E27FC236}">
                <a16:creationId xmlns:a16="http://schemas.microsoft.com/office/drawing/2014/main" id="{78FF0CEC-DF24-5F23-8F11-BC4152BD7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9699" name="Espaço Reservado para Número de Slide 3">
            <a:extLst>
              <a:ext uri="{FF2B5EF4-FFF2-40B4-BE49-F238E27FC236}">
                <a16:creationId xmlns:a16="http://schemas.microsoft.com/office/drawing/2014/main" id="{AD58EED9-5CE3-AA31-C73A-2FF7271C0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6582097-88C3-4BDE-B46C-4470C4A089FE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>
            <a:extLst>
              <a:ext uri="{FF2B5EF4-FFF2-40B4-BE49-F238E27FC236}">
                <a16:creationId xmlns:a16="http://schemas.microsoft.com/office/drawing/2014/main" id="{12815F37-0186-A5BD-3488-664E47A50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Espaço Reservado para Anotações 2">
            <a:extLst>
              <a:ext uri="{FF2B5EF4-FFF2-40B4-BE49-F238E27FC236}">
                <a16:creationId xmlns:a16="http://schemas.microsoft.com/office/drawing/2014/main" id="{EAD06ACA-69DE-0E8B-6A77-84AB4EB60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31747" name="Espaço Reservado para Número de Slide 3">
            <a:extLst>
              <a:ext uri="{FF2B5EF4-FFF2-40B4-BE49-F238E27FC236}">
                <a16:creationId xmlns:a16="http://schemas.microsoft.com/office/drawing/2014/main" id="{7ED74D96-9856-D31F-C147-A007B124C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08713D1-07C5-42AE-9908-D216CD15FC7D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B856A5-62E7-C79A-2BF1-6C3AE581C8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2AA739-50E2-ECCE-91D0-6657AAB1A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A3502F-197D-6ED5-23DF-33C6EAF456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AE112-215A-4625-AA28-AEA4177A10B6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875341976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29E91B-825E-3B4B-B6C1-F55728D43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A042F5-5AA2-AEBD-8F91-309B836852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AD1E52-C23D-96B9-6C54-CBA8C31CBF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11D2F-FC9E-4CAA-8877-96B87A63428B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81229453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791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791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0BC97F-D246-88A7-F873-B7B8FC3FC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09E378-B6B6-096A-F4BD-6E42B5073F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491717F-395F-E728-D1B3-42D48A9DAD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0CECB-0667-4FF9-8E51-922B1B883A4D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97494927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FA844C-1210-2CDA-7BF6-A457360194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7F4B76-B6F9-ED51-A799-2F00665559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BEBBC6-1A72-7BD1-AF5D-F4904EAF1B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54FF5-4A61-4596-AFF2-661F570F514D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94970496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059ACA-3E5E-708A-6C1F-3FCE5C2C4F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E9C2A3-4AAC-6371-D481-54C1781CD8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D4C8E8-8686-8317-A1E5-04237DBAAE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E7153-36C9-4B7B-B6EC-1FD90DF62A14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115815211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4D300-CB99-7412-DA14-35CBB2BC75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1F1F1-14BA-FAC6-8746-8BDBE59F4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BF188-45E1-6F58-1F6D-4C9CC22934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6A376-013C-42BF-B101-30629BC37D1C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6155766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05073-9622-8A8A-B8FA-10F5C289DF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B2D39C-0395-1707-C484-900C7AEAA6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ACA7980-6882-3DC2-F5F2-E426505CF1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067539-38B7-44BE-999A-2001B254D9B5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73913140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34F0D8-D17F-B3E9-D7A7-DD6DB9F54E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24C48DD-B783-EB2E-48EF-F0170A1D15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63B5D93-31C0-FF4F-8867-0D473265A8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08851-20E8-4195-93D4-FD95EC67784D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34848547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A3E223C-61B7-93E9-5325-DD39AB0D37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515B2FD-D0C1-3E5C-10AE-B265774F24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12BACB-1268-F083-D62C-09E0A771D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239254-9677-49D1-9545-6C6F903B09F5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35458963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5CDF3-6FB3-278C-9BC0-DE98C3EF5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E8BA3E-8BEE-8E32-0FE4-3D1DAA746C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732AE-EDCF-88CC-F489-E166FBD7A4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1D142-0047-4B56-B94D-A2C3F967C617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651783527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776F6D-C09D-95AA-3EA3-ED24A39203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B45CD-E740-2EB9-8451-FD121AA6C3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47CE2-4ED1-004A-A8EC-BA013733E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98EA88-B74D-48C9-AD92-D42EAFA475EF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412390494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rgbClr val="7E2A0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BF38A9A-4E4D-A6C6-4DCF-14D05F364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D1F2CBD-CB57-38A1-8422-91404B571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8ED3A14-4E26-8E60-575F-B8BCA4822C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35DB204-9866-D039-B097-7B387791B7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D63AC1B-A24B-F501-A763-C00441BDB3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9DC78B91-BE54-418E-9D56-BF627F45390C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rgbClr val="7E2A0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9BD64A1-B92D-45F3-B0E3-07F008BCFC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944687"/>
          </a:xfrm>
        </p:spPr>
        <p:txBody>
          <a:bodyPr/>
          <a:lstStyle/>
          <a:p>
            <a:pPr>
              <a:defRPr/>
            </a:pPr>
            <a:r>
              <a:rPr lang="pt-BR" altLang="pt-BR" sz="4400">
                <a:ea typeface="ＭＳ Ｐゴシック" panose="020B0600070205080204" pitchFamily="34" charset="-128"/>
              </a:rPr>
              <a:t>Estrutura e Normatização dos Trabalhos Científicos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51D3B53-BCB3-32C0-44A1-B265C5A716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650" y="4191000"/>
            <a:ext cx="7626350" cy="1543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800"/>
              <a:t>Prof. Dr. Manuel Antonio Molina Palma</a:t>
            </a:r>
          </a:p>
          <a:p>
            <a:pPr>
              <a:lnSpc>
                <a:spcPct val="80000"/>
              </a:lnSpc>
            </a:pPr>
            <a:endParaRPr lang="pt-BR" altLang="pt-BR" sz="2800"/>
          </a:p>
          <a:p>
            <a:pPr>
              <a:lnSpc>
                <a:spcPct val="80000"/>
              </a:lnSpc>
            </a:pPr>
            <a:endParaRPr lang="pt-BR" altLang="pt-BR" sz="2800"/>
          </a:p>
          <a:p>
            <a:pPr>
              <a:lnSpc>
                <a:spcPct val="80000"/>
              </a:lnSpc>
            </a:pPr>
            <a:endParaRPr lang="pt-BR" altLang="pt-BR" sz="200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306CBD0-121A-38B3-8FF6-FD25DF3F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32770" name="Espaço Reservado para Número de Slide 5">
            <a:extLst>
              <a:ext uri="{FF2B5EF4-FFF2-40B4-BE49-F238E27FC236}">
                <a16:creationId xmlns:a16="http://schemas.microsoft.com/office/drawing/2014/main" id="{0A0B555A-8E49-5922-42F7-B17A8B8A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4FF07C0-B80B-4BC4-9CBA-0F76BEFDC96B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10</a:t>
            </a:fld>
            <a:r>
              <a:rPr lang="pt-BR" altLang="pt-BR" sz="1000"/>
              <a:t>/37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550126C5-5307-D621-848A-925D98F01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CAPA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162E4ED-9935-150A-3D60-5ED316BD5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 altLang="pt-BR"/>
              <a:t>As informações devem ser transcritas na seguinte ordem:</a:t>
            </a:r>
          </a:p>
          <a:p>
            <a:pPr lvl="1"/>
            <a:r>
              <a:rPr lang="pt-BR" altLang="pt-BR"/>
              <a:t>Nome da instituição (opcional)</a:t>
            </a:r>
          </a:p>
          <a:p>
            <a:pPr lvl="1"/>
            <a:r>
              <a:rPr lang="pt-BR" altLang="pt-BR"/>
              <a:t>Nome do autor</a:t>
            </a:r>
          </a:p>
          <a:p>
            <a:pPr lvl="1"/>
            <a:r>
              <a:rPr lang="pt-BR" altLang="pt-BR"/>
              <a:t>Título</a:t>
            </a:r>
          </a:p>
          <a:p>
            <a:pPr lvl="1"/>
            <a:r>
              <a:rPr lang="pt-BR" altLang="pt-BR"/>
              <a:t>Subtítulo (se houver</a:t>
            </a:r>
          </a:p>
          <a:p>
            <a:pPr lvl="1"/>
            <a:r>
              <a:rPr lang="pt-BR" altLang="pt-BR"/>
              <a:t>Local (cidade) da instituição onde deve ser apresentado</a:t>
            </a:r>
          </a:p>
          <a:p>
            <a:pPr lvl="1"/>
            <a:r>
              <a:rPr lang="pt-BR" altLang="pt-BR"/>
              <a:t>Ano de depósito (da entrega)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333D3C-DFE3-3477-B65A-1A678F48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34818" name="Espaço Reservado para Número de Slide 3">
            <a:extLst>
              <a:ext uri="{FF2B5EF4-FFF2-40B4-BE49-F238E27FC236}">
                <a16:creationId xmlns:a16="http://schemas.microsoft.com/office/drawing/2014/main" id="{F1AC3D64-F962-BF9F-BF65-08BD5116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747C37D-F377-4184-9904-6D5A1A3FEE3C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11</a:t>
            </a:fld>
            <a:r>
              <a:rPr lang="pt-BR" altLang="pt-BR" sz="1000"/>
              <a:t>/37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BA9E6D15-861A-2A95-A660-E6EB14FA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EAEBA9F0-3835-FEFC-46DA-B9EDE1B4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36866" name="Espaço Reservado para Número de Slide 5">
            <a:extLst>
              <a:ext uri="{FF2B5EF4-FFF2-40B4-BE49-F238E27FC236}">
                <a16:creationId xmlns:a16="http://schemas.microsoft.com/office/drawing/2014/main" id="{E58CF39B-83E4-860F-8D53-4F5943ED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E18B93B-3D1D-4850-B0EC-1B7F129CF012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12</a:t>
            </a:fld>
            <a:r>
              <a:rPr lang="pt-BR" altLang="pt-BR" sz="1000"/>
              <a:t>/37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EC95B95-D9C0-738C-408A-8F5EF4C50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800"/>
              <a:t>No anverso: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Nome da instituição (opcional)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Autor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Título e, se houver, subtítulo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Nome do curso e da área de concentração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Natureza do trabalho e indicação da instituição a que é submetido o trabalho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Nome do orientador, e se houver, do co-orientador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Local (cidade) da instituição a que é submetido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Ano de depósito (entrega)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5D53E18-35BA-9EA0-0A3E-A1AD656FC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Folha de Rosto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E61982F-3D9E-D6CC-95C6-2DAD4741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38914" name="Espaço Reservado para Número de Slide 3">
            <a:extLst>
              <a:ext uri="{FF2B5EF4-FFF2-40B4-BE49-F238E27FC236}">
                <a16:creationId xmlns:a16="http://schemas.microsoft.com/office/drawing/2014/main" id="{A1D494E0-4950-D289-074C-BA2D4685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B720BE3-6A0F-4A7B-BC24-943F14206BD5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13</a:t>
            </a:fld>
            <a:r>
              <a:rPr lang="pt-BR" altLang="pt-BR" sz="1000"/>
              <a:t>/37</a:t>
            </a:r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75B6378A-E45E-8723-2785-02698B550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16C7173B-A160-CAED-8A62-F1E57491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0962" name="Espaço Reservado para Número de Slide 5">
            <a:extLst>
              <a:ext uri="{FF2B5EF4-FFF2-40B4-BE49-F238E27FC236}">
                <a16:creationId xmlns:a16="http://schemas.microsoft.com/office/drawing/2014/main" id="{B9127187-FAD0-3DDB-D743-13A0927E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454C68B-58AD-4801-AC03-CE1BB3EFBC07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14</a:t>
            </a:fld>
            <a:r>
              <a:rPr lang="pt-BR" altLang="pt-BR" sz="1000"/>
              <a:t>/37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26BEA71-2010-3628-B5CE-05555C76F3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Verso da folha de rosto</a:t>
            </a:r>
          </a:p>
          <a:p>
            <a:pPr lvl="1"/>
            <a:r>
              <a:rPr lang="pt-BR" altLang="pt-BR"/>
              <a:t>Deverá constar a ficha catalográfica cuja elaboração deve </a:t>
            </a:r>
            <a:r>
              <a:rPr lang="pt-BR" altLang="pt-BR" b="1">
                <a:solidFill>
                  <a:srgbClr val="FFFF4B"/>
                </a:solidFill>
              </a:rPr>
              <a:t>ser solicitada à Biblioteca da Instituição ou da Biblioteca Setorial.</a:t>
            </a:r>
            <a:endParaRPr lang="pt-BR" altLang="pt-BR">
              <a:solidFill>
                <a:srgbClr val="FFFF4B"/>
              </a:solidFill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8596F6B-7A32-AED6-2616-1B4C8D07E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Folha de Rosto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204A7ED-BCDD-9B55-FDAE-5D69A6AD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3010" name="Espaço Reservado para Número de Slide 3">
            <a:extLst>
              <a:ext uri="{FF2B5EF4-FFF2-40B4-BE49-F238E27FC236}">
                <a16:creationId xmlns:a16="http://schemas.microsoft.com/office/drawing/2014/main" id="{69FF5BF6-28B9-3136-9F33-7E8C74BD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D460C0F-9EA7-4802-8041-BD77E425EA5E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15</a:t>
            </a:fld>
            <a:r>
              <a:rPr lang="pt-BR" altLang="pt-BR" sz="1000"/>
              <a:t>/37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221271A1-882C-1BA9-65E4-6C694BD9A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6A85832D-D867-C3B2-8ED7-51D980AD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5058" name="Espaço Reservado para Número de Slide 5">
            <a:extLst>
              <a:ext uri="{FF2B5EF4-FFF2-40B4-BE49-F238E27FC236}">
                <a16:creationId xmlns:a16="http://schemas.microsoft.com/office/drawing/2014/main" id="{34F670C2-8EE8-A42C-2C23-93B5BF60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047236C-85E1-4C04-8C7C-9423F6E451B3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16</a:t>
            </a:fld>
            <a:r>
              <a:rPr lang="pt-BR" altLang="pt-BR" sz="1000"/>
              <a:t>/37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1C8647A-CF10-6A14-CCEE-93C7E01E2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 altLang="pt-BR"/>
              <a:t>O resumo apresenta de modo conciso o conteúdo do trabalho, destacando os aspectos mais importantes:</a:t>
            </a:r>
          </a:p>
          <a:p>
            <a:pPr lvl="1"/>
            <a:r>
              <a:rPr lang="pt-BR" altLang="pt-BR"/>
              <a:t>o objetivo</a:t>
            </a:r>
          </a:p>
          <a:p>
            <a:pPr lvl="1"/>
            <a:r>
              <a:rPr lang="pt-BR" altLang="pt-BR"/>
              <a:t>a metodologia</a:t>
            </a:r>
          </a:p>
          <a:p>
            <a:pPr lvl="1"/>
            <a:r>
              <a:rPr lang="pt-BR" altLang="pt-BR"/>
              <a:t>e as conclusões do trabalho.</a:t>
            </a:r>
          </a:p>
          <a:p>
            <a:r>
              <a:rPr lang="pt-BR" altLang="pt-BR"/>
              <a:t>O objetivo do resumo é despertar no leitor </a:t>
            </a:r>
            <a:r>
              <a:rPr lang="pt-BR" altLang="pt-BR">
                <a:solidFill>
                  <a:schemeClr val="tx2"/>
                </a:solidFill>
              </a:rPr>
              <a:t>o interesse pela leitura da obra na íntegra.</a:t>
            </a:r>
            <a:endParaRPr lang="pt-BR" altLang="pt-BR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8F39E84-FF98-4E8B-E891-E1CD80552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Resumo em língua vernácula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A694512-EFA1-EF07-3C1F-A883510E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7106" name="Espaço Reservado para Número de Slide 5">
            <a:extLst>
              <a:ext uri="{FF2B5EF4-FFF2-40B4-BE49-F238E27FC236}">
                <a16:creationId xmlns:a16="http://schemas.microsoft.com/office/drawing/2014/main" id="{BD301B16-010F-5A6E-F03B-ABD0F218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12BBBC5-4E34-4E30-AA0E-F74D3B1E8F0C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17</a:t>
            </a:fld>
            <a:r>
              <a:rPr lang="pt-BR" altLang="pt-BR" sz="1000"/>
              <a:t>/37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99B8ABB-2638-482F-D921-B0749FE19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pt-BR" altLang="pt-BR"/>
              <a:t>Consiste na enumeração das divisões, seções e outras partes de uma publicação, </a:t>
            </a:r>
            <a:r>
              <a:rPr lang="pt-BR" altLang="pt-BR" b="1"/>
              <a:t>na mesma ordem e grafia em que a matéria nele se sucede.</a:t>
            </a:r>
          </a:p>
          <a:p>
            <a:pPr>
              <a:spcBef>
                <a:spcPct val="100000"/>
              </a:spcBef>
            </a:pPr>
            <a:r>
              <a:rPr lang="pt-BR" altLang="pt-BR"/>
              <a:t>É o último elemento pré-textual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21FACBBD-46C0-2858-44D0-9D18EBF56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Sumário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4C5A9F59-D33A-2196-B3BE-722996A8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9154" name="Espaço Reservado para Número de Slide 5">
            <a:extLst>
              <a:ext uri="{FF2B5EF4-FFF2-40B4-BE49-F238E27FC236}">
                <a16:creationId xmlns:a16="http://schemas.microsoft.com/office/drawing/2014/main" id="{FB3DA666-7229-25B8-0C7E-F4C1776A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3DDA345-A3BF-48EE-89DB-2EFACA97F272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18</a:t>
            </a:fld>
            <a:r>
              <a:rPr lang="pt-BR" altLang="pt-BR" sz="1000"/>
              <a:t>/37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C407204-281A-39FB-0B61-BF5D1C36B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pt-BR" altLang="pt-BR" sz="2800"/>
              <a:t>A palavra Sumário deve estar centralizada e com a mesma tipologia da fonte utilizada para as seções primárias.</a:t>
            </a:r>
          </a:p>
          <a:p>
            <a:r>
              <a:rPr lang="pt-BR" altLang="pt-BR" sz="2800"/>
              <a:t>A subordinação dos itens do sumário deve ser destacada pela apresentação tipográfica utilizada no texto</a:t>
            </a:r>
          </a:p>
          <a:p>
            <a:r>
              <a:rPr lang="pt-BR" altLang="pt-BR" sz="2800"/>
              <a:t>Os elementos pré-textuais </a:t>
            </a:r>
            <a:r>
              <a:rPr lang="pt-BR" altLang="pt-BR" sz="2800" b="1"/>
              <a:t>não devem constar no sumário.</a:t>
            </a:r>
          </a:p>
          <a:p>
            <a:r>
              <a:rPr lang="pt-BR" altLang="pt-BR" sz="2800"/>
              <a:t>Os indicativos das seções que compõem o sumário, devem se alinhados à esquerda.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F40D2635-52D0-E9B5-586D-F40CFE2C5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 sz="2800">
                <a:ea typeface="ＭＳ Ｐゴシック" panose="020B0600070205080204" pitchFamily="34" charset="-128"/>
              </a:rPr>
              <a:t>Regras gerais de apresentação do Sumário</a:t>
            </a:r>
            <a:endParaRPr lang="pt-BR" altLang="pt-BR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15E4A6-27D1-8C09-6D3B-656A5496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1202" name="Espaço Reservado para Número de Slide 4">
            <a:extLst>
              <a:ext uri="{FF2B5EF4-FFF2-40B4-BE49-F238E27FC236}">
                <a16:creationId xmlns:a16="http://schemas.microsoft.com/office/drawing/2014/main" id="{B73E3CDC-112B-8244-8500-D430657E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AE37E43-2358-4FF2-AE44-41CEDD4734D1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19</a:t>
            </a:fld>
            <a:r>
              <a:rPr lang="pt-BR" altLang="pt-BR" sz="1000"/>
              <a:t>/37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FEBA965-4CDE-B74F-DFE8-A145D4884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Esquema de numeração progressiva</a:t>
            </a: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88E9E7A1-663E-BD81-F11F-08BE11B23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82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1 SEÇÃO PRIMÁRIA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1.1 </a:t>
            </a:r>
            <a:r>
              <a:rPr lang="pt-BR" altLang="pt-BR" sz="2400">
                <a:latin typeface="Times New Roman" panose="02020603050405020304" pitchFamily="18" charset="0"/>
              </a:rPr>
              <a:t>SEÇÃO SECUNDÁRIA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1.1.1 Seção Terciária</a:t>
            </a:r>
          </a:p>
          <a:p>
            <a:pPr lvl="2" algn="l">
              <a:spcBef>
                <a:spcPct val="50000"/>
              </a:spcBef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a) alínea</a:t>
            </a:r>
          </a:p>
          <a:p>
            <a:pPr lvl="3" algn="l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- </a:t>
            </a:r>
            <a:r>
              <a:rPr lang="pt-BR" altLang="pt-BR" sz="2400" i="1">
                <a:latin typeface="Times New Roman" panose="02020603050405020304" pitchFamily="18" charset="0"/>
              </a:rPr>
              <a:t>subalínea</a:t>
            </a:r>
          </a:p>
          <a:p>
            <a:pPr lvl="2" algn="l">
              <a:spcBef>
                <a:spcPct val="50000"/>
              </a:spcBef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b) alínea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1.1.1.1 Seção Quaternária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1.1.1.1.1 </a:t>
            </a:r>
            <a:r>
              <a:rPr lang="pt-BR" altLang="pt-BR" sz="2400">
                <a:latin typeface="Courier New" panose="02070309020205020404" pitchFamily="49" charset="0"/>
              </a:rPr>
              <a:t>Seção Quinária</a:t>
            </a:r>
            <a:endParaRPr lang="pt-BR" altLang="pt-BR" sz="2400">
              <a:latin typeface="Times New Roman" panose="02020603050405020304" pitchFamily="18" charset="0"/>
            </a:endParaRPr>
          </a:p>
          <a:p>
            <a:pPr lvl="2" algn="l">
              <a:spcBef>
                <a:spcPct val="50000"/>
              </a:spcBef>
              <a:buFontTx/>
              <a:buNone/>
            </a:pPr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1C441A2E-BFD0-CE65-7A25-72A24CF0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16386" name="Espaço Reservado para Número de Slide 5">
            <a:extLst>
              <a:ext uri="{FF2B5EF4-FFF2-40B4-BE49-F238E27FC236}">
                <a16:creationId xmlns:a16="http://schemas.microsoft.com/office/drawing/2014/main" id="{5DD60731-1146-92F8-FE7A-10A9A21D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00EF9DF-063F-4FA2-A8A1-8B77EDC753EE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</a:t>
            </a:fld>
            <a:r>
              <a:rPr lang="pt-BR" altLang="pt-BR" sz="1000"/>
              <a:t>/37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3460EADA-9FAC-7B21-E80E-8D3F79F96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A estrutura dos trabalhos científicos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8B7EA7F-2DE5-5BAA-1917-D7DA67E4E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 A estrutura de um trabalho científico é composta por 3 partes fundamentais (NBR14724)</a:t>
            </a:r>
          </a:p>
          <a:p>
            <a:pPr lvl="1"/>
            <a:r>
              <a:rPr lang="pt-BR" altLang="pt-BR"/>
              <a:t>Elementos pré-textuais;</a:t>
            </a:r>
          </a:p>
          <a:p>
            <a:pPr lvl="1"/>
            <a:r>
              <a:rPr lang="pt-BR" altLang="pt-BR"/>
              <a:t>Elementos textuais; e</a:t>
            </a:r>
          </a:p>
          <a:p>
            <a:pPr lvl="1"/>
            <a:r>
              <a:rPr lang="pt-BR" altLang="pt-BR"/>
              <a:t>Elementos pós-textuais 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F8EA0D1F-5B96-99BC-075F-975B4E238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3250" name="Espaço Reservado para Número de Slide 5">
            <a:extLst>
              <a:ext uri="{FF2B5EF4-FFF2-40B4-BE49-F238E27FC236}">
                <a16:creationId xmlns:a16="http://schemas.microsoft.com/office/drawing/2014/main" id="{69A74A53-95D5-EEE5-CDF3-B7982E666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B3C99DA-D47C-4B49-88F3-4FB6ABF1329A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20</a:t>
            </a:fld>
            <a:r>
              <a:rPr lang="pt-BR" altLang="pt-BR" sz="1000"/>
              <a:t>/37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E247C71-D2DA-A4CE-90B4-2E27AA4321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Textuais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ED35AAC-A414-AE02-9A0B-172035A93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 altLang="pt-BR"/>
              <a:t>É a parte do documento na qual o assunto ou conteúdo é apresentado e desenvolvido.</a:t>
            </a:r>
          </a:p>
          <a:p>
            <a:r>
              <a:rPr lang="pt-BR" altLang="pt-BR"/>
              <a:t>As três partes fundamentais são: </a:t>
            </a:r>
            <a:r>
              <a:rPr lang="pt-BR" altLang="pt-BR" b="1">
                <a:solidFill>
                  <a:srgbClr val="FFFF4B"/>
                </a:solidFill>
              </a:rPr>
              <a:t>introdução, desenvolvimento e conclusão.</a:t>
            </a:r>
          </a:p>
          <a:p>
            <a:r>
              <a:rPr lang="pt-BR" altLang="pt-BR"/>
              <a:t>O trabalho deve ser escrito em linguagem impessoal, na terceira pessoa e na voz passiva.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A42A9BA-8866-59F0-3175-B5E422B2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5298" name="Espaço Reservado para Número de Slide 5">
            <a:extLst>
              <a:ext uri="{FF2B5EF4-FFF2-40B4-BE49-F238E27FC236}">
                <a16:creationId xmlns:a16="http://schemas.microsoft.com/office/drawing/2014/main" id="{A0821DD5-0D40-4947-B74D-C4677EF1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3994025-7FD4-4DA0-852F-7E227ED80913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21</a:t>
            </a:fld>
            <a:r>
              <a:rPr lang="pt-BR" altLang="pt-BR" sz="1000"/>
              <a:t>/37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C793C729-8116-444C-86C2-75FFE98F6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Do texto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4FA77799-1623-E4E9-E0DC-BAA1A89EE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pt-BR" altLang="pt-BR" sz="2800"/>
              <a:t>As três partes fundamentais podem ser desdobradas em:</a:t>
            </a:r>
          </a:p>
          <a:p>
            <a:pPr lvl="1"/>
            <a:r>
              <a:rPr lang="pt-BR" altLang="pt-BR" sz="2400"/>
              <a:t>introdução</a:t>
            </a:r>
          </a:p>
          <a:p>
            <a:pPr lvl="1"/>
            <a:r>
              <a:rPr lang="pt-BR" altLang="pt-BR" sz="2400"/>
              <a:t>objetivos</a:t>
            </a:r>
          </a:p>
          <a:p>
            <a:pPr lvl="1"/>
            <a:r>
              <a:rPr lang="pt-BR" altLang="pt-BR" sz="2400"/>
              <a:t>desenvolvimento ou revisão da literatura ou fundamentos teóricos ou marco conceptual</a:t>
            </a:r>
          </a:p>
          <a:p>
            <a:pPr lvl="1"/>
            <a:r>
              <a:rPr lang="pt-BR" altLang="pt-BR" sz="2400"/>
              <a:t>materiais e métodos ou metodologia</a:t>
            </a:r>
          </a:p>
          <a:p>
            <a:pPr lvl="1"/>
            <a:r>
              <a:rPr lang="pt-BR" altLang="pt-BR" sz="2400"/>
              <a:t>resultados</a:t>
            </a:r>
          </a:p>
          <a:p>
            <a:pPr lvl="1"/>
            <a:r>
              <a:rPr lang="pt-BR" altLang="pt-BR" sz="2400"/>
              <a:t>discussão</a:t>
            </a:r>
          </a:p>
          <a:p>
            <a:pPr lvl="1"/>
            <a:r>
              <a:rPr lang="pt-BR" altLang="pt-BR" sz="2400"/>
              <a:t>conclusões</a:t>
            </a:r>
          </a:p>
          <a:p>
            <a:pPr lvl="1"/>
            <a:r>
              <a:rPr lang="pt-BR" altLang="pt-BR" sz="2400"/>
              <a:t>recomendações</a:t>
            </a:r>
          </a:p>
          <a:p>
            <a:pPr lvl="1"/>
            <a:endParaRPr lang="pt-BR" altLang="pt-BR" sz="240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80059F9E-344F-B3D7-795A-1CCDED6A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7346" name="Espaço Reservado para Número de Slide 5">
            <a:extLst>
              <a:ext uri="{FF2B5EF4-FFF2-40B4-BE49-F238E27FC236}">
                <a16:creationId xmlns:a16="http://schemas.microsoft.com/office/drawing/2014/main" id="{421DF257-DE70-A788-22BE-9429A3BB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5A2C8A9-4D3C-4DFE-85A1-5A21CBBB55BE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22</a:t>
            </a:fld>
            <a:r>
              <a:rPr lang="pt-BR" altLang="pt-BR" sz="1000"/>
              <a:t>/37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64678C6-931B-ACDA-ABEE-D14C5A3AB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pt-BR" altLang="pt-BR" sz="3200">
                <a:ea typeface="ＭＳ Ｐゴシック" panose="020B0600070205080204" pitchFamily="34" charset="-128"/>
              </a:rPr>
              <a:t>Elementos indispensáveis no fichamento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8BA9DBD-EDD1-2DC1-F47D-8035DE29D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pt-BR" altLang="pt-BR" sz="2800"/>
              <a:t>Para livros:</a:t>
            </a:r>
          </a:p>
          <a:p>
            <a:pPr lvl="1"/>
            <a:r>
              <a:rPr lang="pt-BR" altLang="pt-BR" sz="2400"/>
              <a:t>autor e título (do capítulo e/ou do livro)</a:t>
            </a:r>
          </a:p>
          <a:p>
            <a:pPr lvl="1"/>
            <a:r>
              <a:rPr lang="pt-BR" altLang="pt-BR" sz="2400"/>
              <a:t>local, editor e data (do livro)</a:t>
            </a:r>
          </a:p>
          <a:p>
            <a:pPr lvl="1"/>
            <a:r>
              <a:rPr lang="pt-BR" altLang="pt-BR" sz="2400"/>
              <a:t>página(s) mencionada(s)</a:t>
            </a:r>
          </a:p>
          <a:p>
            <a:r>
              <a:rPr lang="pt-BR" altLang="pt-BR" sz="2800"/>
              <a:t>Para revistas:</a:t>
            </a:r>
          </a:p>
          <a:p>
            <a:pPr lvl="1"/>
            <a:r>
              <a:rPr lang="pt-BR" altLang="pt-BR" sz="2400"/>
              <a:t>Autor e título do artigo</a:t>
            </a:r>
          </a:p>
          <a:p>
            <a:pPr lvl="1"/>
            <a:r>
              <a:rPr lang="pt-BR" altLang="pt-BR" sz="2400"/>
              <a:t>título da revista</a:t>
            </a:r>
          </a:p>
          <a:p>
            <a:pPr lvl="1"/>
            <a:r>
              <a:rPr lang="pt-BR" altLang="pt-BR" sz="2400"/>
              <a:t>local de edição</a:t>
            </a:r>
          </a:p>
          <a:p>
            <a:pPr lvl="1"/>
            <a:r>
              <a:rPr lang="pt-BR" altLang="pt-BR" sz="2400"/>
              <a:t>nº do volume; do fascículo</a:t>
            </a:r>
          </a:p>
          <a:p>
            <a:pPr lvl="1"/>
            <a:r>
              <a:rPr lang="pt-BR" altLang="pt-BR" sz="2400"/>
              <a:t>páginas do artigo</a:t>
            </a:r>
          </a:p>
          <a:p>
            <a:pPr lvl="1"/>
            <a:r>
              <a:rPr lang="pt-BR" altLang="pt-BR" sz="2400"/>
              <a:t>mês e ano de edição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76ECF591-FC92-729C-A5FA-4F1C6E9B7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9394" name="Espaço Reservado para Número de Slide 5">
            <a:extLst>
              <a:ext uri="{FF2B5EF4-FFF2-40B4-BE49-F238E27FC236}">
                <a16:creationId xmlns:a16="http://schemas.microsoft.com/office/drawing/2014/main" id="{99B28D2A-7083-2F91-BA6B-F721FCE0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C0FA18D-02D7-4051-9542-DF14FB6B2D4C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23</a:t>
            </a:fld>
            <a:r>
              <a:rPr lang="pt-BR" altLang="pt-BR" sz="1000"/>
              <a:t>/37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69F0E8B4-9659-369D-B62E-D705C9E5A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Citações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9905DD3-E0D9-B080-ADB3-B9C000643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pt-BR" altLang="pt-BR"/>
              <a:t>A NBR 10520 conceitua citação como “...a menção de uma informação extraída de uma outra fonte”.</a:t>
            </a:r>
          </a:p>
          <a:p>
            <a:r>
              <a:rPr lang="pt-BR" altLang="pt-BR"/>
              <a:t>São elementos retirados de documentos bibliográficos ou não e que, muitas vezes, explicita melhor as idéias desenvolvidas pelo autor.</a:t>
            </a:r>
          </a:p>
          <a:p>
            <a:r>
              <a:rPr lang="pt-BR" altLang="pt-BR"/>
              <a:t>Estas podem ser de 2 tipos: </a:t>
            </a:r>
            <a:r>
              <a:rPr lang="pt-BR" altLang="pt-BR">
                <a:solidFill>
                  <a:srgbClr val="FFFF4B"/>
                </a:solidFill>
              </a:rPr>
              <a:t>diretas e indiretas.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EA488DF-A503-7002-24D9-E8DA839D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1442" name="Espaço Reservado para Número de Slide 5">
            <a:extLst>
              <a:ext uri="{FF2B5EF4-FFF2-40B4-BE49-F238E27FC236}">
                <a16:creationId xmlns:a16="http://schemas.microsoft.com/office/drawing/2014/main" id="{2E9D07FA-78D3-9E62-3AF3-08370995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6EDCE3C-F11E-40EF-8179-62E2CCBC3535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24</a:t>
            </a:fld>
            <a:r>
              <a:rPr lang="pt-BR" altLang="pt-BR" sz="1000"/>
              <a:t>/37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BB5286B-77DC-4A01-5B68-7A0DC5381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Citação direta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892A8C2-3CE8-C143-A928-C13B63798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altLang="pt-BR"/>
              <a:t>Consiste na transcrição literal de frases ou trechos do autor consultado, respeitando-se todas as características formais da redação, ortografia e pontuação utilizada por ele.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EB26419D-37DD-EB72-5EEE-1A86E7401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3490" name="Espaço Reservado para Número de Slide 5">
            <a:extLst>
              <a:ext uri="{FF2B5EF4-FFF2-40B4-BE49-F238E27FC236}">
                <a16:creationId xmlns:a16="http://schemas.microsoft.com/office/drawing/2014/main" id="{7FC909D6-1C95-42E8-BE0D-E4715D7A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F971FFD-960E-46A7-8471-5944480D6507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25</a:t>
            </a:fld>
            <a:r>
              <a:rPr lang="pt-BR" altLang="pt-BR" sz="1000"/>
              <a:t>/37</a:t>
            </a:r>
          </a:p>
        </p:txBody>
      </p:sp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465BFD35-0B1E-18C9-5469-4DF6D3BCE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Citação Indireta</a:t>
            </a:r>
          </a:p>
        </p:txBody>
      </p:sp>
      <p:sp>
        <p:nvSpPr>
          <p:cNvPr id="63492" name="Rectangle 1027">
            <a:extLst>
              <a:ext uri="{FF2B5EF4-FFF2-40B4-BE49-F238E27FC236}">
                <a16:creationId xmlns:a16="http://schemas.microsoft.com/office/drawing/2014/main" id="{E0C78EA1-2489-5D91-6578-3A05068EC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altLang="pt-BR"/>
              <a:t>Consiste na reprodução das idéias do autor consultado, sem transcrição literal.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E78E9B3E-EF6D-B845-C7C4-72433301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5538" name="Espaço Reservado para Número de Slide 5">
            <a:extLst>
              <a:ext uri="{FF2B5EF4-FFF2-40B4-BE49-F238E27FC236}">
                <a16:creationId xmlns:a16="http://schemas.microsoft.com/office/drawing/2014/main" id="{2B98AD8A-4620-7399-2427-06629F54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E21F3BA-6E28-4140-BD5C-049E1E765430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26</a:t>
            </a:fld>
            <a:r>
              <a:rPr lang="pt-BR" altLang="pt-BR" sz="1000"/>
              <a:t>/37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3F090A5-4679-8E56-43D1-1B6F22EE79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Regras Gerais de Apresentação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1FCD799-CC1C-97AF-5FC2-3251B44E3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800"/>
              <a:t>As citações devem ser indicadas no texto por um sistema de chamada que pode ser o </a:t>
            </a:r>
            <a:r>
              <a:rPr lang="pt-BR" altLang="pt-BR" sz="2800" b="1"/>
              <a:t>sistema</a:t>
            </a:r>
            <a:r>
              <a:rPr lang="pt-BR" altLang="pt-BR" sz="2800"/>
              <a:t> </a:t>
            </a:r>
            <a:r>
              <a:rPr lang="pt-BR" altLang="pt-BR" sz="2800" b="1"/>
              <a:t>numérico ou sistema autor-data.</a:t>
            </a:r>
          </a:p>
          <a:p>
            <a:pPr>
              <a:spcBef>
                <a:spcPct val="50000"/>
              </a:spcBef>
            </a:pPr>
            <a:r>
              <a:rPr lang="pt-BR" altLang="pt-BR" sz="2800"/>
              <a:t>No sistema autor-data, a chamada é feita pelo sobrenome do autor (entidade ou título da obra), seguida da data da publicação.</a:t>
            </a:r>
          </a:p>
          <a:p>
            <a:pPr>
              <a:spcBef>
                <a:spcPct val="50000"/>
              </a:spcBef>
            </a:pPr>
            <a:r>
              <a:rPr lang="pt-BR" altLang="pt-BR" sz="2800"/>
              <a:t>Quando o nome do autor for parte integrante do texto, este deverá ser escrito em letras maiúsculas e minúsculas seguido do ano da publicação entre parênteses.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F8EC2BCB-9BC3-E7C1-8DCD-4BC72AE0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7586" name="Espaço Reservado para Número de Slide 5">
            <a:extLst>
              <a:ext uri="{FF2B5EF4-FFF2-40B4-BE49-F238E27FC236}">
                <a16:creationId xmlns:a16="http://schemas.microsoft.com/office/drawing/2014/main" id="{CAAA393B-7C53-24A7-6367-31DC4A5B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DBAA34E-5884-48BC-BC63-71B2ADEDC246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27</a:t>
            </a:fld>
            <a:r>
              <a:rPr lang="pt-BR" altLang="pt-BR" sz="1000"/>
              <a:t>/37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95E0892-205A-FC8E-B709-56139E189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562600"/>
          </a:xfrm>
        </p:spPr>
        <p:txBody>
          <a:bodyPr/>
          <a:lstStyle/>
          <a:p>
            <a:r>
              <a:rPr lang="pt-BR" altLang="pt-BR" sz="2800"/>
              <a:t>Nas citações em que o nome do autor não é incorporado à redação do texto, o sobrenome deverá ser transcrito em CAIXA ALTA, seguido do ano da publicação entre parênteses</a:t>
            </a:r>
          </a:p>
          <a:p>
            <a:r>
              <a:rPr lang="pt-BR" altLang="pt-BR" sz="2800"/>
              <a:t>As citações diretas no texto de até 3 linhas, devem estar contidas entre aspas duplas. Aspas simples são usadas para indicar citação no interior da citação.</a:t>
            </a:r>
          </a:p>
          <a:p>
            <a:r>
              <a:rPr lang="pt-BR" altLang="pt-BR" sz="2800"/>
              <a:t>As citações diretas no texto com mais de 3 linhas devem ser destacadas com recuo de 4 cm da margem esquerda, com </a:t>
            </a:r>
            <a:r>
              <a:rPr lang="pt-BR" altLang="pt-BR" sz="2800" b="1"/>
              <a:t>letra menor que a utilizada no texto e sem aspas.</a:t>
            </a:r>
            <a:endParaRPr lang="pt-BR" altLang="pt-BR" sz="2800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5001A3C-0DEB-F2A0-3D28-17BC09148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Regras Gerais de Apresentação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F733D9A0-D841-C465-847F-4E948296F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9634" name="Espaço Reservado para Número de Slide 5">
            <a:extLst>
              <a:ext uri="{FF2B5EF4-FFF2-40B4-BE49-F238E27FC236}">
                <a16:creationId xmlns:a16="http://schemas.microsoft.com/office/drawing/2014/main" id="{799F6A65-B09F-CFFA-4755-02B74265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317FF6C-9427-4D8A-9CC8-9166FF95351B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28</a:t>
            </a:fld>
            <a:r>
              <a:rPr lang="pt-BR" altLang="pt-BR" sz="1000"/>
              <a:t>/37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7446617-D6DF-96DE-8919-A1D0BDB1D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pt-BR" altLang="pt-BR"/>
              <a:t>Quando uma citação direta parece errada ou ilógica é utilizada a expressão </a:t>
            </a:r>
            <a:r>
              <a:rPr lang="pt-BR" altLang="pt-BR" i="1"/>
              <a:t>“</a:t>
            </a:r>
            <a:r>
              <a:rPr lang="pt-BR" altLang="ja-JP"/>
              <a:t>[</a:t>
            </a:r>
            <a:r>
              <a:rPr lang="pt-BR" altLang="ja-JP" i="1"/>
              <a:t>sic</a:t>
            </a:r>
            <a:r>
              <a:rPr lang="pt-BR" altLang="ja-JP"/>
              <a:t>]</a:t>
            </a:r>
            <a:r>
              <a:rPr lang="pt-BR" altLang="pt-BR"/>
              <a:t>”</a:t>
            </a:r>
            <a:r>
              <a:rPr lang="pt-BR" altLang="ja-JP"/>
              <a:t>, que significa </a:t>
            </a:r>
            <a:r>
              <a:rPr lang="pt-BR" altLang="pt-BR"/>
              <a:t>“</a:t>
            </a:r>
            <a:r>
              <a:rPr lang="pt-BR" altLang="ja-JP"/>
              <a:t>assim</a:t>
            </a:r>
            <a:r>
              <a:rPr lang="pt-BR" altLang="pt-BR"/>
              <a:t>”</a:t>
            </a:r>
            <a:r>
              <a:rPr lang="pt-BR" altLang="ja-JP"/>
              <a:t> em latim.</a:t>
            </a:r>
          </a:p>
          <a:p>
            <a:r>
              <a:rPr lang="pt-BR" altLang="pt-BR"/>
              <a:t>A citação direta ou indireta de um texto em que não se teve acesso à fonte original denomina-se </a:t>
            </a:r>
            <a:r>
              <a:rPr lang="pt-BR" altLang="pt-BR" b="1"/>
              <a:t>Citação de citação.</a:t>
            </a:r>
            <a:endParaRPr lang="pt-BR" altLang="pt-BR"/>
          </a:p>
          <a:p>
            <a:r>
              <a:rPr lang="pt-BR" altLang="pt-BR"/>
              <a:t>A citação da citação é representada pela expressão </a:t>
            </a:r>
            <a:r>
              <a:rPr lang="pt-BR" altLang="pt-BR" i="1"/>
              <a:t>“apud”,</a:t>
            </a:r>
            <a:r>
              <a:rPr lang="pt-BR" altLang="pt-BR"/>
              <a:t> que significa citado por, conforme a, segundo...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0D26BB26-64A8-3829-D341-FE68EEE95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Regras Gerais de Apresentação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6F3C66-73EA-F97B-3E9F-E2FF09D6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1682" name="Espaço Reservado para Número de Slide 4">
            <a:extLst>
              <a:ext uri="{FF2B5EF4-FFF2-40B4-BE49-F238E27FC236}">
                <a16:creationId xmlns:a16="http://schemas.microsoft.com/office/drawing/2014/main" id="{BA67F2DE-9F57-5B3F-9E21-7BA654E5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85B6A5F-BD5B-418C-B380-436703BEB7EB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29</a:t>
            </a:fld>
            <a:r>
              <a:rPr lang="pt-BR" altLang="pt-BR" sz="1000"/>
              <a:t>/37</a:t>
            </a:r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B46B1CC0-4041-0CAF-F890-B5AC4B688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pt-BR" altLang="pt-BR" sz="3200">
                <a:ea typeface="ＭＳ Ｐゴシック" panose="020B0600070205080204" pitchFamily="34" charset="-128"/>
              </a:rPr>
              <a:t>Maneiras de apresentar autores e citações </a:t>
            </a:r>
          </a:p>
        </p:txBody>
      </p:sp>
      <p:sp>
        <p:nvSpPr>
          <p:cNvPr id="71684" name="Rectangle 10">
            <a:extLst>
              <a:ext uri="{FF2B5EF4-FFF2-40B4-BE49-F238E27FC236}">
                <a16:creationId xmlns:a16="http://schemas.microsoft.com/office/drawing/2014/main" id="{A9AF975A-EC7D-ABB4-11C7-E3DC12BE1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93838"/>
            <a:ext cx="8474075" cy="526415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Apropriadamente, Lima (2000) coloca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Busquei apoio em autores que viessem ao encontro dos anseios que venho experimentando...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Em consonância com isso, Lima (2000) 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 (2000) manifesta-se nesta direção... (procurar não usar o autor no início, inverter a ordem)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 (2000) explicita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 (2000) diz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 (2000) manifesta-se no sentido de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... proposta por Silva (1999)... 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Silva expressa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Concordo com Rezende (2000) quando analisa 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Conforme Rezende...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374B0CC3-48E6-9216-7ECF-66C06506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18434" name="Espaço Reservado para Número de Slide 6">
            <a:extLst>
              <a:ext uri="{FF2B5EF4-FFF2-40B4-BE49-F238E27FC236}">
                <a16:creationId xmlns:a16="http://schemas.microsoft.com/office/drawing/2014/main" id="{58A8ACD2-E504-1074-FD54-E46B7538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6D1BA9C-13BF-480E-8773-0F3308124E96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</a:t>
            </a:fld>
            <a:r>
              <a:rPr lang="pt-BR" altLang="pt-BR" sz="1000"/>
              <a:t>/37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F5E0E0C-D8BC-9BEC-CC94-22B8CEBB2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3A91B3C-5FD4-DB58-C49D-BD984F1FEE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r>
              <a:rPr lang="pt-BR" altLang="pt-BR">
                <a:solidFill>
                  <a:schemeClr val="tx2"/>
                </a:solidFill>
              </a:rPr>
              <a:t>Capa</a:t>
            </a:r>
            <a:endParaRPr lang="pt-BR" altLang="pt-BR"/>
          </a:p>
          <a:p>
            <a:r>
              <a:rPr lang="pt-BR" altLang="pt-BR"/>
              <a:t>Lombada</a:t>
            </a:r>
          </a:p>
          <a:p>
            <a:r>
              <a:rPr lang="pt-BR" altLang="pt-BR">
                <a:solidFill>
                  <a:schemeClr val="tx2"/>
                </a:solidFill>
              </a:rPr>
              <a:t>Folha de rosto</a:t>
            </a:r>
            <a:endParaRPr lang="pt-BR" altLang="pt-BR"/>
          </a:p>
          <a:p>
            <a:r>
              <a:rPr lang="pt-BR" altLang="pt-BR"/>
              <a:t>Errata</a:t>
            </a:r>
          </a:p>
          <a:p>
            <a:r>
              <a:rPr lang="pt-BR" altLang="pt-BR">
                <a:solidFill>
                  <a:schemeClr val="tx2"/>
                </a:solidFill>
              </a:rPr>
              <a:t>Folha de aprovação</a:t>
            </a:r>
            <a:endParaRPr lang="pt-BR" altLang="pt-BR"/>
          </a:p>
          <a:p>
            <a:r>
              <a:rPr lang="pt-BR" altLang="pt-BR"/>
              <a:t>Dedicatória</a:t>
            </a:r>
          </a:p>
          <a:p>
            <a:r>
              <a:rPr lang="pt-BR" altLang="pt-BR"/>
              <a:t>Agradecimentos</a:t>
            </a:r>
          </a:p>
          <a:p>
            <a:r>
              <a:rPr lang="pt-BR" altLang="pt-BR"/>
              <a:t>Epígrafe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CEC722B0-D6B0-09D7-94F1-B0C97C7CC98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r>
              <a:rPr lang="pt-BR" altLang="pt-BR">
                <a:solidFill>
                  <a:schemeClr val="tx2"/>
                </a:solidFill>
              </a:rPr>
              <a:t>Resumo na língua vernácula</a:t>
            </a:r>
          </a:p>
          <a:p>
            <a:r>
              <a:rPr lang="pt-BR" altLang="pt-BR">
                <a:solidFill>
                  <a:schemeClr val="tx2"/>
                </a:solidFill>
              </a:rPr>
              <a:t>Resumo em língua estrangeira</a:t>
            </a:r>
            <a:endParaRPr lang="pt-BR" altLang="pt-BR"/>
          </a:p>
          <a:p>
            <a:r>
              <a:rPr lang="pt-BR" altLang="pt-BR"/>
              <a:t>Lista de ilustrações</a:t>
            </a:r>
          </a:p>
          <a:p>
            <a:r>
              <a:rPr lang="pt-BR" altLang="pt-BR"/>
              <a:t>Lista de tabelas</a:t>
            </a:r>
          </a:p>
          <a:p>
            <a:r>
              <a:rPr lang="pt-BR" altLang="pt-BR"/>
              <a:t>Lista de abreviaturas</a:t>
            </a:r>
          </a:p>
          <a:p>
            <a:r>
              <a:rPr lang="pt-BR" altLang="pt-BR"/>
              <a:t>Lista de símbolos</a:t>
            </a:r>
          </a:p>
          <a:p>
            <a:r>
              <a:rPr lang="pt-BR" altLang="pt-BR">
                <a:solidFill>
                  <a:schemeClr val="tx2"/>
                </a:solidFill>
              </a:rPr>
              <a:t>Sumário</a:t>
            </a:r>
            <a:endParaRPr lang="pt-BR" altLang="pt-BR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D2FC00-D393-8D49-7D72-F172C391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3730" name="Espaço Reservado para Número de Slide 4">
            <a:extLst>
              <a:ext uri="{FF2B5EF4-FFF2-40B4-BE49-F238E27FC236}">
                <a16:creationId xmlns:a16="http://schemas.microsoft.com/office/drawing/2014/main" id="{31DF2B75-C2CF-0A24-F8C0-E9EF2F90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68F21CA-AED1-4551-9CE9-A12A43EECABB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30</a:t>
            </a:fld>
            <a:r>
              <a:rPr lang="pt-BR" altLang="pt-BR" sz="1000"/>
              <a:t>/37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2B1F647E-FFA7-B31F-80A4-4C3CC9177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pt-BR" altLang="pt-BR" sz="3200">
                <a:ea typeface="ＭＳ Ｐゴシック" panose="020B0600070205080204" pitchFamily="34" charset="-128"/>
              </a:rPr>
              <a:t>Maneiras de apresentar autores e citações </a:t>
            </a:r>
          </a:p>
        </p:txBody>
      </p:sp>
      <p:sp>
        <p:nvSpPr>
          <p:cNvPr id="73732" name="Rectangle 5">
            <a:extLst>
              <a:ext uri="{FF2B5EF4-FFF2-40B4-BE49-F238E27FC236}">
                <a16:creationId xmlns:a16="http://schemas.microsoft.com/office/drawing/2014/main" id="{2631D0E7-BEBB-18EE-E07C-4E8E3583F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977900"/>
            <a:ext cx="8701088" cy="6000750"/>
          </a:xfrm>
          <a:prstGeom prst="rect">
            <a:avLst/>
          </a:prstGeom>
          <a:solidFill>
            <a:srgbClr val="B43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 Hipertensão arterial expressada por Luna (1989, p. 13) revela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Os autores em citação...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Paralelo a isto, em paralelo, fazendo um paralelo...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Esta idéia é complementada por Silva (1999)...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 Hipertensão Arterial é abordada por...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No entendimento de Triviños...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Como diz Lima... 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&gt; Ainda referenciando o mesmo autor,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&gt; Valendo-me da afirmativa de Lima...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&gt; Ao que tudo indica...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Lima, analisando trabalhos, foi capaz de concluir...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 respeito desse assunto...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Em relação a isto...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Em relação ao exposto...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53F412-5193-A6D4-99F5-C9682E41C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5778" name="Espaço Reservado para Número de Slide 4">
            <a:extLst>
              <a:ext uri="{FF2B5EF4-FFF2-40B4-BE49-F238E27FC236}">
                <a16:creationId xmlns:a16="http://schemas.microsoft.com/office/drawing/2014/main" id="{493F44CD-62F9-2E0A-95D1-2BF56851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410D47D-7857-4D9E-AD5E-1AD648E0D91F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31</a:t>
            </a:fld>
            <a:r>
              <a:rPr lang="pt-BR" altLang="pt-BR" sz="1000"/>
              <a:t>/37</a:t>
            </a:r>
          </a:p>
        </p:txBody>
      </p:sp>
      <p:sp>
        <p:nvSpPr>
          <p:cNvPr id="75779" name="Rectangle 5">
            <a:extLst>
              <a:ext uri="{FF2B5EF4-FFF2-40B4-BE49-F238E27FC236}">
                <a16:creationId xmlns:a16="http://schemas.microsoft.com/office/drawing/2014/main" id="{D26A2CB7-49A5-DA5F-4B24-8C7FDD25F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92225"/>
            <a:ext cx="8280400" cy="5630863"/>
          </a:xfrm>
          <a:prstGeom prst="rect">
            <a:avLst/>
          </a:prstGeom>
          <a:solidFill>
            <a:srgbClr val="B43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Convém observar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Valendo-me dos estudos de...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Souza (1989) considera/ argumenta/ refere/ afirma discute os resultados...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No entendimento de Lima (1989)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Na concepção de Lima (1989)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 (2000) aborda / destaca / salienta / conclui / comenta / contempla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Os dados do IBGE (2000) revelam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 teoria de Orem </a:t>
            </a:r>
            <a:r>
              <a:rPr lang="pt-BR" altLang="pt-BR" sz="2400" i="1">
                <a:latin typeface="Arial" panose="020B0604020202020204" pitchFamily="34" charset="0"/>
                <a:cs typeface="Arial" panose="020B0604020202020204" pitchFamily="34" charset="0"/>
              </a:rPr>
              <a:t>apud</a:t>
            </a: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 Silva (2000) traz que........; já a teoria de Horta (1979) contempla...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Souza (1989), por sua vez, tece considerações a respeito do [...} que vai ao encontro do Artigo 227 da Constituição Brasileira de 1988.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DE24A872-8B7D-2E87-65B6-77BE77F81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pt-BR" altLang="pt-BR" sz="3200">
                <a:ea typeface="ＭＳ Ｐゴシック" panose="020B0600070205080204" pitchFamily="34" charset="-128"/>
              </a:rPr>
              <a:t>Maneiras de apresentar autores e citações 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DBC0ABCE-3A23-BA95-64AD-F49CEA58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7826" name="Espaço Reservado para Número de Slide 5">
            <a:extLst>
              <a:ext uri="{FF2B5EF4-FFF2-40B4-BE49-F238E27FC236}">
                <a16:creationId xmlns:a16="http://schemas.microsoft.com/office/drawing/2014/main" id="{24E171B0-D0A7-CAC0-6473-407F48ED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29BF780-B0B8-4C9F-B923-46BB4849E768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32</a:t>
            </a:fld>
            <a:r>
              <a:rPr lang="pt-BR" altLang="pt-BR" sz="1000"/>
              <a:t>/37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7AA632D-FE62-CAB5-CCC1-52D8E9BE1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Apresentação de tabelas e ilustrações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DF1C43B-32F4-C58A-54BB-DF0B9A17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300"/>
              <a:t>As tabelas são formas não discursivas de apresentar informações das quais o dado numérico se destaca como informação central (IBGE, 1993).</a:t>
            </a:r>
          </a:p>
          <a:p>
            <a:pPr marL="0" indent="0">
              <a:buFontTx/>
              <a:buNone/>
            </a:pPr>
            <a:r>
              <a:rPr lang="pt-BR" altLang="pt-BR" sz="2300"/>
              <a:t>Deve ser apresentada da seguinte forma:</a:t>
            </a:r>
          </a:p>
          <a:p>
            <a:pPr marL="857250" lvl="1"/>
            <a:r>
              <a:rPr lang="pt-BR" altLang="pt-BR" sz="2300"/>
              <a:t>Título na parte superior precedido da palavra Tabela e do número de ordem em algarismos arábicos de modo crescente.</a:t>
            </a:r>
          </a:p>
          <a:p>
            <a:pPr marL="857250" lvl="1"/>
            <a:r>
              <a:rPr lang="pt-BR" altLang="pt-BR" sz="2300"/>
              <a:t>O título deve ser digitado em espaço simples e fonte de tamanho menor que a do texto.</a:t>
            </a:r>
          </a:p>
          <a:p>
            <a:pPr marL="857250" lvl="1"/>
            <a:r>
              <a:rPr lang="pt-BR" altLang="pt-BR" sz="2300"/>
              <a:t>Título completo, claro e conciso.</a:t>
            </a:r>
          </a:p>
          <a:p>
            <a:pPr marL="857250" lvl="1"/>
            <a:r>
              <a:rPr lang="pt-BR" altLang="pt-BR" sz="2300"/>
              <a:t>Se retirada de outra obra, a fonte deve constar no pé da tabela.</a:t>
            </a:r>
          </a:p>
          <a:p>
            <a:pPr marL="857250" lvl="1"/>
            <a:r>
              <a:rPr lang="pt-BR" altLang="pt-BR" sz="2300"/>
              <a:t>Não fechar com linhas verticais a moldura da tabela.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AAA710-AA79-5927-D9F9-AE0A3452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9874" name="Espaço Reservado para Número de Slide 3">
            <a:extLst>
              <a:ext uri="{FF2B5EF4-FFF2-40B4-BE49-F238E27FC236}">
                <a16:creationId xmlns:a16="http://schemas.microsoft.com/office/drawing/2014/main" id="{ACB082D0-190E-AE51-CDF2-384B89C6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FFE4E01-9268-479D-9FF7-35495A1C4AB6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33</a:t>
            </a:fld>
            <a:r>
              <a:rPr lang="pt-BR" altLang="pt-BR" sz="1000"/>
              <a:t>/37</a:t>
            </a:r>
          </a:p>
        </p:txBody>
      </p:sp>
      <p:pic>
        <p:nvPicPr>
          <p:cNvPr id="79875" name="Picture 4">
            <a:extLst>
              <a:ext uri="{FF2B5EF4-FFF2-40B4-BE49-F238E27FC236}">
                <a16:creationId xmlns:a16="http://schemas.microsoft.com/office/drawing/2014/main" id="{6A756C92-77D3-5574-A54B-32571974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A77423E9-427E-E542-E9BA-B7A62E81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81922" name="Espaço Reservado para Número de Slide 5">
            <a:extLst>
              <a:ext uri="{FF2B5EF4-FFF2-40B4-BE49-F238E27FC236}">
                <a16:creationId xmlns:a16="http://schemas.microsoft.com/office/drawing/2014/main" id="{17F35E41-4F98-800E-A441-3D9D0245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58022D6-97F5-4512-8F45-76C38B6CD141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34</a:t>
            </a:fld>
            <a:r>
              <a:rPr lang="pt-BR" altLang="pt-BR" sz="1000"/>
              <a:t>/37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2D3071D-E004-C1D4-338C-EB4A313E9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953000"/>
          </a:xfrm>
        </p:spPr>
        <p:txBody>
          <a:bodyPr/>
          <a:lstStyle/>
          <a:p>
            <a:pPr marL="0" indent="0">
              <a:spcBef>
                <a:spcPct val="75000"/>
              </a:spcBef>
              <a:buFontTx/>
              <a:buNone/>
            </a:pPr>
            <a:r>
              <a:rPr lang="pt-BR" altLang="pt-BR" sz="2800"/>
              <a:t>As ilustrações são elementos que explicam ou complementam o texto.</a:t>
            </a:r>
          </a:p>
          <a:p>
            <a:pPr marL="0" indent="0">
              <a:spcBef>
                <a:spcPct val="75000"/>
              </a:spcBef>
              <a:buFontTx/>
              <a:buNone/>
            </a:pPr>
            <a:r>
              <a:rPr lang="pt-BR" altLang="pt-BR" sz="2800"/>
              <a:t>Qualquer que seja o tipo (desenho, esquemas, fluxogramas, fotografias, gráficos, mapas, organogramas, plantas, quadros, retratos e outros) sua identificação aparece na parte superior, precedida da palavra designativa, seguida de seu número de ordem de ocorrência no texto, em algarismos arábicos, do respectivos títulos e/ou legenda explicativa de forma breve e clara. A fonte, na parte inferior.</a:t>
            </a:r>
          </a:p>
          <a:p>
            <a:pPr marL="0" indent="0">
              <a:spcBef>
                <a:spcPct val="75000"/>
              </a:spcBef>
              <a:buFontTx/>
              <a:buNone/>
            </a:pPr>
            <a:endParaRPr lang="pt-BR" altLang="pt-BR" sz="280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39D6BCC7-0E37-B059-9CF9-44AA29DED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Apresentação de tabelas e ilustrações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759EC9C-D04E-5A61-4294-334CD4DE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88066" name="Espaço Reservado para Número de Slide 4">
            <a:extLst>
              <a:ext uri="{FF2B5EF4-FFF2-40B4-BE49-F238E27FC236}">
                <a16:creationId xmlns:a16="http://schemas.microsoft.com/office/drawing/2014/main" id="{C99B7DDC-768B-DCC4-B354-F1346B7CF0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25C077A-115F-49F2-8866-FC89C1ECD95F}" type="slidenum">
              <a:rPr lang="pt-BR" altLang="pt-BR" sz="1000" smtClean="0">
                <a:latin typeface="Tahoma" panose="020B0604030504040204" pitchFamily="34" charset="0"/>
              </a:rPr>
              <a:pPr/>
              <a:t>35</a:t>
            </a:fld>
            <a:r>
              <a:rPr lang="pt-BR" altLang="pt-BR" sz="1000">
                <a:latin typeface="Tahoma" panose="020B0604030504040204" pitchFamily="34" charset="0"/>
              </a:rPr>
              <a:t>/37</a:t>
            </a:r>
          </a:p>
        </p:txBody>
      </p:sp>
      <p:pic>
        <p:nvPicPr>
          <p:cNvPr id="88067" name="Imagem 6">
            <a:extLst>
              <a:ext uri="{FF2B5EF4-FFF2-40B4-BE49-F238E27FC236}">
                <a16:creationId xmlns:a16="http://schemas.microsoft.com/office/drawing/2014/main" id="{E4D9EDEF-7D43-045A-81AC-5746EBB0B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6250"/>
            <a:ext cx="7362825" cy="45370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E5EF7D65-820E-2E2E-B45D-A992E80E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83970" name="Espaço Reservado para Número de Slide 5">
            <a:extLst>
              <a:ext uri="{FF2B5EF4-FFF2-40B4-BE49-F238E27FC236}">
                <a16:creationId xmlns:a16="http://schemas.microsoft.com/office/drawing/2014/main" id="{C0C3686F-F68D-BB33-D966-1C146D46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D452051F-902E-4723-B26E-0782BA1DFCD9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36</a:t>
            </a:fld>
            <a:r>
              <a:rPr lang="pt-BR" altLang="pt-BR" sz="1000"/>
              <a:t>/37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7098E620-C113-B467-5F15-9FD53BCF5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Pós-textuais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7913BE7-B0D9-94F9-DC2A-55BE74E56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Referências Bibliográficas (NBR 6023)</a:t>
            </a:r>
          </a:p>
          <a:p>
            <a:r>
              <a:rPr lang="pt-BR" altLang="pt-BR"/>
              <a:t>Glossários</a:t>
            </a:r>
          </a:p>
          <a:p>
            <a:r>
              <a:rPr lang="pt-BR" altLang="pt-BR"/>
              <a:t>Apêndices</a:t>
            </a:r>
          </a:p>
          <a:p>
            <a:r>
              <a:rPr lang="pt-BR" altLang="pt-BR"/>
              <a:t>Anexos</a:t>
            </a:r>
          </a:p>
          <a:p>
            <a:r>
              <a:rPr lang="pt-BR" altLang="pt-BR"/>
              <a:t>Índices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8B30BFFD-7FF2-6C14-D93F-5996A9B4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86018" name="Espaço Reservado para Número de Slide 5">
            <a:extLst>
              <a:ext uri="{FF2B5EF4-FFF2-40B4-BE49-F238E27FC236}">
                <a16:creationId xmlns:a16="http://schemas.microsoft.com/office/drawing/2014/main" id="{C51B4F60-EA8A-C6FC-3B7D-CEBB6A95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91E7440-2596-4227-8942-42CC693FB67A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37</a:t>
            </a:fld>
            <a:r>
              <a:rPr lang="pt-BR" altLang="pt-BR" sz="1000"/>
              <a:t>/37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22EDA85-977F-708D-97D9-48BD8C706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Referências Bibliográficas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1F5A985-420F-A8FD-9222-A6724B380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altLang="pt-BR" sz="2800"/>
              <a:t>MOLINA-PALMA, Manuel A.; 	CAMPOS, Regina Mara C. de.  </a:t>
            </a:r>
            <a:r>
              <a:rPr lang="pt-BR" altLang="pt-BR" sz="2800" b="1"/>
              <a:t>Estrutura e Normatização de Trabalhos Científicos: </a:t>
            </a:r>
            <a:r>
              <a:rPr lang="pt-BR" altLang="pt-BR" sz="2800"/>
              <a:t>Trabalhos de Conclusão de Cursos, Dissertações e Teses. Campos dos Goytacazes: UCAM-Campos, 2004.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81DDCB76-BF65-E4E9-888C-220A63BD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20482" name="Espaço Reservado para Número de Slide 5">
            <a:extLst>
              <a:ext uri="{FF2B5EF4-FFF2-40B4-BE49-F238E27FC236}">
                <a16:creationId xmlns:a16="http://schemas.microsoft.com/office/drawing/2014/main" id="{E6AD6592-3675-E54B-D10B-F9D1B948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82C967D9-74D7-4284-BB15-FEF11B5DBC36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4</a:t>
            </a:fld>
            <a:r>
              <a:rPr lang="pt-BR" altLang="pt-BR" sz="1000"/>
              <a:t>/37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E611744-9F87-12C3-6307-6BA76D3F3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Textuais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85F5D87-FE72-4849-4A86-4E8DD63D3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Introdução</a:t>
            </a:r>
          </a:p>
          <a:p>
            <a:r>
              <a:rPr lang="pt-BR" altLang="pt-BR"/>
              <a:t>Desenvolvimento</a:t>
            </a:r>
          </a:p>
          <a:p>
            <a:r>
              <a:rPr lang="pt-BR" altLang="pt-BR"/>
              <a:t>Conclusão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EFE2184A-5C60-CDA3-CB74-A90D7C45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22530" name="Espaço Reservado para Número de Slide 5">
            <a:extLst>
              <a:ext uri="{FF2B5EF4-FFF2-40B4-BE49-F238E27FC236}">
                <a16:creationId xmlns:a16="http://schemas.microsoft.com/office/drawing/2014/main" id="{3D4CEA64-79CE-CFED-BBAB-A8AC5324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6FF8184-EBA2-4B03-AD0B-8DDB27852C9A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5</a:t>
            </a:fld>
            <a:r>
              <a:rPr lang="pt-BR" altLang="pt-BR" sz="1000"/>
              <a:t>/37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A33BC130-7822-FDA4-CB8C-C0AD3EF8E7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Pós-textuais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0230F44-CC97-6A44-4308-FFBABA17C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chemeClr val="tx2"/>
                </a:solidFill>
              </a:rPr>
              <a:t>Referências Bibliográficas</a:t>
            </a:r>
          </a:p>
          <a:p>
            <a:r>
              <a:rPr lang="pt-BR" altLang="pt-BR"/>
              <a:t>Glossário</a:t>
            </a:r>
          </a:p>
          <a:p>
            <a:r>
              <a:rPr lang="pt-BR" altLang="pt-BR"/>
              <a:t>Apêndice(s)</a:t>
            </a:r>
          </a:p>
          <a:p>
            <a:r>
              <a:rPr lang="pt-BR" altLang="pt-BR"/>
              <a:t>Anexo(s)</a:t>
            </a:r>
          </a:p>
          <a:p>
            <a:r>
              <a:rPr lang="pt-BR" altLang="pt-BR"/>
              <a:t>Índice(s)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3B384A-C109-ED4D-E87C-394C8658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24578" name="Espaço Reservado para Número de Slide 3">
            <a:extLst>
              <a:ext uri="{FF2B5EF4-FFF2-40B4-BE49-F238E27FC236}">
                <a16:creationId xmlns:a16="http://schemas.microsoft.com/office/drawing/2014/main" id="{78D8FAD9-A9EB-11B9-89D3-EB465094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FCC760C-94EB-4DA2-A85F-B54F3008431F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6</a:t>
            </a:fld>
            <a:r>
              <a:rPr lang="pt-BR" altLang="pt-BR" sz="1000"/>
              <a:t>/37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EB0AE660-5D51-7214-9C5D-0C72AC7BF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8F67D158-4CF6-5313-6E28-0CE0E773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26626" name="Espaço Reservado para Número de Slide 5">
            <a:extLst>
              <a:ext uri="{FF2B5EF4-FFF2-40B4-BE49-F238E27FC236}">
                <a16:creationId xmlns:a16="http://schemas.microsoft.com/office/drawing/2014/main" id="{F37D8735-31D9-A3D1-1099-68C3724D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7347A75-5D60-4D4A-9994-BEECB5889A0E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7</a:t>
            </a:fld>
            <a:r>
              <a:rPr lang="pt-BR" altLang="pt-BR" sz="1000"/>
              <a:t>/37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F44032FD-B079-2D3A-B75F-F146516207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143000"/>
          </a:xfrm>
        </p:spPr>
        <p:txBody>
          <a:bodyPr/>
          <a:lstStyle/>
          <a:p>
            <a:pPr>
              <a:defRPr/>
            </a:pPr>
            <a:r>
              <a:rPr lang="pt-BR">
                <a:ea typeface="+mj-ea"/>
              </a:rPr>
              <a:t>Detalhes importantes imediatos</a:t>
            </a:r>
            <a:br>
              <a:rPr lang="pt-BR">
                <a:ea typeface="+mj-ea"/>
              </a:rPr>
            </a:br>
            <a:r>
              <a:rPr lang="pt-BR">
                <a:ea typeface="+mj-ea"/>
              </a:rPr>
              <a:t> </a:t>
            </a:r>
            <a:r>
              <a:rPr lang="pt-BR" sz="2800">
                <a:ea typeface="+mj-ea"/>
              </a:rPr>
              <a:t>(e sempre esquecidos)</a:t>
            </a:r>
            <a:endParaRPr lang="pt-BR">
              <a:ea typeface="+mj-ea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87D5DCA-2FE3-4499-1A53-215F234BE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Uma folha é composta de duas páginas (anverso e verso).  Trabalhos acadêmicos EM GERAL são impressos apenas no anverso, consequentemente, será constituído de folhas.</a:t>
            </a:r>
          </a:p>
          <a:p>
            <a:r>
              <a:rPr lang="pt-BR" altLang="pt-BR"/>
              <a:t>Todas as folhas  do trabalho, a partir da folha de rosto, devem ser contadas seqüencialmente, mas não numeradas.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7D35D484-0B6D-5159-68AD-6EDE4790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28674" name="Espaço Reservado para Número de Slide 5">
            <a:extLst>
              <a:ext uri="{FF2B5EF4-FFF2-40B4-BE49-F238E27FC236}">
                <a16:creationId xmlns:a16="http://schemas.microsoft.com/office/drawing/2014/main" id="{B9D6EB5E-F265-00F8-E9B3-625F8BED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5077CF8-6092-4B23-8C66-53FAB0929BA3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8</a:t>
            </a:fld>
            <a:r>
              <a:rPr lang="pt-BR" altLang="pt-BR" sz="1000"/>
              <a:t>/37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489AF22-4E7E-FD71-0758-27410540E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130000"/>
              </a:spcBef>
            </a:pPr>
            <a:r>
              <a:rPr lang="pt-BR" altLang="pt-BR"/>
              <a:t>A numeração aparece a </a:t>
            </a:r>
            <a:r>
              <a:rPr lang="pt-BR" altLang="pt-BR" b="1"/>
              <a:t>partir da segunda folha</a:t>
            </a:r>
            <a:r>
              <a:rPr lang="pt-BR" altLang="pt-BR"/>
              <a:t> da parte textual, em algarismos arábicos, no canto superior direito da folha.</a:t>
            </a:r>
          </a:p>
          <a:p>
            <a:pPr>
              <a:lnSpc>
                <a:spcPct val="95000"/>
              </a:lnSpc>
              <a:spcBef>
                <a:spcPct val="130000"/>
              </a:spcBef>
            </a:pPr>
            <a:r>
              <a:rPr lang="pt-BR" altLang="pt-BR"/>
              <a:t>A folha que inicia uma seção primária, seja na parte textual ou na pós-textual, </a:t>
            </a:r>
            <a:r>
              <a:rPr lang="pt-BR" altLang="pt-BR" b="1"/>
              <a:t>são contadas mas não numeradas.</a:t>
            </a:r>
            <a:endParaRPr lang="pt-BR" altLang="pt-BR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EEF8B04-58CB-A173-09DD-6BB99F15C0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>
                <a:ea typeface="+mj-ea"/>
              </a:rPr>
              <a:t>Detalhes importantes imediatos</a:t>
            </a:r>
            <a:br>
              <a:rPr lang="pt-BR">
                <a:ea typeface="+mj-ea"/>
              </a:rPr>
            </a:br>
            <a:r>
              <a:rPr lang="pt-BR">
                <a:ea typeface="+mj-ea"/>
              </a:rPr>
              <a:t> </a:t>
            </a:r>
            <a:r>
              <a:rPr lang="pt-BR" sz="2800">
                <a:ea typeface="+mj-ea"/>
              </a:rPr>
              <a:t>(e sempre esquecidos)</a:t>
            </a:r>
            <a:endParaRPr lang="pt-BR">
              <a:ea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DC47A28B-68AB-1642-B4DD-A1C44E089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30722" name="Espaço Reservado para Número de Slide 5">
            <a:extLst>
              <a:ext uri="{FF2B5EF4-FFF2-40B4-BE49-F238E27FC236}">
                <a16:creationId xmlns:a16="http://schemas.microsoft.com/office/drawing/2014/main" id="{988E8059-53C5-EAC6-905B-81BB0442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727C657-74E9-405E-A347-8A2AB61B44CB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9</a:t>
            </a:fld>
            <a:r>
              <a:rPr lang="pt-BR" altLang="pt-BR" sz="1000"/>
              <a:t>/37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BB76A57B-10C9-4EEF-9BD5-7ED431D4B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Detalhes importantes imediatos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 </a:t>
            </a:r>
            <a:r>
              <a:rPr lang="pt-BR" altLang="pt-BR" sz="2800">
                <a:ea typeface="ＭＳ Ｐゴシック" panose="020B0600070205080204" pitchFamily="34" charset="-128"/>
              </a:rPr>
              <a:t>(e sempre esquecidos)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8A598A4-D251-D460-4E89-097633B5D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r>
              <a:rPr lang="pt-BR" altLang="pt-BR"/>
              <a:t>Para evidenciar a sistematização do conteúdo do trabalho, adota-se a numeração progressiva para as seções do texto.</a:t>
            </a:r>
          </a:p>
          <a:p>
            <a:r>
              <a:rPr lang="pt-BR" altLang="pt-BR"/>
              <a:t>Os títulos do texto das diferentes seções são destacados usando os recursos de caixa alta, caixa baixa, versal, versalete, corpo menor, negrito, itálico, etc. (mas deve ser uniforme!)</a:t>
            </a:r>
          </a:p>
          <a:p>
            <a:pPr lvl="1"/>
            <a:endParaRPr lang="pt-BR" altLang="pt-BR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theme/theme1.xml><?xml version="1.0" encoding="utf-8"?>
<a:theme xmlns:a="http://schemas.openxmlformats.org/drawingml/2006/main" name="Design padrão">
  <a:themeElements>
    <a:clrScheme name="Design padrão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sign padrã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1895</Words>
  <Application>Microsoft Office PowerPoint</Application>
  <PresentationFormat>Apresentação na tela (4:3)</PresentationFormat>
  <Paragraphs>266</Paragraphs>
  <Slides>37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Times New Roman</vt:lpstr>
      <vt:lpstr>MS PGothic</vt:lpstr>
      <vt:lpstr>Arial</vt:lpstr>
      <vt:lpstr>Tahoma</vt:lpstr>
      <vt:lpstr>Courier New</vt:lpstr>
      <vt:lpstr>Design padrão</vt:lpstr>
      <vt:lpstr>Estrutura e Normatização dos Trabalhos Científicos</vt:lpstr>
      <vt:lpstr>A estrutura dos trabalhos científicos</vt:lpstr>
      <vt:lpstr>Elementos pré-textuais</vt:lpstr>
      <vt:lpstr>Elementos Textuais</vt:lpstr>
      <vt:lpstr>Pós-textuais</vt:lpstr>
      <vt:lpstr>Apresentação do PowerPoint</vt:lpstr>
      <vt:lpstr>Detalhes importantes imediatos  (e sempre esquecidos)</vt:lpstr>
      <vt:lpstr>Detalhes importantes imediatos  (e sempre esquecidos)</vt:lpstr>
      <vt:lpstr>Detalhes importantes imediatos  (e sempre esquecidos)</vt:lpstr>
      <vt:lpstr>Elementos Pré-Textuais CAPA</vt:lpstr>
      <vt:lpstr>Apresentação do PowerPoint</vt:lpstr>
      <vt:lpstr>Elementos Pré-Textuais Folha de Rosto</vt:lpstr>
      <vt:lpstr>Apresentação do PowerPoint</vt:lpstr>
      <vt:lpstr>Elementos Pré-Textuais Folha de Rosto</vt:lpstr>
      <vt:lpstr>Apresentação do PowerPoint</vt:lpstr>
      <vt:lpstr>Elementos Pré-Textuais Resumo em língua vernácula</vt:lpstr>
      <vt:lpstr>Elementos Pré-Textuais Sumário</vt:lpstr>
      <vt:lpstr>Elementos Pré-Textuais Regras gerais de apresentação do Sumário</vt:lpstr>
      <vt:lpstr>Esquema de numeração progressiva</vt:lpstr>
      <vt:lpstr>Elementos Textuais</vt:lpstr>
      <vt:lpstr>Do texto</vt:lpstr>
      <vt:lpstr>Elementos indispensáveis no fichamento</vt:lpstr>
      <vt:lpstr>Citações</vt:lpstr>
      <vt:lpstr>Citação direta</vt:lpstr>
      <vt:lpstr>Citação Indireta</vt:lpstr>
      <vt:lpstr>Regras Gerais de Apresentação</vt:lpstr>
      <vt:lpstr>Regras Gerais de Apresentação</vt:lpstr>
      <vt:lpstr>Regras Gerais de Apresentação</vt:lpstr>
      <vt:lpstr>Maneiras de apresentar autores e citações </vt:lpstr>
      <vt:lpstr>Maneiras de apresentar autores e citações </vt:lpstr>
      <vt:lpstr>Maneiras de apresentar autores e citações </vt:lpstr>
      <vt:lpstr>Apresentação de tabelas e ilustrações</vt:lpstr>
      <vt:lpstr>Apresentação do PowerPoint</vt:lpstr>
      <vt:lpstr>Apresentação de tabelas e ilustrações</vt:lpstr>
      <vt:lpstr>Apresentação do PowerPoint</vt:lpstr>
      <vt:lpstr>Elementos Pós-textuais</vt:lpstr>
      <vt:lpstr>Referências Bibliográficas</vt:lpstr>
    </vt:vector>
  </TitlesOfParts>
  <Company>UNIPAC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e Normatização dos Trabalhos Científicos</dc:title>
  <dc:creator>servico</dc:creator>
  <cp:lastModifiedBy>João Vítor Fernandes Dias</cp:lastModifiedBy>
  <cp:revision>32</cp:revision>
  <dcterms:created xsi:type="dcterms:W3CDTF">2006-05-12T13:22:56Z</dcterms:created>
  <dcterms:modified xsi:type="dcterms:W3CDTF">2024-04-04T20:44:10Z</dcterms:modified>
</cp:coreProperties>
</file>