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8D479B-1FED-42CB-A139-BAC25B69BB72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086D7F2-FB48-451C-AC02-FA1350265CF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</a:t>
            </a:r>
            <a:r>
              <a:rPr lang="pt-BR" dirty="0" err="1" smtClean="0"/>
              <a:t>Átila</a:t>
            </a:r>
            <a:r>
              <a:rPr lang="pt-BR" dirty="0" smtClean="0"/>
              <a:t> Carvalho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9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88847"/>
            <a:ext cx="5819154" cy="400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6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5631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b="1" dirty="0" err="1"/>
              <a:t>Microcontrolador</a:t>
            </a:r>
            <a:r>
              <a:rPr lang="pt-BR" b="1" dirty="0"/>
              <a:t>: </a:t>
            </a:r>
            <a:r>
              <a:rPr lang="pt-BR" dirty="0"/>
              <a:t>O cérebro do </a:t>
            </a:r>
            <a:r>
              <a:rPr lang="pt-BR" dirty="0" err="1"/>
              <a:t>Arduino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Conector USB: </a:t>
            </a:r>
            <a:r>
              <a:rPr lang="pt-BR" dirty="0"/>
              <a:t>Conecta o </a:t>
            </a:r>
            <a:r>
              <a:rPr lang="pt-BR" dirty="0" err="1"/>
              <a:t>Arduino</a:t>
            </a:r>
            <a:r>
              <a:rPr lang="pt-BR" dirty="0"/>
              <a:t> ao computador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Pinos de Entrada e Saída: </a:t>
            </a:r>
            <a:r>
              <a:rPr lang="pt-BR" dirty="0"/>
              <a:t>Pinos que podem ser programados para agirem como entradas ou saídas </a:t>
            </a:r>
            <a:r>
              <a:rPr lang="pt-BR" dirty="0" smtClean="0"/>
              <a:t>fazendo com </a:t>
            </a:r>
            <a:r>
              <a:rPr lang="pt-BR" dirty="0"/>
              <a:t>que o </a:t>
            </a:r>
            <a:r>
              <a:rPr lang="pt-BR" dirty="0" err="1"/>
              <a:t>Arduino</a:t>
            </a:r>
            <a:r>
              <a:rPr lang="pt-BR" dirty="0"/>
              <a:t> interaja com o meio </a:t>
            </a:r>
            <a:r>
              <a:rPr lang="pt-BR" dirty="0" smtClean="0"/>
              <a:t>externo. O </a:t>
            </a:r>
            <a:r>
              <a:rPr lang="pt-BR" dirty="0" err="1"/>
              <a:t>Arduino</a:t>
            </a:r>
            <a:r>
              <a:rPr lang="pt-BR" dirty="0"/>
              <a:t> UNO possui 14 portas digitais (I/O), 6 pinos </a:t>
            </a:r>
            <a:r>
              <a:rPr lang="pt-BR" dirty="0" smtClean="0"/>
              <a:t>de entrada </a:t>
            </a:r>
            <a:r>
              <a:rPr lang="pt-BR" dirty="0"/>
              <a:t>analógica e 6 saídas analógicas (PWM</a:t>
            </a:r>
            <a:r>
              <a:rPr lang="pt-BR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Pinos de Alimentação: </a:t>
            </a:r>
            <a:r>
              <a:rPr lang="pt-BR" dirty="0"/>
              <a:t>Fornecem diversos valores de tensão que podem ser utilizados para energizar </a:t>
            </a:r>
            <a:r>
              <a:rPr lang="pt-BR" dirty="0" smtClean="0"/>
              <a:t>os componentes </a:t>
            </a:r>
            <a:r>
              <a:rPr lang="pt-BR" dirty="0"/>
              <a:t>do seu projeto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Botão de Reset: </a:t>
            </a:r>
            <a:r>
              <a:rPr lang="pt-BR" dirty="0"/>
              <a:t>Botão que reinicia a placa </a:t>
            </a:r>
            <a:r>
              <a:rPr lang="pt-BR" dirty="0" err="1"/>
              <a:t>Arduino</a:t>
            </a:r>
            <a:r>
              <a:rPr lang="pt-B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Conversor Serial-USB e </a:t>
            </a:r>
            <a:r>
              <a:rPr lang="pt-BR" b="1" dirty="0" err="1"/>
              <a:t>LEDs</a:t>
            </a:r>
            <a:r>
              <a:rPr lang="pt-BR" b="1" dirty="0"/>
              <a:t> TX/RX: </a:t>
            </a:r>
            <a:r>
              <a:rPr lang="pt-BR" dirty="0"/>
              <a:t>Para que o computador e o </a:t>
            </a:r>
            <a:r>
              <a:rPr lang="pt-BR" dirty="0" err="1"/>
              <a:t>microcontrolador</a:t>
            </a:r>
            <a:r>
              <a:rPr lang="pt-BR" dirty="0"/>
              <a:t> conversem, é </a:t>
            </a:r>
            <a:r>
              <a:rPr lang="pt-BR" dirty="0" smtClean="0"/>
              <a:t>necessário que </a:t>
            </a:r>
            <a:r>
              <a:rPr lang="pt-BR" dirty="0"/>
              <a:t>exista um chip que traduza as informações vindas de um para o outro. Os </a:t>
            </a:r>
            <a:r>
              <a:rPr lang="pt-BR" dirty="0" err="1"/>
              <a:t>LEDs</a:t>
            </a:r>
            <a:r>
              <a:rPr lang="pt-BR" dirty="0"/>
              <a:t> TX e RX acendem </a:t>
            </a:r>
            <a:r>
              <a:rPr lang="pt-BR" dirty="0" smtClean="0"/>
              <a:t>quando o </a:t>
            </a:r>
            <a:r>
              <a:rPr lang="pt-BR" dirty="0" err="1"/>
              <a:t>Arduino</a:t>
            </a:r>
            <a:r>
              <a:rPr lang="pt-BR" dirty="0"/>
              <a:t> está transmitindo e recebendo dados pela porta serial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5393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r>
              <a:rPr lang="pt-BR" dirty="0" smtClean="0"/>
              <a:t>7. </a:t>
            </a:r>
            <a:r>
              <a:rPr lang="pt-BR" b="1" dirty="0"/>
              <a:t>Conector de Alimentação: </a:t>
            </a:r>
            <a:r>
              <a:rPr lang="pt-BR" dirty="0"/>
              <a:t>Responsável por receber a energia de alimentação externa, que pode ter uma </a:t>
            </a:r>
            <a:r>
              <a:rPr lang="pt-BR" dirty="0" smtClean="0"/>
              <a:t>tensão de </a:t>
            </a:r>
            <a:r>
              <a:rPr lang="pt-BR" dirty="0"/>
              <a:t>no mínimo 7 Volts e no máximo 20 Volts e uma corrente mínima de 300mA</a:t>
            </a:r>
            <a:r>
              <a:rPr lang="pt-BR" dirty="0" smtClean="0"/>
              <a:t> </a:t>
            </a:r>
          </a:p>
          <a:p>
            <a:r>
              <a:rPr lang="pt-BR" dirty="0"/>
              <a:t>8. </a:t>
            </a:r>
            <a:r>
              <a:rPr lang="pt-BR" b="1" dirty="0"/>
              <a:t>LED de Alimentação: </a:t>
            </a:r>
            <a:r>
              <a:rPr lang="pt-BR" dirty="0"/>
              <a:t>Indica se a placa está energizada.</a:t>
            </a:r>
          </a:p>
          <a:p>
            <a:r>
              <a:rPr lang="pt-BR" dirty="0"/>
              <a:t>9. </a:t>
            </a:r>
            <a:r>
              <a:rPr lang="pt-BR" b="1" dirty="0"/>
              <a:t>LED Interno: </a:t>
            </a:r>
            <a:r>
              <a:rPr lang="pt-BR" dirty="0"/>
              <a:t>LED conectado ao pino digital 13.</a:t>
            </a:r>
          </a:p>
        </p:txBody>
      </p:sp>
    </p:spTree>
    <p:extLst>
      <p:ext uri="{BB962C8B-B14F-4D97-AF65-F5344CB8AC3E}">
        <p14:creationId xmlns:p14="http://schemas.microsoft.com/office/powerpoint/2010/main" val="17307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Uma das grandes vantagens dessa plataforma está no seu ambiente de desenvolvimento, que usa uma </a:t>
            </a:r>
            <a:r>
              <a:rPr lang="pt-BR" dirty="0" smtClean="0"/>
              <a:t>linguagem baseada </a:t>
            </a:r>
            <a:r>
              <a:rPr lang="pt-BR" dirty="0"/>
              <a:t>no C/C++, linguagem bem difundida, usando uma estrutura simples. 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ambiente de desenvolvimento do </a:t>
            </a:r>
            <a:r>
              <a:rPr lang="pt-BR" dirty="0" err="1"/>
              <a:t>Arduino</a:t>
            </a:r>
            <a:r>
              <a:rPr lang="pt-BR" dirty="0"/>
              <a:t> (IDE) é gratuito e pode ser baixado no seguinte endereço: arduino.cc.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principais funcionalidades do IDE do </a:t>
            </a:r>
            <a:r>
              <a:rPr lang="pt-BR" dirty="0" err="1"/>
              <a:t>Arduino</a:t>
            </a:r>
            <a:r>
              <a:rPr lang="pt-BR" dirty="0"/>
              <a:t> são: </a:t>
            </a:r>
          </a:p>
          <a:p>
            <a:pPr lvl="1"/>
            <a:r>
              <a:rPr lang="pt-BR" dirty="0" smtClean="0"/>
              <a:t>Escrever </a:t>
            </a:r>
            <a:r>
              <a:rPr lang="pt-BR" dirty="0"/>
              <a:t>o código do programa </a:t>
            </a:r>
          </a:p>
          <a:p>
            <a:pPr lvl="1"/>
            <a:r>
              <a:rPr lang="pt-BR" dirty="0" smtClean="0"/>
              <a:t>Salvar </a:t>
            </a:r>
            <a:r>
              <a:rPr lang="pt-BR" dirty="0"/>
              <a:t>o código do programa </a:t>
            </a:r>
          </a:p>
          <a:p>
            <a:pPr lvl="1"/>
            <a:r>
              <a:rPr lang="pt-BR" dirty="0" smtClean="0"/>
              <a:t>Compilar </a:t>
            </a:r>
            <a:r>
              <a:rPr lang="pt-BR" dirty="0"/>
              <a:t>um programa </a:t>
            </a:r>
          </a:p>
          <a:p>
            <a:pPr lvl="1"/>
            <a:r>
              <a:rPr lang="pt-BR" dirty="0" smtClean="0"/>
              <a:t>Transportar </a:t>
            </a:r>
            <a:r>
              <a:rPr lang="pt-BR" dirty="0"/>
              <a:t>o código compilado para a placa do </a:t>
            </a:r>
            <a:r>
              <a:rPr lang="pt-BR" dirty="0" err="1"/>
              <a:t>Arduino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0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211192" cy="464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7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duas principais partes (funções) de um programa desenvolvido para o </a:t>
            </a:r>
            <a:r>
              <a:rPr lang="pt-BR" dirty="0" err="1"/>
              <a:t>Arduino</a:t>
            </a:r>
            <a:r>
              <a:rPr lang="pt-BR" dirty="0"/>
              <a:t> são: </a:t>
            </a:r>
          </a:p>
          <a:p>
            <a:pPr lvl="1"/>
            <a:r>
              <a:rPr lang="pt-BR" dirty="0" smtClean="0"/>
              <a:t>setup</a:t>
            </a:r>
            <a:r>
              <a:rPr lang="pt-BR" dirty="0"/>
              <a:t>(): onde devem ser definidas algumas configurações iniciais do programa. Executa uma única vez. </a:t>
            </a:r>
          </a:p>
          <a:p>
            <a:pPr lvl="1"/>
            <a:r>
              <a:rPr lang="pt-BR" dirty="0" smtClean="0"/>
              <a:t>loop</a:t>
            </a:r>
            <a:r>
              <a:rPr lang="pt-BR" dirty="0"/>
              <a:t>(): função principal do programa. Fica executando indefinidamente. </a:t>
            </a:r>
            <a:endParaRPr lang="pt-BR" dirty="0" smtClean="0"/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 smtClean="0"/>
              <a:t>Todo </a:t>
            </a:r>
            <a:r>
              <a:rPr lang="pt-BR" dirty="0"/>
              <a:t>programa para o </a:t>
            </a:r>
            <a:r>
              <a:rPr lang="pt-BR" dirty="0" err="1"/>
              <a:t>Arduino</a:t>
            </a:r>
            <a:r>
              <a:rPr lang="pt-BR" dirty="0"/>
              <a:t> deve ter estas duas funções.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2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Funções setup() e loop()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3" y="1772816"/>
            <a:ext cx="8022455" cy="439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8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Serial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monitor serial é utilizado para comunicação entre o </a:t>
            </a:r>
            <a:r>
              <a:rPr lang="pt-BR" dirty="0" err="1"/>
              <a:t>Arduino</a:t>
            </a:r>
            <a:r>
              <a:rPr lang="pt-BR" dirty="0"/>
              <a:t> e o computador (PC). 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monitor serial pode ser aberto no menu tools opção serial monitor, ou pressionando as teclas CTRL + SHIFT + M. 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/>
              <a:t>principais funções do monitor serial são: </a:t>
            </a:r>
            <a:r>
              <a:rPr lang="pt-BR" dirty="0" err="1"/>
              <a:t>begin</a:t>
            </a:r>
            <a:r>
              <a:rPr lang="pt-BR" dirty="0"/>
              <a:t>(), </a:t>
            </a:r>
            <a:r>
              <a:rPr lang="pt-BR" dirty="0" err="1"/>
              <a:t>read</a:t>
            </a:r>
            <a:r>
              <a:rPr lang="pt-BR" dirty="0"/>
              <a:t>(), </a:t>
            </a:r>
            <a:r>
              <a:rPr lang="pt-BR" dirty="0" err="1"/>
              <a:t>write</a:t>
            </a:r>
            <a:r>
              <a:rPr lang="pt-BR" dirty="0"/>
              <a:t>(), </a:t>
            </a:r>
            <a:r>
              <a:rPr lang="pt-BR" dirty="0" err="1"/>
              <a:t>print</a:t>
            </a:r>
            <a:r>
              <a:rPr lang="pt-BR" dirty="0"/>
              <a:t>(), </a:t>
            </a:r>
            <a:r>
              <a:rPr lang="pt-BR" dirty="0" err="1"/>
              <a:t>println</a:t>
            </a:r>
            <a:r>
              <a:rPr lang="pt-BR" dirty="0"/>
              <a:t>() e </a:t>
            </a:r>
            <a:r>
              <a:rPr lang="pt-BR" dirty="0" err="1"/>
              <a:t>available</a:t>
            </a:r>
            <a:r>
              <a:rPr lang="pt-BR" dirty="0"/>
              <a:t>().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8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Serial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r>
              <a:rPr lang="pt-BR" dirty="0"/>
              <a:t>: imprimindo uma mensagem de boas vindas no monitor </a:t>
            </a:r>
            <a:r>
              <a:rPr lang="pt-BR" dirty="0" smtClean="0"/>
              <a:t>serial.</a:t>
            </a:r>
            <a:endParaRPr lang="pt-BR" dirty="0"/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03798"/>
            <a:ext cx="6753743" cy="200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50" y="5157192"/>
            <a:ext cx="37147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4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Digitais e Analógicas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/>
              <a:t>Arduino</a:t>
            </a:r>
            <a:r>
              <a:rPr lang="pt-BR" dirty="0"/>
              <a:t> possui tanto portas digitais como portas analógicas. </a:t>
            </a:r>
          </a:p>
          <a:p>
            <a:endParaRPr lang="pt-BR" dirty="0"/>
          </a:p>
          <a:p>
            <a:r>
              <a:rPr lang="pt-BR" dirty="0" smtClean="0"/>
              <a:t>As </a:t>
            </a:r>
            <a:r>
              <a:rPr lang="pt-BR" dirty="0"/>
              <a:t>portas servem para comunicação entre o </a:t>
            </a:r>
            <a:r>
              <a:rPr lang="pt-BR" dirty="0" err="1"/>
              <a:t>Arduino</a:t>
            </a:r>
            <a:r>
              <a:rPr lang="pt-BR" dirty="0"/>
              <a:t> e dispositivos externos, por exemplo: ler um botão, acender um </a:t>
            </a:r>
            <a:r>
              <a:rPr lang="pt-BR" dirty="0" err="1"/>
              <a:t>led</a:t>
            </a:r>
            <a:r>
              <a:rPr lang="pt-BR" dirty="0"/>
              <a:t> ou uma lâmpada. </a:t>
            </a:r>
          </a:p>
          <a:p>
            <a:endParaRPr lang="pt-BR" dirty="0"/>
          </a:p>
          <a:p>
            <a:r>
              <a:rPr lang="pt-BR" dirty="0" smtClean="0"/>
              <a:t>Conforme </a:t>
            </a:r>
            <a:r>
              <a:rPr lang="pt-BR" dirty="0"/>
              <a:t>já mencionado, o </a:t>
            </a:r>
            <a:r>
              <a:rPr lang="pt-BR" dirty="0" err="1"/>
              <a:t>Arduino</a:t>
            </a:r>
            <a:r>
              <a:rPr lang="pt-BR" dirty="0"/>
              <a:t> UNO, possui 14 portas digitais e 6 portas analógicas (que também podem ser utilizadas como portas digitais).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7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Há não muito tempo, para se confeccionar um circuito interativo, era necessário fazer projetos do zero para </a:t>
            </a:r>
            <a:r>
              <a:rPr lang="pt-BR" dirty="0" smtClean="0"/>
              <a:t>uma aplicação </a:t>
            </a:r>
            <a:r>
              <a:rPr lang="pt-BR" dirty="0"/>
              <a:t>específica. </a:t>
            </a:r>
          </a:p>
          <a:p>
            <a:endParaRPr lang="pt-BR" dirty="0" smtClean="0"/>
          </a:p>
          <a:p>
            <a:r>
              <a:rPr lang="pt-BR" dirty="0" smtClean="0"/>
              <a:t>Com </a:t>
            </a:r>
            <a:r>
              <a:rPr lang="pt-BR" dirty="0"/>
              <a:t>o advento dos </a:t>
            </a:r>
            <a:r>
              <a:rPr lang="pt-BR" dirty="0" err="1"/>
              <a:t>microcontroladores</a:t>
            </a:r>
            <a:r>
              <a:rPr lang="pt-BR" dirty="0"/>
              <a:t>, foi possível que problemas que eram tratados com hardware fossem </a:t>
            </a:r>
            <a:r>
              <a:rPr lang="pt-BR" dirty="0" smtClean="0"/>
              <a:t>tratados usando </a:t>
            </a:r>
            <a:r>
              <a:rPr lang="pt-BR" dirty="0"/>
              <a:t>software de computadores. Dessa forma, um mesmo circuito poderia tomar funções </a:t>
            </a:r>
            <a:r>
              <a:rPr lang="pt-BR" dirty="0" smtClean="0"/>
              <a:t>totalmente diferentes, reprogramando ou </a:t>
            </a:r>
            <a:r>
              <a:rPr lang="pt-BR" dirty="0"/>
              <a:t>alterando alguns parâmetros do programa.</a:t>
            </a:r>
          </a:p>
        </p:txBody>
      </p:sp>
    </p:spTree>
    <p:extLst>
      <p:ext uri="{BB962C8B-B14F-4D97-AF65-F5344CB8AC3E}">
        <p14:creationId xmlns:p14="http://schemas.microsoft.com/office/powerpoint/2010/main" val="600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Digitais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</a:t>
            </a:r>
            <a:r>
              <a:rPr lang="pt-BR" dirty="0"/>
              <a:t>portas digitais trabalham com valores bem definidos, ou seja, no caso do </a:t>
            </a:r>
            <a:r>
              <a:rPr lang="pt-BR" dirty="0" err="1"/>
              <a:t>Arduino</a:t>
            </a:r>
            <a:r>
              <a:rPr lang="pt-BR" dirty="0"/>
              <a:t> esses valores são 0V e 5V. </a:t>
            </a:r>
          </a:p>
          <a:p>
            <a:endParaRPr lang="pt-BR" dirty="0" smtClean="0"/>
          </a:p>
          <a:p>
            <a:r>
              <a:rPr lang="pt-BR" dirty="0" smtClean="0"/>
              <a:t>0V </a:t>
            </a:r>
            <a:r>
              <a:rPr lang="pt-BR" dirty="0"/>
              <a:t>indica a ausência de um sinal e 5V indica a presença de um sinal. </a:t>
            </a:r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escrever em uma porta digital basta utilizar a função </a:t>
            </a:r>
            <a:r>
              <a:rPr lang="pt-BR" dirty="0" err="1"/>
              <a:t>digitalWrite</a:t>
            </a:r>
            <a:r>
              <a:rPr lang="pt-BR" dirty="0"/>
              <a:t>(pin, estado). </a:t>
            </a:r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ler um valor em uma porta digital basta utilizar a função </a:t>
            </a:r>
            <a:r>
              <a:rPr lang="pt-BR" dirty="0" err="1"/>
              <a:t>digitalRead</a:t>
            </a:r>
            <a:r>
              <a:rPr lang="pt-BR" dirty="0"/>
              <a:t>(pin).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1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Analógicas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</a:t>
            </a:r>
            <a:r>
              <a:rPr lang="pt-BR" dirty="0"/>
              <a:t>portas analógicas são utilizadas para entrada de dados. </a:t>
            </a:r>
          </a:p>
          <a:p>
            <a:r>
              <a:rPr lang="pt-BR" dirty="0" smtClean="0"/>
              <a:t>Os </a:t>
            </a:r>
            <a:r>
              <a:rPr lang="pt-BR" dirty="0"/>
              <a:t>valores lidos em uma porta analógica variam de 0V a 5V. </a:t>
            </a:r>
          </a:p>
          <a:p>
            <a:r>
              <a:rPr lang="pt-BR" dirty="0" smtClean="0"/>
              <a:t>Para </a:t>
            </a:r>
            <a:r>
              <a:rPr lang="pt-BR" dirty="0"/>
              <a:t>ler uma valor em uma porta analógica basta utilizar a função </a:t>
            </a:r>
            <a:r>
              <a:rPr lang="pt-BR" dirty="0" err="1"/>
              <a:t>analogRead</a:t>
            </a:r>
            <a:r>
              <a:rPr lang="pt-BR" dirty="0"/>
              <a:t>(pin). </a:t>
            </a:r>
          </a:p>
          <a:p>
            <a:r>
              <a:rPr lang="pt-BR" dirty="0" smtClean="0"/>
              <a:t>Os </a:t>
            </a:r>
            <a:r>
              <a:rPr lang="pt-BR" dirty="0"/>
              <a:t>conversores analógicos-digitais (ADC) do </a:t>
            </a:r>
            <a:r>
              <a:rPr lang="pt-BR" dirty="0" err="1"/>
              <a:t>Arduino</a:t>
            </a:r>
            <a:r>
              <a:rPr lang="pt-BR" dirty="0"/>
              <a:t> são de 10 bits. </a:t>
            </a:r>
          </a:p>
          <a:p>
            <a:r>
              <a:rPr lang="pt-BR" dirty="0" smtClean="0"/>
              <a:t>Os </a:t>
            </a:r>
            <a:r>
              <a:rPr lang="pt-BR" dirty="0"/>
              <a:t>conversores ADC (do Inglês </a:t>
            </a:r>
            <a:r>
              <a:rPr lang="pt-BR" dirty="0" err="1"/>
              <a:t>Analog</a:t>
            </a:r>
            <a:r>
              <a:rPr lang="pt-BR" dirty="0"/>
              <a:t> Digital Converter) permitem uma precisão de 0.005V ou 5mV. </a:t>
            </a:r>
          </a:p>
          <a:p>
            <a:r>
              <a:rPr lang="pt-BR" dirty="0" smtClean="0"/>
              <a:t>Os </a:t>
            </a:r>
            <a:r>
              <a:rPr lang="pt-BR" dirty="0"/>
              <a:t>valores lidos em uma porta analógica variam de 0 a 1023 (10 bits), onde 0 representa 0V e 1023 representa 5V.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9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Digitais e Analógicas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</a:t>
            </a:r>
            <a:r>
              <a:rPr lang="pt-BR" dirty="0"/>
              <a:t>definir uma porta como entrada ou saída é necessário explicitar essa situação no programa. 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função </a:t>
            </a:r>
            <a:r>
              <a:rPr lang="pt-BR" dirty="0" err="1"/>
              <a:t>pinMode</a:t>
            </a:r>
            <a:r>
              <a:rPr lang="pt-BR" dirty="0"/>
              <a:t>(pin, estado) é utilizada para definir se a porta será de entrada ou saída de dados. </a:t>
            </a:r>
          </a:p>
          <a:p>
            <a:endParaRPr lang="pt-BR" dirty="0" smtClean="0"/>
          </a:p>
          <a:p>
            <a:r>
              <a:rPr lang="pt-BR" dirty="0" smtClean="0"/>
              <a:t>Exemplo</a:t>
            </a:r>
            <a:r>
              <a:rPr lang="pt-BR" dirty="0"/>
              <a:t>: </a:t>
            </a:r>
          </a:p>
          <a:p>
            <a:pPr lvl="1"/>
            <a:r>
              <a:rPr lang="pt-BR" dirty="0" smtClean="0"/>
              <a:t>Define </a:t>
            </a:r>
            <a:r>
              <a:rPr lang="pt-BR" dirty="0"/>
              <a:t>que a porta 13 será de saída </a:t>
            </a:r>
          </a:p>
          <a:p>
            <a:pPr lvl="2"/>
            <a:r>
              <a:rPr lang="pt-BR" dirty="0" err="1" smtClean="0"/>
              <a:t>pinMode</a:t>
            </a:r>
            <a:r>
              <a:rPr lang="pt-BR" dirty="0" smtClean="0"/>
              <a:t>(13</a:t>
            </a:r>
            <a:r>
              <a:rPr lang="pt-BR" dirty="0"/>
              <a:t>, OUTPUT) </a:t>
            </a:r>
          </a:p>
          <a:p>
            <a:pPr lvl="1"/>
            <a:r>
              <a:rPr lang="pt-BR" dirty="0" smtClean="0"/>
              <a:t>Define </a:t>
            </a:r>
            <a:r>
              <a:rPr lang="pt-BR" dirty="0"/>
              <a:t>que a porta 7 será de entrada </a:t>
            </a:r>
          </a:p>
          <a:p>
            <a:pPr lvl="2"/>
            <a:r>
              <a:rPr lang="pt-BR" dirty="0" err="1" smtClean="0"/>
              <a:t>pinMode</a:t>
            </a:r>
            <a:r>
              <a:rPr lang="pt-BR" dirty="0" smtClean="0"/>
              <a:t>(7</a:t>
            </a:r>
            <a:r>
              <a:rPr lang="pt-BR" dirty="0"/>
              <a:t>, INPUT)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8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esmo com o grande </a:t>
            </a:r>
            <a:r>
              <a:rPr lang="pt-BR" dirty="0" smtClean="0"/>
              <a:t>avanço, </a:t>
            </a:r>
            <a:r>
              <a:rPr lang="pt-BR" dirty="0"/>
              <a:t>trabalhar com </a:t>
            </a:r>
            <a:r>
              <a:rPr lang="pt-BR" dirty="0" err="1"/>
              <a:t>microcontroladores</a:t>
            </a:r>
            <a:r>
              <a:rPr lang="pt-BR" dirty="0"/>
              <a:t> não é tão trivial. Desta forma, em 2005, um grupo </a:t>
            </a:r>
            <a:r>
              <a:rPr lang="pt-BR" dirty="0" smtClean="0"/>
              <a:t>de pesquisadores </a:t>
            </a:r>
            <a:r>
              <a:rPr lang="pt-BR" dirty="0"/>
              <a:t>italianos perceberam a necessidade de criar um dispositivo que possibilitasse a criação de </a:t>
            </a:r>
            <a:r>
              <a:rPr lang="pt-BR" dirty="0" smtClean="0"/>
              <a:t>sistemas autônomos </a:t>
            </a:r>
            <a:r>
              <a:rPr lang="pt-BR" dirty="0"/>
              <a:t>de forma mais simples. O resultado foi o </a:t>
            </a:r>
            <a:r>
              <a:rPr lang="pt-BR" dirty="0" err="1"/>
              <a:t>Arduino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Arduino</a:t>
            </a:r>
            <a:r>
              <a:rPr lang="pt-BR" dirty="0"/>
              <a:t> rapidamente se tornou popular em todo mundo. Hoje temos várias opções de placas com </a:t>
            </a:r>
            <a:r>
              <a:rPr lang="pt-BR" dirty="0" smtClean="0"/>
              <a:t>particularidades interessantes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Arduino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site oficial da </a:t>
            </a:r>
            <a:r>
              <a:rPr lang="pt-BR" dirty="0" err="1"/>
              <a:t>Arduino</a:t>
            </a:r>
            <a:r>
              <a:rPr lang="pt-BR" dirty="0"/>
              <a:t>, encontramos a seguinte definição (traduzida):</a:t>
            </a:r>
          </a:p>
          <a:p>
            <a:r>
              <a:rPr lang="pt-BR" dirty="0"/>
              <a:t>“</a:t>
            </a:r>
            <a:r>
              <a:rPr lang="pt-BR" i="1" dirty="0" err="1"/>
              <a:t>Arduino</a:t>
            </a:r>
            <a:r>
              <a:rPr lang="pt-BR" i="1" dirty="0"/>
              <a:t> é uma plataforma open-</a:t>
            </a:r>
            <a:r>
              <a:rPr lang="pt-BR" i="1" dirty="0" err="1"/>
              <a:t>source</a:t>
            </a:r>
            <a:r>
              <a:rPr lang="pt-BR" i="1" dirty="0"/>
              <a:t> de prototipagem eletrônica com hardware e software flexíveis e fáceis </a:t>
            </a:r>
            <a:r>
              <a:rPr lang="pt-BR" i="1" dirty="0" smtClean="0"/>
              <a:t>de usar</a:t>
            </a:r>
            <a:r>
              <a:rPr lang="pt-BR" i="1" dirty="0"/>
              <a:t>, destinado a artistas, designers, </a:t>
            </a:r>
            <a:r>
              <a:rPr lang="pt-BR" i="1" dirty="0" err="1"/>
              <a:t>hobbistas</a:t>
            </a:r>
            <a:r>
              <a:rPr lang="pt-BR" i="1" dirty="0"/>
              <a:t> e qualquer pessoa interessada em criar objetos ou ambientes interativos</a:t>
            </a:r>
            <a:r>
              <a:rPr lang="pt-BR" dirty="0" smtClean="0"/>
              <a:t>.”</a:t>
            </a:r>
          </a:p>
          <a:p>
            <a:endParaRPr lang="pt-BR" dirty="0" smtClean="0"/>
          </a:p>
          <a:p>
            <a:r>
              <a:rPr lang="pt-BR" dirty="0" smtClean="0"/>
              <a:t>Ou </a:t>
            </a:r>
            <a:r>
              <a:rPr lang="pt-BR" dirty="0"/>
              <a:t>seja, o </a:t>
            </a:r>
            <a:r>
              <a:rPr lang="pt-BR" dirty="0" err="1"/>
              <a:t>Arduino</a:t>
            </a:r>
            <a:r>
              <a:rPr lang="pt-BR" dirty="0"/>
              <a:t> é uma plataforma formada por dois componentes: A </a:t>
            </a:r>
            <a:r>
              <a:rPr lang="pt-BR" dirty="0" smtClean="0"/>
              <a:t>placa </a:t>
            </a:r>
            <a:r>
              <a:rPr lang="pt-BR" dirty="0"/>
              <a:t>e a IDE </a:t>
            </a:r>
            <a:r>
              <a:rPr lang="pt-BR" dirty="0" err="1" smtClean="0"/>
              <a:t>Arduino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5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2132856"/>
            <a:ext cx="39909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Placa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Existem diversas placas </a:t>
            </a:r>
            <a:r>
              <a:rPr lang="pt-BR" dirty="0" err="1"/>
              <a:t>Arduino</a:t>
            </a:r>
            <a:r>
              <a:rPr lang="pt-BR" dirty="0"/>
              <a:t>, mas a mais popular é o </a:t>
            </a:r>
            <a:r>
              <a:rPr lang="pt-BR" dirty="0" err="1"/>
              <a:t>Arduino</a:t>
            </a:r>
            <a:r>
              <a:rPr lang="pt-BR" dirty="0"/>
              <a:t> </a:t>
            </a:r>
            <a:r>
              <a:rPr lang="pt-BR" dirty="0" smtClean="0"/>
              <a:t>Uno:</a:t>
            </a:r>
          </a:p>
          <a:p>
            <a:pPr lvl="1"/>
            <a:r>
              <a:rPr lang="pt-BR" dirty="0" err="1" smtClean="0"/>
              <a:t>Arduno</a:t>
            </a:r>
            <a:r>
              <a:rPr lang="pt-BR" dirty="0" smtClean="0"/>
              <a:t> Leonardo;</a:t>
            </a:r>
          </a:p>
          <a:p>
            <a:pPr lvl="1"/>
            <a:r>
              <a:rPr lang="pt-BR" dirty="0" err="1" smtClean="0"/>
              <a:t>Arduino</a:t>
            </a:r>
            <a:r>
              <a:rPr lang="pt-BR" dirty="0" smtClean="0"/>
              <a:t> </a:t>
            </a:r>
            <a:r>
              <a:rPr lang="pt-BR" dirty="0" err="1" smtClean="0"/>
              <a:t>Mega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Arduino</a:t>
            </a:r>
            <a:r>
              <a:rPr lang="pt-BR" dirty="0" smtClean="0"/>
              <a:t> Nano;</a:t>
            </a:r>
          </a:p>
          <a:p>
            <a:pPr lvl="1"/>
            <a:r>
              <a:rPr lang="pt-BR" dirty="0" err="1" smtClean="0"/>
              <a:t>Arduino</a:t>
            </a:r>
            <a:r>
              <a:rPr lang="pt-BR" dirty="0" smtClean="0"/>
              <a:t> Ethernet;</a:t>
            </a:r>
          </a:p>
          <a:p>
            <a:pPr lvl="1"/>
            <a:r>
              <a:rPr lang="pt-BR" dirty="0" err="1" smtClean="0"/>
              <a:t>Arduino</a:t>
            </a:r>
            <a:r>
              <a:rPr lang="pt-BR" dirty="0" smtClean="0"/>
              <a:t> Pro;</a:t>
            </a:r>
          </a:p>
          <a:p>
            <a:pPr lvl="1"/>
            <a:r>
              <a:rPr lang="pt-BR" dirty="0" err="1" smtClean="0"/>
              <a:t>Arduino</a:t>
            </a:r>
            <a:r>
              <a:rPr lang="pt-BR" dirty="0" smtClean="0"/>
              <a:t> </a:t>
            </a:r>
            <a:r>
              <a:rPr lang="pt-BR" dirty="0" err="1" smtClean="0"/>
              <a:t>Due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06" y="3066246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74" y="1484784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74" y="3066246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10" y="488057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82" y="4869160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8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/>
              <a:t>Arduino</a:t>
            </a:r>
            <a:r>
              <a:rPr lang="pt-BR" dirty="0"/>
              <a:t> Uno é uma pequena placa de circuito impresso (6,8 x 5,5 x 1,0 cm) sendo indicada para criação de protótipos de </a:t>
            </a:r>
            <a:r>
              <a:rPr lang="pt-BR" dirty="0" smtClean="0"/>
              <a:t>eletrônica.</a:t>
            </a:r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 err="1"/>
              <a:t>Arduino</a:t>
            </a:r>
            <a:r>
              <a:rPr lang="pt-BR" sz="2400" dirty="0"/>
              <a:t> Uno possui:</a:t>
            </a:r>
          </a:p>
          <a:p>
            <a:pPr lvl="2" algn="just"/>
            <a:r>
              <a:rPr lang="pt-BR" sz="2000" dirty="0"/>
              <a:t>Porta USB para conexão com o computador, </a:t>
            </a:r>
          </a:p>
          <a:p>
            <a:pPr lvl="2" algn="just"/>
            <a:r>
              <a:rPr lang="pt-BR" sz="2000" dirty="0"/>
              <a:t>Conector </a:t>
            </a:r>
            <a:r>
              <a:rPr lang="pt-BR" sz="2000" dirty="0" err="1"/>
              <a:t>jack</a:t>
            </a:r>
            <a:r>
              <a:rPr lang="pt-BR" sz="2000" dirty="0"/>
              <a:t> para alimentação externa, </a:t>
            </a:r>
          </a:p>
          <a:p>
            <a:pPr lvl="2" algn="just"/>
            <a:r>
              <a:rPr lang="pt-BR" sz="2000" dirty="0"/>
              <a:t>Programação simples, preço baixo e fácil manuseio.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4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 algn="just"/>
            <a:r>
              <a:rPr lang="pt-BR" sz="2400" dirty="0" smtClean="0"/>
              <a:t>O </a:t>
            </a:r>
            <a:r>
              <a:rPr lang="pt-BR" sz="2400" dirty="0" err="1"/>
              <a:t>Arduino</a:t>
            </a:r>
            <a:r>
              <a:rPr lang="pt-BR" sz="2400" dirty="0"/>
              <a:t> Uno conta com:</a:t>
            </a:r>
          </a:p>
          <a:p>
            <a:pPr lvl="2" algn="just"/>
            <a:r>
              <a:rPr lang="pt-BR" sz="2000" dirty="0"/>
              <a:t>01 </a:t>
            </a:r>
            <a:r>
              <a:rPr lang="pt-BR" sz="2000" dirty="0" err="1"/>
              <a:t>microcontrolador</a:t>
            </a:r>
            <a:r>
              <a:rPr lang="pt-BR" sz="2000" dirty="0"/>
              <a:t> ATmega328P (</a:t>
            </a:r>
            <a:r>
              <a:rPr lang="pt-BR" sz="2000" dirty="0" err="1"/>
              <a:t>Atmel</a:t>
            </a:r>
            <a:r>
              <a:rPr lang="pt-BR" sz="2000" dirty="0"/>
              <a:t>),</a:t>
            </a:r>
          </a:p>
          <a:p>
            <a:pPr lvl="2" algn="just"/>
            <a:r>
              <a:rPr lang="pt-BR" sz="2000" dirty="0"/>
              <a:t>14 entradas e saídas digitais, </a:t>
            </a:r>
          </a:p>
          <a:p>
            <a:pPr lvl="2" algn="just"/>
            <a:r>
              <a:rPr lang="pt-BR" sz="2000" dirty="0"/>
              <a:t>6 entradas analógicas, </a:t>
            </a:r>
          </a:p>
          <a:p>
            <a:pPr lvl="2" algn="just"/>
            <a:r>
              <a:rPr lang="pt-BR" sz="2000" dirty="0"/>
              <a:t>1 oscilador de cristal de 16 MHz e</a:t>
            </a:r>
          </a:p>
          <a:p>
            <a:pPr lvl="2" algn="just"/>
            <a:r>
              <a:rPr lang="pt-BR" sz="2000" dirty="0"/>
              <a:t>pinos de alimentação com 3,3 V, 5 V e Terra (GND). </a:t>
            </a:r>
          </a:p>
          <a:p>
            <a:endParaRPr lang="pt-BR" dirty="0"/>
          </a:p>
        </p:txBody>
      </p:sp>
      <p:pic>
        <p:nvPicPr>
          <p:cNvPr id="4" name="Imagem 4" descr="Balneabilidade_Litoral Setentrional-f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76872"/>
            <a:ext cx="4355976" cy="322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Arduino</a:t>
            </a:r>
            <a:r>
              <a:rPr lang="pt-BR" dirty="0" smtClean="0"/>
              <a:t> Uno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Arduino</a:t>
            </a:r>
            <a:r>
              <a:rPr lang="pt-BR" dirty="0"/>
              <a:t> Uno é baseado no </a:t>
            </a:r>
            <a:r>
              <a:rPr lang="pt-BR" dirty="0" err="1"/>
              <a:t>microcontrolador</a:t>
            </a:r>
            <a:r>
              <a:rPr lang="pt-BR" dirty="0"/>
              <a:t> </a:t>
            </a:r>
            <a:r>
              <a:rPr lang="pt-BR" dirty="0" err="1" smtClean="0"/>
              <a:t>Atmel</a:t>
            </a:r>
            <a:r>
              <a:rPr lang="pt-BR" dirty="0" smtClean="0"/>
              <a:t>, família </a:t>
            </a:r>
            <a:r>
              <a:rPr lang="pt-BR" dirty="0"/>
              <a:t>AVR, modelo ATmega328.</a:t>
            </a:r>
          </a:p>
          <a:p>
            <a:r>
              <a:rPr lang="pt-BR" dirty="0" smtClean="0"/>
              <a:t>Principais </a:t>
            </a:r>
            <a:r>
              <a:rPr lang="pt-BR" dirty="0"/>
              <a:t>características do </a:t>
            </a:r>
            <a:r>
              <a:rPr lang="pt-BR" dirty="0" err="1"/>
              <a:t>microcontrolador</a:t>
            </a:r>
            <a:r>
              <a:rPr lang="pt-BR" dirty="0"/>
              <a:t>:</a:t>
            </a:r>
          </a:p>
          <a:p>
            <a:pPr lvl="1"/>
            <a:r>
              <a:rPr lang="pt-BR" dirty="0" smtClean="0"/>
              <a:t>ATmega328P-PU</a:t>
            </a:r>
            <a:r>
              <a:rPr lang="pt-BR" dirty="0"/>
              <a:t>: encapsulamento DIP 28 pinos</a:t>
            </a:r>
          </a:p>
          <a:p>
            <a:pPr lvl="1"/>
            <a:r>
              <a:rPr lang="pt-BR" dirty="0" smtClean="0"/>
              <a:t>8 </a:t>
            </a:r>
            <a:r>
              <a:rPr lang="pt-BR" dirty="0"/>
              <a:t>bits</a:t>
            </a:r>
          </a:p>
          <a:p>
            <a:pPr lvl="1"/>
            <a:r>
              <a:rPr lang="pt-BR" dirty="0" err="1" smtClean="0"/>
              <a:t>Clock</a:t>
            </a:r>
            <a:r>
              <a:rPr lang="pt-BR" dirty="0" smtClean="0"/>
              <a:t> </a:t>
            </a:r>
            <a:r>
              <a:rPr lang="pt-BR" dirty="0"/>
              <a:t>de até 20 MHz</a:t>
            </a:r>
          </a:p>
          <a:p>
            <a:pPr lvl="1"/>
            <a:r>
              <a:rPr lang="pt-BR" dirty="0" smtClean="0"/>
              <a:t>Alimentação </a:t>
            </a:r>
            <a:r>
              <a:rPr lang="pt-BR" dirty="0"/>
              <a:t>1,8 a 5,5 V</a:t>
            </a:r>
          </a:p>
          <a:p>
            <a:pPr lvl="1"/>
            <a:r>
              <a:rPr lang="pt-BR" dirty="0" smtClean="0"/>
              <a:t>32 </a:t>
            </a:r>
            <a:r>
              <a:rPr lang="pt-BR" dirty="0" err="1"/>
              <a:t>KBybes</a:t>
            </a:r>
            <a:r>
              <a:rPr lang="pt-BR" dirty="0"/>
              <a:t> de memória de programa Flash</a:t>
            </a:r>
          </a:p>
          <a:p>
            <a:pPr lvl="1"/>
            <a:r>
              <a:rPr lang="pt-BR" dirty="0" smtClean="0"/>
              <a:t>2 </a:t>
            </a:r>
            <a:r>
              <a:rPr lang="pt-BR" dirty="0" err="1"/>
              <a:t>KBytes</a:t>
            </a:r>
            <a:r>
              <a:rPr lang="pt-BR" dirty="0"/>
              <a:t> de memória de dados (RAM)</a:t>
            </a:r>
          </a:p>
          <a:p>
            <a:pPr lvl="1"/>
            <a:r>
              <a:rPr lang="pt-BR" dirty="0" smtClean="0"/>
              <a:t>23 </a:t>
            </a:r>
            <a:r>
              <a:rPr lang="pt-BR" dirty="0"/>
              <a:t>pinos de I/O</a:t>
            </a:r>
          </a:p>
          <a:p>
            <a:pPr lvl="1"/>
            <a:r>
              <a:rPr lang="pt-BR" dirty="0" smtClean="0"/>
              <a:t>Conversor </a:t>
            </a:r>
            <a:r>
              <a:rPr lang="pt-BR" dirty="0"/>
              <a:t>analógico-digital de 6 canais, 10 bits</a:t>
            </a:r>
          </a:p>
          <a:p>
            <a:pPr lvl="1"/>
            <a:r>
              <a:rPr lang="pt-BR" dirty="0" smtClean="0"/>
              <a:t>PWM </a:t>
            </a:r>
            <a:r>
              <a:rPr lang="pt-BR" dirty="0"/>
              <a:t>de 6 canais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2951782" cy="146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4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</TotalTime>
  <Words>1160</Words>
  <Application>Microsoft Office PowerPoint</Application>
  <PresentationFormat>Apresentação na tela (4:3)</PresentationFormat>
  <Paragraphs>120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Brilho</vt:lpstr>
      <vt:lpstr>arduino</vt:lpstr>
      <vt:lpstr>Introdução</vt:lpstr>
      <vt:lpstr>Introdução</vt:lpstr>
      <vt:lpstr>O que é Arduino?</vt:lpstr>
      <vt:lpstr>Arduino</vt:lpstr>
      <vt:lpstr>A Placa Arduino</vt:lpstr>
      <vt:lpstr>Arduino Uno</vt:lpstr>
      <vt:lpstr>Arduino Uno</vt:lpstr>
      <vt:lpstr>Arduino Uno</vt:lpstr>
      <vt:lpstr>Arduino Uno</vt:lpstr>
      <vt:lpstr>Apresentação do PowerPoint</vt:lpstr>
      <vt:lpstr>Apresentação do PowerPoint</vt:lpstr>
      <vt:lpstr>IDE</vt:lpstr>
      <vt:lpstr>IDE </vt:lpstr>
      <vt:lpstr>IDE</vt:lpstr>
      <vt:lpstr>Exemplo de Funções setup() e loop()</vt:lpstr>
      <vt:lpstr>Monitor Serial</vt:lpstr>
      <vt:lpstr>Monitor Serial</vt:lpstr>
      <vt:lpstr>Portas Digitais e Analógicas</vt:lpstr>
      <vt:lpstr>Portas Digitais</vt:lpstr>
      <vt:lpstr>Portas Analógicas</vt:lpstr>
      <vt:lpstr>Portas Digitais e Analógicas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DELL</dc:creator>
  <cp:lastModifiedBy>DELL</cp:lastModifiedBy>
  <cp:revision>17</cp:revision>
  <dcterms:created xsi:type="dcterms:W3CDTF">2019-08-14T05:02:19Z</dcterms:created>
  <dcterms:modified xsi:type="dcterms:W3CDTF">2019-08-14T20:12:09Z</dcterms:modified>
</cp:coreProperties>
</file>