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CE0A-80EB-4870-BE41-2D136AE38849}" type="datetimeFigureOut">
              <a:rPr lang="pt-BR" smtClean="0"/>
              <a:t>11/08/2019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56027-8411-49C6-A8DA-5FDA34A60371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CE0A-80EB-4870-BE41-2D136AE38849}" type="datetimeFigureOut">
              <a:rPr lang="pt-BR" smtClean="0"/>
              <a:t>11/08/2019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56027-8411-49C6-A8DA-5FDA34A6037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CE0A-80EB-4870-BE41-2D136AE38849}" type="datetimeFigureOut">
              <a:rPr lang="pt-BR" smtClean="0"/>
              <a:t>11/08/2019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56027-8411-49C6-A8DA-5FDA34A6037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CE0A-80EB-4870-BE41-2D136AE38849}" type="datetimeFigureOut">
              <a:rPr lang="pt-BR" smtClean="0"/>
              <a:t>11/08/2019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56027-8411-49C6-A8DA-5FDA34A6037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CE0A-80EB-4870-BE41-2D136AE38849}" type="datetimeFigureOut">
              <a:rPr lang="pt-BR" smtClean="0"/>
              <a:t>11/08/2019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56027-8411-49C6-A8DA-5FDA34A60371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CE0A-80EB-4870-BE41-2D136AE38849}" type="datetimeFigureOut">
              <a:rPr lang="pt-BR" smtClean="0"/>
              <a:t>11/08/2019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56027-8411-49C6-A8DA-5FDA34A6037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CE0A-80EB-4870-BE41-2D136AE38849}" type="datetimeFigureOut">
              <a:rPr lang="pt-BR" smtClean="0"/>
              <a:t>11/08/2019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56027-8411-49C6-A8DA-5FDA34A6037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CE0A-80EB-4870-BE41-2D136AE38849}" type="datetimeFigureOut">
              <a:rPr lang="pt-BR" smtClean="0"/>
              <a:t>11/08/2019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56027-8411-49C6-A8DA-5FDA34A6037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CE0A-80EB-4870-BE41-2D136AE38849}" type="datetimeFigureOut">
              <a:rPr lang="pt-BR" smtClean="0"/>
              <a:t>11/08/2019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56027-8411-49C6-A8DA-5FDA34A6037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CE0A-80EB-4870-BE41-2D136AE38849}" type="datetimeFigureOut">
              <a:rPr lang="pt-BR" smtClean="0"/>
              <a:t>11/08/2019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56027-8411-49C6-A8DA-5FDA34A60371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CE0A-80EB-4870-BE41-2D136AE38849}" type="datetimeFigureOut">
              <a:rPr lang="pt-BR" smtClean="0"/>
              <a:t>11/08/2019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56027-8411-49C6-A8DA-5FDA34A6037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864CE0A-80EB-4870-BE41-2D136AE38849}" type="datetimeFigureOut">
              <a:rPr lang="pt-BR" smtClean="0"/>
              <a:t>11/08/2019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1256027-8411-49C6-A8DA-5FDA34A6037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microcontrolador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Professor </a:t>
            </a:r>
            <a:r>
              <a:rPr lang="pt-BR" dirty="0" err="1" smtClean="0"/>
              <a:t>Átila</a:t>
            </a:r>
            <a:r>
              <a:rPr lang="pt-BR" dirty="0" smtClean="0"/>
              <a:t> Carvalho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3725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Principais Fabricantes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Microchip (PIC).</a:t>
            </a:r>
          </a:p>
          <a:p>
            <a:r>
              <a:rPr lang="pt-BR" dirty="0" err="1" smtClean="0"/>
              <a:t>Atmel</a:t>
            </a:r>
            <a:r>
              <a:rPr lang="pt-BR" dirty="0" smtClean="0"/>
              <a:t> (</a:t>
            </a:r>
            <a:r>
              <a:rPr lang="pt-BR" dirty="0" err="1" smtClean="0"/>
              <a:t>Atmega</a:t>
            </a:r>
            <a:r>
              <a:rPr lang="pt-BR" dirty="0" smtClean="0"/>
              <a:t>, </a:t>
            </a:r>
            <a:r>
              <a:rPr lang="pt-BR" dirty="0" err="1" smtClean="0"/>
              <a:t>Arduino</a:t>
            </a:r>
            <a:r>
              <a:rPr lang="pt-BR" dirty="0" smtClean="0"/>
              <a:t>).</a:t>
            </a:r>
          </a:p>
          <a:p>
            <a:r>
              <a:rPr lang="pt-BR" dirty="0" smtClean="0"/>
              <a:t>Texas </a:t>
            </a:r>
            <a:r>
              <a:rPr lang="pt-BR" dirty="0" err="1" smtClean="0"/>
              <a:t>Instruments</a:t>
            </a:r>
            <a:r>
              <a:rPr lang="pt-BR" dirty="0" smtClean="0"/>
              <a:t>;</a:t>
            </a:r>
          </a:p>
          <a:p>
            <a:r>
              <a:rPr lang="pt-BR" dirty="0" err="1" smtClean="0"/>
              <a:t>Freescale</a:t>
            </a:r>
            <a:r>
              <a:rPr lang="pt-BR" dirty="0" smtClean="0"/>
              <a:t>.</a:t>
            </a:r>
          </a:p>
          <a:p>
            <a:r>
              <a:rPr lang="pt-BR" dirty="0" err="1" smtClean="0"/>
              <a:t>Zilog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513825"/>
            <a:ext cx="432048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6111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Microcontrolador</a:t>
            </a:r>
            <a:r>
              <a:rPr lang="pt-BR" dirty="0" smtClean="0"/>
              <a:t> x Microprocessador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3415083"/>
              </p:ext>
            </p:extLst>
          </p:nvPr>
        </p:nvGraphicFramePr>
        <p:xfrm>
          <a:off x="395536" y="2348880"/>
          <a:ext cx="8229600" cy="3145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524178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Microcontrolador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Microprocessador</a:t>
                      </a:r>
                      <a:endParaRPr lang="pt-BR" dirty="0"/>
                    </a:p>
                  </a:txBody>
                  <a:tcPr/>
                </a:tc>
              </a:tr>
              <a:tr h="524178">
                <a:tc>
                  <a:txBody>
                    <a:bodyPr/>
                    <a:lstStyle/>
                    <a:p>
                      <a:r>
                        <a:rPr lang="pt-BR" dirty="0" smtClean="0"/>
                        <a:t>Gasta menos Energia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Gasta</a:t>
                      </a:r>
                      <a:r>
                        <a:rPr lang="pt-BR" baseline="0" dirty="0" smtClean="0"/>
                        <a:t> Mais Energia</a:t>
                      </a:r>
                      <a:endParaRPr lang="pt-BR" dirty="0"/>
                    </a:p>
                  </a:txBody>
                  <a:tcPr/>
                </a:tc>
              </a:tr>
              <a:tr h="524178">
                <a:tc>
                  <a:txBody>
                    <a:bodyPr/>
                    <a:lstStyle/>
                    <a:p>
                      <a:r>
                        <a:rPr lang="pt-BR" dirty="0" smtClean="0"/>
                        <a:t>Periféricos Internos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Foco em Velocidade</a:t>
                      </a:r>
                      <a:endParaRPr lang="pt-BR" dirty="0"/>
                    </a:p>
                  </a:txBody>
                  <a:tcPr/>
                </a:tc>
              </a:tr>
              <a:tr h="524178">
                <a:tc>
                  <a:txBody>
                    <a:bodyPr/>
                    <a:lstStyle/>
                    <a:p>
                      <a:r>
                        <a:rPr lang="pt-BR" dirty="0" smtClean="0"/>
                        <a:t>Economia</a:t>
                      </a:r>
                      <a:r>
                        <a:rPr lang="pt-BR" baseline="0" dirty="0" smtClean="0"/>
                        <a:t> de Espaço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Circuitos</a:t>
                      </a:r>
                      <a:r>
                        <a:rPr lang="pt-BR" baseline="0" dirty="0" smtClean="0"/>
                        <a:t> Maiores</a:t>
                      </a:r>
                      <a:endParaRPr lang="pt-BR" dirty="0"/>
                    </a:p>
                  </a:txBody>
                  <a:tcPr/>
                </a:tc>
              </a:tr>
              <a:tr h="524178">
                <a:tc>
                  <a:txBody>
                    <a:bodyPr/>
                    <a:lstStyle/>
                    <a:p>
                      <a:r>
                        <a:rPr lang="pt-BR" dirty="0" smtClean="0"/>
                        <a:t>Mais Barato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Mais</a:t>
                      </a:r>
                      <a:r>
                        <a:rPr lang="pt-BR" baseline="0" dirty="0" smtClean="0"/>
                        <a:t> Caro</a:t>
                      </a:r>
                      <a:endParaRPr lang="pt-BR" dirty="0"/>
                    </a:p>
                  </a:txBody>
                  <a:tcPr/>
                </a:tc>
              </a:tr>
              <a:tr h="524178">
                <a:tc>
                  <a:txBody>
                    <a:bodyPr/>
                    <a:lstStyle/>
                    <a:p>
                      <a:r>
                        <a:rPr lang="pt-BR" dirty="0" smtClean="0"/>
                        <a:t>Possui um Processador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Não possui Periféricos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576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um </a:t>
            </a:r>
            <a:r>
              <a:rPr lang="pt-BR" dirty="0" err="1" smtClean="0"/>
              <a:t>Microcontrolador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um circuito integrado que contém um núcleo de processamento, memória e periféricos que pode ser programado. É chamado de computador em um chip (</a:t>
            </a:r>
            <a:r>
              <a:rPr lang="pt-BR" dirty="0" err="1" smtClean="0"/>
              <a:t>SoC</a:t>
            </a:r>
            <a:r>
              <a:rPr lang="pt-BR" dirty="0" smtClean="0"/>
              <a:t> – System </a:t>
            </a:r>
            <a:r>
              <a:rPr lang="pt-BR" dirty="0" err="1" smtClean="0"/>
              <a:t>on</a:t>
            </a:r>
            <a:r>
              <a:rPr lang="pt-BR" dirty="0" smtClean="0"/>
              <a:t> Chip).</a:t>
            </a:r>
            <a:endParaRPr lang="pt-BR" dirty="0"/>
          </a:p>
        </p:txBody>
      </p:sp>
      <p:pic>
        <p:nvPicPr>
          <p:cNvPr id="9218" name="Picture 2" descr="Resultado de imagem para microcontrolado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212976"/>
            <a:ext cx="6504657" cy="376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425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Componentes Internos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57388"/>
            <a:ext cx="7750968" cy="391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7742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Núcleo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o processador do </a:t>
            </a:r>
            <a:r>
              <a:rPr lang="pt-BR" dirty="0" err="1" smtClean="0"/>
              <a:t>microcontrolador</a:t>
            </a:r>
            <a:r>
              <a:rPr lang="pt-BR" dirty="0" smtClean="0"/>
              <a:t>. Responsável por interpretar as instruções, tomar decisões, realizar cálculos e controlar a dinâmica de funcionamento de todos os periféricos.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346" y="3429000"/>
            <a:ext cx="4305300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9893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Clock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sistema de </a:t>
            </a:r>
            <a:r>
              <a:rPr lang="pt-BR" dirty="0" err="1" smtClean="0"/>
              <a:t>clock</a:t>
            </a:r>
            <a:r>
              <a:rPr lang="pt-BR" dirty="0" smtClean="0"/>
              <a:t> é um oscilador que gera uma onda quadrada que é utilizada pelo núcleo e periféricos para seu funcionamento.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3645024"/>
            <a:ext cx="7419975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4497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Memória RAM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48544"/>
            <a:ext cx="8229600" cy="4876800"/>
          </a:xfrm>
        </p:spPr>
        <p:txBody>
          <a:bodyPr/>
          <a:lstStyle/>
          <a:p>
            <a:r>
              <a:rPr lang="pt-BR" dirty="0" smtClean="0"/>
              <a:t>Memória Volátil (que não retêm as informações quando não energizadas) utilizada para guardar informações gerais do usuário, dados do </a:t>
            </a:r>
            <a:r>
              <a:rPr lang="pt-BR" dirty="0" err="1" smtClean="0"/>
              <a:t>microcontrolador</a:t>
            </a:r>
            <a:r>
              <a:rPr lang="pt-BR" dirty="0" smtClean="0"/>
              <a:t> e para controle de funcionamento dos periféricos em geral.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429000"/>
            <a:ext cx="4349650" cy="2899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9798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Memória ROM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Memória não volátil (geralmente memória Flash) na qual fica armazenado o programa feito pelo usuário que irá controlar o funcionamento do </a:t>
            </a:r>
            <a:r>
              <a:rPr lang="pt-BR" dirty="0" err="1" smtClean="0"/>
              <a:t>microcontrador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068960"/>
            <a:ext cx="4503191" cy="3034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1318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Periféricos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São circuitos internos que realizam funções específicas e são controlados de acordo com a programação feita pelo usuário. </a:t>
            </a:r>
          </a:p>
          <a:p>
            <a:r>
              <a:rPr lang="pt-BR" dirty="0" smtClean="0"/>
              <a:t>Exemplos: Conversor AD, </a:t>
            </a:r>
            <a:r>
              <a:rPr lang="pt-BR" dirty="0" err="1" smtClean="0"/>
              <a:t>Timers</a:t>
            </a:r>
            <a:r>
              <a:rPr lang="pt-BR" dirty="0" smtClean="0"/>
              <a:t>, UART, PWM etc.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01" y="3429000"/>
            <a:ext cx="5147071" cy="2711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8287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Barramentos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2433042"/>
            <a:ext cx="7915275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9553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era antigamente?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798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Programação do </a:t>
            </a:r>
            <a:r>
              <a:rPr lang="pt-BR" dirty="0" err="1" smtClean="0"/>
              <a:t>Microcontrolador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Microcontroladores</a:t>
            </a:r>
            <a:r>
              <a:rPr lang="pt-BR" dirty="0" smtClean="0"/>
              <a:t> não possuem, geralmente, sistema operacional; os programas rodam diretamente no chip.</a:t>
            </a:r>
          </a:p>
          <a:p>
            <a:r>
              <a:rPr lang="pt-BR" dirty="0" smtClean="0"/>
              <a:t>O software que roda no </a:t>
            </a:r>
            <a:r>
              <a:rPr lang="pt-BR" dirty="0" err="1" smtClean="0"/>
              <a:t>microcontrolador</a:t>
            </a:r>
            <a:r>
              <a:rPr lang="pt-BR" dirty="0" smtClean="0"/>
              <a:t> é chamado de firmware.</a:t>
            </a:r>
          </a:p>
          <a:p>
            <a:r>
              <a:rPr lang="pt-BR" dirty="0" smtClean="0"/>
              <a:t>O software é programado em linguagem C ou Assembly na maior parte dos casos, embora seja possível usar outras linguagens em alguns </a:t>
            </a:r>
            <a:r>
              <a:rPr lang="pt-BR" dirty="0" err="1" smtClean="0"/>
              <a:t>microcontroladores</a:t>
            </a:r>
            <a:r>
              <a:rPr lang="pt-BR" dirty="0" smtClean="0"/>
              <a:t>.</a:t>
            </a:r>
          </a:p>
          <a:p>
            <a:r>
              <a:rPr lang="pt-BR" dirty="0" smtClean="0"/>
              <a:t>A programação é feita com o uso de ferramentas instaladas em um PC (IDE).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7033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Plataformas para Estudo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Há no mercado diversos kits e placas para estudo de prototipagem de sistemas embarcados e programação de </a:t>
            </a:r>
            <a:r>
              <a:rPr lang="pt-BR" dirty="0" err="1" smtClean="0"/>
              <a:t>microcontroladores</a:t>
            </a:r>
            <a:r>
              <a:rPr lang="pt-BR" dirty="0" smtClean="0"/>
              <a:t>. Como exemplo, podemos citar:</a:t>
            </a:r>
          </a:p>
          <a:p>
            <a:pPr lvl="1"/>
            <a:r>
              <a:rPr lang="pt-BR" dirty="0" smtClean="0"/>
              <a:t>Plataforma </a:t>
            </a:r>
            <a:r>
              <a:rPr lang="pt-BR" dirty="0" err="1" smtClean="0"/>
              <a:t>Arduino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Microchip PIC Starter Kit;</a:t>
            </a:r>
          </a:p>
          <a:p>
            <a:pPr lvl="1"/>
            <a:r>
              <a:rPr lang="pt-BR" dirty="0" smtClean="0"/>
              <a:t>Texas </a:t>
            </a:r>
            <a:r>
              <a:rPr lang="pt-BR" dirty="0" err="1" smtClean="0"/>
              <a:t>Instruments</a:t>
            </a:r>
            <a:r>
              <a:rPr lang="pt-BR" dirty="0" smtClean="0"/>
              <a:t> MSP430 </a:t>
            </a:r>
            <a:r>
              <a:rPr lang="pt-BR" dirty="0" err="1" smtClean="0"/>
              <a:t>Launchped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Módulo ESP8266 </a:t>
            </a:r>
            <a:r>
              <a:rPr lang="pt-BR" dirty="0" err="1" smtClean="0"/>
              <a:t>NodeMCU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9596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1º - Processamento Eletromecânico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Eletricidade + Mecânica</a:t>
            </a:r>
          </a:p>
          <a:p>
            <a:r>
              <a:rPr lang="pt-BR" dirty="0" smtClean="0"/>
              <a:t>Calculadora </a:t>
            </a:r>
            <a:r>
              <a:rPr lang="pt-BR" dirty="0" err="1" smtClean="0"/>
              <a:t>Busicom</a:t>
            </a:r>
            <a:r>
              <a:rPr lang="pt-BR" dirty="0" smtClean="0"/>
              <a:t> HL-21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858" y="2924944"/>
            <a:ext cx="6722518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8570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2º - Circuitos Integrados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Após a invenção do transistor.</a:t>
            </a:r>
          </a:p>
          <a:p>
            <a:r>
              <a:rPr lang="pt-BR" dirty="0" smtClean="0"/>
              <a:t>Circuitos Integrados Especializados.</a:t>
            </a:r>
          </a:p>
          <a:p>
            <a:r>
              <a:rPr lang="pt-BR" dirty="0" smtClean="0"/>
              <a:t>Exemplo: Porta OU 7432 </a:t>
            </a:r>
            <a:endParaRPr lang="pt-BR" dirty="0"/>
          </a:p>
        </p:txBody>
      </p:sp>
      <p:pic>
        <p:nvPicPr>
          <p:cNvPr id="2052" name="Picture 4" descr="Resultado de imagem para porta ou 7432 imag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861048"/>
            <a:ext cx="3362325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m para porta ou 7432 imag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356992"/>
            <a:ext cx="4371975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604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3º- Microprocessador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Primeiro Microprocessador 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dirty="0" smtClean="0"/>
              <a:t>Intel i4004.</a:t>
            </a:r>
          </a:p>
          <a:p>
            <a:r>
              <a:rPr lang="pt-BR" dirty="0" smtClean="0"/>
              <a:t>Lançado em 1971.</a:t>
            </a:r>
          </a:p>
          <a:p>
            <a:r>
              <a:rPr lang="pt-BR" dirty="0" smtClean="0"/>
              <a:t>Chip Programável.</a:t>
            </a:r>
          </a:p>
          <a:p>
            <a:r>
              <a:rPr lang="pt-BR" dirty="0" smtClean="0"/>
              <a:t>Precisava de Memória RAM, ROM e um chip com I/</a:t>
            </a:r>
            <a:r>
              <a:rPr lang="pt-BR" dirty="0" err="1" smtClean="0"/>
              <a:t>O’s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531" y="3593009"/>
            <a:ext cx="3849693" cy="2572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4203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3º - Microprocessador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Possuia</a:t>
            </a:r>
            <a:r>
              <a:rPr lang="pt-BR" dirty="0" smtClean="0"/>
              <a:t> 2300 transistores internos em uma única placa de silício.</a:t>
            </a:r>
          </a:p>
          <a:p>
            <a:r>
              <a:rPr lang="pt-BR" dirty="0" smtClean="0"/>
              <a:t>Foco em velocidade de processamento (Fazia 1200 cálculos por segundo rodando a 740 kHz).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332" y="3356992"/>
            <a:ext cx="5125948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0152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Evolução do Microprocessador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Hoje são usados em vários equipamentos: </a:t>
            </a:r>
            <a:r>
              <a:rPr lang="pt-BR" dirty="0" err="1" smtClean="0"/>
              <a:t>PC’s</a:t>
            </a:r>
            <a:r>
              <a:rPr lang="pt-BR" dirty="0" smtClean="0"/>
              <a:t>, Smartphones etc.</a:t>
            </a:r>
          </a:p>
          <a:p>
            <a:r>
              <a:rPr lang="pt-BR" dirty="0" smtClean="0"/>
              <a:t>Possui mais de 500 milhões de transistores internos.</a:t>
            </a:r>
          </a:p>
          <a:p>
            <a:r>
              <a:rPr lang="pt-BR" dirty="0" smtClean="0"/>
              <a:t>Faz centenas de milhões de cálculos por segundo rodando com frequência acima de 3 GHz.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789040"/>
            <a:ext cx="4610844" cy="2769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4359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Microcontrolador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computador em apenas um chip.</a:t>
            </a:r>
          </a:p>
          <a:p>
            <a:r>
              <a:rPr lang="pt-BR" dirty="0" smtClean="0"/>
              <a:t>Processador (CPU) + Memórias + I/</a:t>
            </a:r>
            <a:r>
              <a:rPr lang="pt-BR" dirty="0" err="1" smtClean="0"/>
              <a:t>O’s</a:t>
            </a:r>
            <a:r>
              <a:rPr lang="pt-BR" dirty="0" smtClean="0"/>
              <a:t>.</a:t>
            </a:r>
          </a:p>
          <a:p>
            <a:r>
              <a:rPr lang="pt-BR" dirty="0" smtClean="0"/>
              <a:t>Pode ter outros periféricos como Timer, Conversor A/D, PWM, Comunicação Serial/USB/Ethernet etc.</a:t>
            </a:r>
            <a:endParaRPr lang="pt-BR" dirty="0"/>
          </a:p>
        </p:txBody>
      </p:sp>
      <p:pic>
        <p:nvPicPr>
          <p:cNvPr id="6148" name="Picture 4" descr="Resultado de imagem para microcontrolad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284984"/>
            <a:ext cx="4104456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187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Microcontrolador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Tem relação com Eletrônica embarcada:</a:t>
            </a:r>
          </a:p>
          <a:p>
            <a:pPr lvl="1"/>
            <a:r>
              <a:rPr lang="pt-BR" dirty="0" smtClean="0"/>
              <a:t>TV / Monitor;</a:t>
            </a:r>
          </a:p>
          <a:p>
            <a:pPr lvl="1"/>
            <a:r>
              <a:rPr lang="pt-BR" dirty="0" smtClean="0"/>
              <a:t>DVD e Rádio;</a:t>
            </a:r>
          </a:p>
          <a:p>
            <a:pPr lvl="1"/>
            <a:r>
              <a:rPr lang="pt-BR" dirty="0" smtClean="0"/>
              <a:t>Celulares;</a:t>
            </a:r>
          </a:p>
          <a:p>
            <a:pPr lvl="1"/>
            <a:r>
              <a:rPr lang="pt-BR" dirty="0" err="1" smtClean="0"/>
              <a:t>Microondas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Automóveis;</a:t>
            </a:r>
          </a:p>
          <a:p>
            <a:pPr lvl="1"/>
            <a:r>
              <a:rPr lang="pt-BR" dirty="0" smtClean="0"/>
              <a:t>Leitores de Cartão;</a:t>
            </a:r>
          </a:p>
          <a:p>
            <a:pPr lvl="1"/>
            <a:r>
              <a:rPr lang="pt-BR" dirty="0" err="1" smtClean="0"/>
              <a:t>No-Breaks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Geladeiras.</a:t>
            </a:r>
            <a:endParaRPr lang="pt-BR" dirty="0"/>
          </a:p>
        </p:txBody>
      </p:sp>
      <p:pic>
        <p:nvPicPr>
          <p:cNvPr id="7170" name="Picture 2" descr="Resultado de imagem para microcontrolad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492896"/>
            <a:ext cx="4594579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5294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lho">
  <a:themeElements>
    <a:clrScheme name="Brilho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lh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237</TotalTime>
  <Words>551</Words>
  <Application>Microsoft Office PowerPoint</Application>
  <PresentationFormat>Apresentação na tela (4:3)</PresentationFormat>
  <Paragraphs>81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Brilho</vt:lpstr>
      <vt:lpstr>microcontrolador</vt:lpstr>
      <vt:lpstr>Como era antigamente?</vt:lpstr>
      <vt:lpstr>1º - Processamento Eletromecânico</vt:lpstr>
      <vt:lpstr>2º - Circuitos Integrados</vt:lpstr>
      <vt:lpstr>3º- Microprocessador</vt:lpstr>
      <vt:lpstr>3º - Microprocessador</vt:lpstr>
      <vt:lpstr>Evolução do Microprocessador </vt:lpstr>
      <vt:lpstr>Microcontrolador</vt:lpstr>
      <vt:lpstr>Microcontrolador</vt:lpstr>
      <vt:lpstr>Principais Fabricantes</vt:lpstr>
      <vt:lpstr>Microcontrolador x Microprocessador</vt:lpstr>
      <vt:lpstr>O que é um Microcontrolador?</vt:lpstr>
      <vt:lpstr>Componentes Internos</vt:lpstr>
      <vt:lpstr>Núcleo</vt:lpstr>
      <vt:lpstr>Clock</vt:lpstr>
      <vt:lpstr>Memória RAM</vt:lpstr>
      <vt:lpstr>Memória ROM</vt:lpstr>
      <vt:lpstr>Periféricos</vt:lpstr>
      <vt:lpstr>Barramentos</vt:lpstr>
      <vt:lpstr>Programação do Microcontrolador</vt:lpstr>
      <vt:lpstr>Plataformas para Estudo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microcontrolador</dc:title>
  <dc:creator>DELL</dc:creator>
  <cp:lastModifiedBy>DELL</cp:lastModifiedBy>
  <cp:revision>19</cp:revision>
  <dcterms:created xsi:type="dcterms:W3CDTF">2019-08-09T04:29:55Z</dcterms:created>
  <dcterms:modified xsi:type="dcterms:W3CDTF">2019-08-12T04:40:13Z</dcterms:modified>
</cp:coreProperties>
</file>