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UESSalexmendoza/Lenguajes-de-Programacion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iudad con edificios altos&#10;&#10;El contenido generado por IA puede ser incorrecto.">
            <a:extLst>
              <a:ext uri="{FF2B5EF4-FFF2-40B4-BE49-F238E27FC236}">
                <a16:creationId xmlns:a16="http://schemas.microsoft.com/office/drawing/2014/main" id="{80DCEB2E-A32C-6096-BB3C-183755E4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4A2BA33-0590-00E4-A107-B71201D8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3379"/>
              </p:ext>
            </p:extLst>
          </p:nvPr>
        </p:nvGraphicFramePr>
        <p:xfrm>
          <a:off x="0" y="-8681"/>
          <a:ext cx="12192000" cy="1490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767429527"/>
                    </a:ext>
                  </a:extLst>
                </a:gridCol>
              </a:tblGrid>
              <a:tr h="1490938">
                <a:tc>
                  <a:txBody>
                    <a:bodyPr/>
                    <a:lstStyle/>
                    <a:p>
                      <a:pPr algn="ctr"/>
                      <a:r>
                        <a:rPr lang="es-EC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Desarrollo de aplicación Web “Voz Urbana”</a:t>
                      </a:r>
                      <a:endParaRPr lang="es-EC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75261"/>
                  </a:ext>
                </a:extLst>
              </a:tr>
            </a:tbl>
          </a:graphicData>
        </a:graphic>
      </p:graphicFrame>
      <p:pic>
        <p:nvPicPr>
          <p:cNvPr id="7" name="Picture 2" descr="Comunicado Oficial - UEES - Universidad Espíritu Santo">
            <a:extLst>
              <a:ext uri="{FF2B5EF4-FFF2-40B4-BE49-F238E27FC236}">
                <a16:creationId xmlns:a16="http://schemas.microsoft.com/office/drawing/2014/main" id="{F81AB61E-956E-FBCE-434C-64BC6C88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0"/>
            <a:ext cx="2286000" cy="148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83250C2-A4A6-A12B-82BC-91ACDF80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7679"/>
              </p:ext>
            </p:extLst>
          </p:nvPr>
        </p:nvGraphicFramePr>
        <p:xfrm>
          <a:off x="0" y="1482257"/>
          <a:ext cx="9191626" cy="2418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38167">
                  <a:extLst>
                    <a:ext uri="{9D8B030D-6E8A-4147-A177-3AD203B41FA5}">
                      <a16:colId xmlns:a16="http://schemas.microsoft.com/office/drawing/2014/main" val="3241697402"/>
                    </a:ext>
                  </a:extLst>
                </a:gridCol>
                <a:gridCol w="5653459">
                  <a:extLst>
                    <a:ext uri="{9D8B030D-6E8A-4147-A177-3AD203B41FA5}">
                      <a16:colId xmlns:a16="http://schemas.microsoft.com/office/drawing/2014/main" val="3837194442"/>
                    </a:ext>
                  </a:extLst>
                </a:gridCol>
              </a:tblGrid>
              <a:tr h="38862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 Mendoza Morante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4272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 Tello Bravo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464074"/>
                  </a:ext>
                </a:extLst>
              </a:tr>
              <a:tr h="18419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Carlos Plua Bustamante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006839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Lenguajes de </a:t>
                      </a:r>
                      <a:r>
                        <a:rPr lang="es-EC" sz="3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Programacion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282176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Docente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3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David Gurumendi</a:t>
                      </a:r>
                      <a:endParaRPr lang="es-EC" sz="3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79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C7D708-1219-C9AB-96DD-C3E8177DBE0C}"/>
              </a:ext>
            </a:extLst>
          </p:cNvPr>
          <p:cNvSpPr txBox="1"/>
          <p:nvPr/>
        </p:nvSpPr>
        <p:spPr>
          <a:xfrm>
            <a:off x="66674" y="97227"/>
            <a:ext cx="71056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C" b="1" dirty="0"/>
              <a:t>Resumen del Proyecto VozUrbana</a:t>
            </a:r>
          </a:p>
          <a:p>
            <a:pPr algn="just">
              <a:buNone/>
            </a:pPr>
            <a:r>
              <a:rPr lang="es-EC" b="1" dirty="0"/>
              <a:t>VozUrbana</a:t>
            </a:r>
            <a:r>
              <a:rPr lang="es-EC" dirty="0"/>
              <a:t> es una plataforma web que permite a los ciudadanos reportar de forma georreferenciada problemas urbanos como baches, luminarias dañadas, basura acumulada o veredas en mal estado. A través de un mapa interactivo, los usuarios pueden registrar la incidencia con descripción, ubicación y evidencia.</a:t>
            </a:r>
          </a:p>
          <a:p>
            <a:pPr algn="just">
              <a:buNone/>
            </a:pPr>
            <a:r>
              <a:rPr lang="es-EC" dirty="0"/>
              <a:t>El objetivo principal es </a:t>
            </a:r>
            <a:r>
              <a:rPr lang="es-EC" b="1" dirty="0"/>
              <a:t>fortalecer la comunicación entre la ciudadanía y las autoridades locales</a:t>
            </a:r>
            <a:r>
              <a:rPr lang="es-EC" dirty="0"/>
              <a:t>, mejorando el mantenimiento del espacio público y promoviendo la participación ciudadana.</a:t>
            </a:r>
          </a:p>
          <a:p>
            <a:pPr algn="just">
              <a:buNone/>
            </a:pPr>
            <a:r>
              <a:rPr lang="es-EC" dirty="0"/>
              <a:t>La plataforma incluye: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Visualización y seguimiento de reportes en tiempo real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Sistema de votación para priorizar incidencias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Panel de administración para entidades responsables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Generación de estadísticas por zona o tipo de problema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FEB97-B5D1-101D-9715-7950B5C9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62" y="1"/>
            <a:ext cx="49442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521AA5-8533-F44D-983A-DDAC18EAE74A}"/>
              </a:ext>
            </a:extLst>
          </p:cNvPr>
          <p:cNvSpPr txBox="1"/>
          <p:nvPr/>
        </p:nvSpPr>
        <p:spPr>
          <a:xfrm>
            <a:off x="63626" y="4563619"/>
            <a:ext cx="12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b="1" dirty="0"/>
              <a:t>VozUrbana</a:t>
            </a:r>
            <a:r>
              <a:rPr lang="es-EC" dirty="0"/>
              <a:t> busca fomentar una ciudad más colaborativa, eficiente y transparente, donde todos puedan contribuir activamente al bienestar de su comunidad.</a:t>
            </a:r>
          </a:p>
        </p:txBody>
      </p:sp>
    </p:spTree>
    <p:extLst>
      <p:ext uri="{BB962C8B-B14F-4D97-AF65-F5344CB8AC3E}">
        <p14:creationId xmlns:p14="http://schemas.microsoft.com/office/powerpoint/2010/main" val="67460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28D4D-9388-A333-9236-4D47F6ED1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E7AB36-B504-3D2C-2F27-661D21E6B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DE015-4652-009A-3E8D-72FA5877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6EFF2-65FB-CEE0-2DC8-D913361DE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E83C7A-79A4-0746-7250-800DBE33E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635C51-0F54-29F6-E176-813D1345E760}"/>
              </a:ext>
            </a:extLst>
          </p:cNvPr>
          <p:cNvSpPr txBox="1"/>
          <p:nvPr/>
        </p:nvSpPr>
        <p:spPr>
          <a:xfrm>
            <a:off x="68191" y="1076171"/>
            <a:ext cx="54925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Objetivos Específicos </a:t>
            </a:r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Diseñar e implementar un sistema de registro y autenticación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Desarrollar un módulo de reporte de problemas urbanos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Integrar un sistema de geolocalización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Implementar una interfaz pública de visualización de 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Diseñar un panel administrativo básico para moderadores o autoridades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Garantizar mecanismos mínimos de seguridad y control de accesos</a:t>
            </a:r>
            <a:r>
              <a:rPr lang="es-EC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32FE6E3E-740F-8C76-BB1B-36858E0B81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61" y="1076171"/>
            <a:ext cx="6626677" cy="29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7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2FAED-A046-9B2F-AA46-218A73F56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A7B1AF-1F12-3556-4792-DE908431A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456FA-1C3F-92C5-655B-D0316E10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92D81-E6E6-AC28-E713-E4F2D392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FE2AE-8CAA-C215-26AD-AC20852D1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E952E0-F5AB-18B9-1875-6C7E85EDFB6A}"/>
              </a:ext>
            </a:extLst>
          </p:cNvPr>
          <p:cNvSpPr txBox="1"/>
          <p:nvPr/>
        </p:nvSpPr>
        <p:spPr>
          <a:xfrm>
            <a:off x="-3061" y="1038225"/>
            <a:ext cx="66674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Objetivos indirectos </a:t>
            </a:r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Fomentar una cultura de participación ciudadana activa y responsable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Mejorar la comunicación entre vecinos y autoridades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Contribuir a la construcción de ciudades más inclusivas, limpias y sostenibles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Promover la transparencia en la gestión municipal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Fortalecer la conciencia social sobre el uso del espacio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Estimular el uso de herramientas tecnológicas con fines sociales y comunitarios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Generar datos estadísticos valiosos para la toma de decisiones futuras</a:t>
            </a:r>
          </a:p>
          <a:p>
            <a:pPr>
              <a:buNone/>
            </a:pP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CE64979A-0FBF-896E-3FFE-9D2E7063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88" y="1114425"/>
            <a:ext cx="5486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8B16A-03D6-E293-6CD3-F878ADF0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BE80D2-7067-3250-3912-F0513DCCB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54E1D-C85D-60A4-20E8-FB1B483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B0D19-9B1B-D948-856C-E704B841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CF745F-2846-F864-7977-A256170D6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82B024-8AB3-7050-483D-A8B39E8F2957}"/>
              </a:ext>
            </a:extLst>
          </p:cNvPr>
          <p:cNvSpPr txBox="1"/>
          <p:nvPr/>
        </p:nvSpPr>
        <p:spPr>
          <a:xfrm>
            <a:off x="0" y="857250"/>
            <a:ext cx="7102602" cy="368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Objetivos versiones futuras </a:t>
            </a:r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Desarrollar una aplicación móvil nativa</a:t>
            </a:r>
            <a:endParaRPr lang="es-EC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Incorporación de un sistema de votación</a:t>
            </a:r>
            <a:endParaRPr lang="es-EC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Integrar notificaciones por correo electrónico o mensajes de texto (SMS)</a:t>
            </a:r>
            <a:endParaRPr lang="es-EC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Crear un sistema avanzado de análisis de datos y visualización de estadísticas</a:t>
            </a:r>
            <a:endParaRPr lang="es-EC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Validar automáticamente reportes</a:t>
            </a:r>
            <a:r>
              <a:rPr lang="es-EC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Incluir niveles de usuarios con distintos permisos jerárquicos</a:t>
            </a:r>
            <a:r>
              <a:rPr lang="es-EC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Integrar el sistema con bases de datos o </a:t>
            </a:r>
            <a:r>
              <a:rPr lang="es-EC" sz="1800" b="1" i="0" u="none" strike="noStrike" baseline="0" dirty="0" err="1">
                <a:latin typeface="Times New Roman" panose="02020603050405020304" pitchFamily="18" charset="0"/>
              </a:rPr>
              <a:t>APIs</a:t>
            </a: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 externas del gobierno municipal</a:t>
            </a:r>
            <a:r>
              <a:rPr lang="es-EC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800" b="1" i="0" u="none" strike="noStrike" baseline="0" dirty="0">
                <a:latin typeface="Times New Roman" panose="02020603050405020304" pitchFamily="18" charset="0"/>
              </a:rPr>
              <a:t>Incorporar un sistema de comentarios o chat en cada reporte</a:t>
            </a:r>
            <a:r>
              <a:rPr lang="es-EC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es-EC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6C1B3A-E6CA-6246-72E5-F4A89242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80" y="0"/>
            <a:ext cx="4984358" cy="56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7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A0123-2195-A514-D18F-BFBE0192A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7ED99E-3C09-DCF4-C3AE-34D33C69D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D977B-58F2-EBBC-86C4-3D54C16F7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089D2-5200-0CAA-4117-033D666CC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93FA-E231-0CBC-538B-9FF9475A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8A9745-5441-5DDC-0B23-D893E5334726}"/>
              </a:ext>
            </a:extLst>
          </p:cNvPr>
          <p:cNvSpPr txBox="1"/>
          <p:nvPr/>
        </p:nvSpPr>
        <p:spPr>
          <a:xfrm>
            <a:off x="-6109" y="0"/>
            <a:ext cx="10235959" cy="5901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C" b="1" dirty="0"/>
              <a:t>Justificación de la Tecnología Seleccionada</a:t>
            </a:r>
          </a:p>
          <a:p>
            <a:pPr>
              <a:buNone/>
            </a:pPr>
            <a:r>
              <a:rPr lang="es-EC" dirty="0"/>
              <a:t>Para el desarrollo de </a:t>
            </a:r>
            <a:r>
              <a:rPr lang="es-EC" i="1" dirty="0"/>
              <a:t>VozUrbana</a:t>
            </a:r>
            <a:r>
              <a:rPr lang="es-EC" dirty="0"/>
              <a:t> se optó por utilizar la arquitectura </a:t>
            </a:r>
            <a:r>
              <a:rPr lang="es-EC" b="1" dirty="0"/>
              <a:t>MVT (</a:t>
            </a:r>
            <a:r>
              <a:rPr lang="es-EC" b="1" dirty="0" err="1"/>
              <a:t>Model</a:t>
            </a:r>
            <a:r>
              <a:rPr lang="es-EC" b="1" dirty="0"/>
              <a:t>-View-</a:t>
            </a:r>
            <a:r>
              <a:rPr lang="es-EC" b="1" dirty="0" err="1"/>
              <a:t>Template</a:t>
            </a:r>
            <a:r>
              <a:rPr lang="es-EC" b="1" dirty="0"/>
              <a:t>)</a:t>
            </a:r>
            <a:r>
              <a:rPr lang="es-EC" dirty="0"/>
              <a:t> implementada con el framework </a:t>
            </a:r>
            <a:r>
              <a:rPr lang="es-EC" b="1" dirty="0"/>
              <a:t>Django (Python)</a:t>
            </a:r>
            <a:r>
              <a:rPr lang="es-EC" dirty="0"/>
              <a:t> y una base de datos </a:t>
            </a:r>
            <a:r>
              <a:rPr lang="es-EC" b="1" dirty="0"/>
              <a:t>MySQL</a:t>
            </a:r>
            <a:r>
              <a:rPr lang="es-EC" dirty="0"/>
              <a:t>, debido a las siguientes razones: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Separación clara de responsabilidades (MVT): </a:t>
            </a:r>
            <a:r>
              <a:rPr lang="es-EC" dirty="0"/>
              <a:t>Esto facilita el mantenimiento, la escalabilidad del sistema y el trabajo en equipo entre desarrolladores backend y frontend.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Eficiencia y rapidez con Django (Python):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Django incluye herramientas integradas para autenticación, panel de administración, manejo de formularios y 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Python es un lenguaje claro y legible, ideal para equipos con tiempos limitados de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La comunidad de Django es muy activa y ofrece múltiples paquetes reutilizables.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Integración sencilla con bases de datos robustas como MySQL: </a:t>
            </a:r>
            <a:r>
              <a:rPr lang="es-EC" dirty="0"/>
              <a:t>Django ofrece compatibilidad nativa con MySQL a través de su 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Curva de aprendizaje adecuada al entorno académico: </a:t>
            </a:r>
            <a:r>
              <a:rPr lang="es-EC" dirty="0"/>
              <a:t>Tanto Python como MySQL son tecnologías de alto uso en entornos académicos y profesionales.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Seguridad y buenas prácticas incluidas: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Django protege por defecto contra ataques comunes como XSS, CSRF, SQL </a:t>
            </a:r>
            <a:r>
              <a:rPr lang="es-EC" dirty="0" err="1"/>
              <a:t>Injection</a:t>
            </a:r>
            <a:r>
              <a:rPr lang="es-EC" dirty="0"/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/>
              <a:t>El panel administrativo permite una gestión segura de datos sin necesidad de crear interfaces desde cero.</a:t>
            </a:r>
          </a:p>
          <a:p>
            <a:pPr>
              <a:buNone/>
            </a:pPr>
            <a:endParaRPr lang="es-EC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16D98-04E9-C3BD-EECD-07FCF79B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29383-CEE8-D8E6-5171-B7BB69BC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B76DC-8851-1870-4E6F-1C6E9327C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1F366-DE1B-9024-809B-5DB17755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FFCF6-B67D-7899-C57F-6C8DE3852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Qué es Git y GitHub? - Aprende IA">
            <a:extLst>
              <a:ext uri="{FF2B5EF4-FFF2-40B4-BE49-F238E27FC236}">
                <a16:creationId xmlns:a16="http://schemas.microsoft.com/office/drawing/2014/main" id="{817264B4-A326-F198-3B6B-4ED51668C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/>
          <a:stretch/>
        </p:blipFill>
        <p:spPr bwMode="auto">
          <a:xfrm>
            <a:off x="8302754" y="978936"/>
            <a:ext cx="338760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8C93C7-59C5-69B9-82CD-E8433B45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7" y="409574"/>
            <a:ext cx="8068548" cy="46675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B7B4FA-837A-E4E8-125C-E6ED9E2B2B35}"/>
              </a:ext>
            </a:extLst>
          </p:cNvPr>
          <p:cNvSpPr txBox="1"/>
          <p:nvPr/>
        </p:nvSpPr>
        <p:spPr>
          <a:xfrm>
            <a:off x="3124200" y="5200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>
                <a:hlinkClick r:id="rId5"/>
              </a:rPr>
              <a:t>UESSalexmendoza</a:t>
            </a:r>
            <a:r>
              <a:rPr lang="es-EC" dirty="0">
                <a:hlinkClick r:id="rId5"/>
              </a:rPr>
              <a:t>/Lenguajes-de-</a:t>
            </a:r>
            <a:r>
              <a:rPr lang="es-EC" dirty="0" err="1">
                <a:hlinkClick r:id="rId5"/>
              </a:rPr>
              <a:t>Programacion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857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DE561-45AE-6998-B6BA-C297A136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BE6F1A-58E5-00CD-D6E1-CB995F3FB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6EAD-E09C-FE20-894D-CA362AF7E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3C5DB-1376-78D5-3354-83AD9CC3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2EE4A-08F8-A2D8-4244-97F973FDC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861508-21A5-60C6-81FD-880EA1A57368}"/>
              </a:ext>
            </a:extLst>
          </p:cNvPr>
          <p:cNvSpPr txBox="1"/>
          <p:nvPr/>
        </p:nvSpPr>
        <p:spPr>
          <a:xfrm>
            <a:off x="4823067" y="2314575"/>
            <a:ext cx="3558934" cy="1284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C" sz="6000" dirty="0"/>
              <a:t>Gracias</a:t>
            </a:r>
          </a:p>
          <a:p>
            <a:pPr>
              <a:buNone/>
            </a:pPr>
            <a:endParaRPr lang="es-EC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198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580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Times New Roman</vt:lpstr>
      <vt:lpstr>BlockprintVTI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Mendoza</dc:creator>
  <cp:lastModifiedBy>Alex Mendoza</cp:lastModifiedBy>
  <cp:revision>3</cp:revision>
  <dcterms:created xsi:type="dcterms:W3CDTF">2025-04-29T02:51:21Z</dcterms:created>
  <dcterms:modified xsi:type="dcterms:W3CDTF">2025-05-11T04:41:27Z</dcterms:modified>
</cp:coreProperties>
</file>