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0000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86748" autoAdjust="0"/>
  </p:normalViewPr>
  <p:slideViewPr>
    <p:cSldViewPr snapToGrid="0">
      <p:cViewPr varScale="1">
        <p:scale>
          <a:sx n="76" d="100"/>
          <a:sy n="76" d="100"/>
        </p:scale>
        <p:origin x="749" y="58"/>
      </p:cViewPr>
      <p:guideLst>
        <p:guide orient="horz" pos="2206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jpe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jpe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940CBCA-96CA-45E8-A0A5-1930271B9ED0}" type="datetime1">
              <a:rPr lang="zh-CN" altLang="en-US"/>
              <a:pPr/>
              <a:t>2016/12/12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E9A20CAA-01E4-4290-A75B-7BDEA12FB552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688516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不同条件概率不能相加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建议书写过程换一下，避免阅卷时被误判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-3</a:t>
            </a:r>
            <a:r>
              <a:rPr lang="zh-CN" altLang="en-US" dirty="0" smtClean="0"/>
              <a:t>分以上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209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概率密度用分段函数表示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积分范围有误，应该与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有关系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y</a:t>
            </a:r>
            <a:r>
              <a:rPr lang="zh-CN" altLang="en-US" dirty="0" smtClean="0"/>
              <a:t>的定义域与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无关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-5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4928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错误结论，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299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-5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4789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描述不清楚，</a:t>
            </a:r>
            <a:r>
              <a:rPr lang="en-US" altLang="zh-CN" dirty="0" smtClean="0"/>
              <a:t>-3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999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计算小失误，</a:t>
            </a:r>
            <a:r>
              <a:rPr lang="en-US" altLang="zh-CN" dirty="0" smtClean="0"/>
              <a:t>-2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090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未给出似然函数表达式，</a:t>
            </a:r>
            <a:r>
              <a:rPr lang="en-US" altLang="zh-CN" dirty="0" smtClean="0"/>
              <a:t>-2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p</a:t>
            </a:r>
            <a:r>
              <a:rPr lang="zh-CN" altLang="en-US" dirty="0" smtClean="0"/>
              <a:t>不是估计量形式（无</a:t>
            </a:r>
            <a:r>
              <a:rPr lang="en-US" altLang="zh-CN" dirty="0" smtClean="0"/>
              <a:t>^</a:t>
            </a:r>
            <a:r>
              <a:rPr lang="zh-CN" altLang="en-US" dirty="0" smtClean="0"/>
              <a:t>符号），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未大写，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9866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缺乏结果，</a:t>
            </a:r>
            <a:r>
              <a:rPr lang="en-US" altLang="zh-CN" dirty="0" smtClean="0"/>
              <a:t>-2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6394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5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0188" y="211138"/>
            <a:ext cx="2881312" cy="6184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6250" y="211138"/>
            <a:ext cx="8491538" cy="6184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7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9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53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6250" y="909638"/>
            <a:ext cx="5686425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075" y="909638"/>
            <a:ext cx="5686425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5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4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00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96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321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C4DCE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0" y="0"/>
            <a:chExt cx="2428875" cy="5654676"/>
          </a:xfrm>
        </p:grpSpPr>
        <p:sp>
          <p:nvSpPr>
            <p:cNvPr id="1027" name="Freeform 11"/>
            <p:cNvSpPr>
              <a:spLocks/>
            </p:cNvSpPr>
            <p:nvPr/>
          </p:nvSpPr>
          <p:spPr bwMode="auto">
            <a:xfrm>
              <a:off x="0" y="199866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" name="Freeform 12"/>
            <p:cNvSpPr>
              <a:spLocks/>
            </p:cNvSpPr>
            <p:nvPr/>
          </p:nvSpPr>
          <p:spPr bwMode="auto">
            <a:xfrm>
              <a:off x="109538" y="249396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" name="Freeform 13"/>
            <p:cNvSpPr>
              <a:spLocks/>
            </p:cNvSpPr>
            <p:nvPr/>
          </p:nvSpPr>
          <p:spPr bwMode="auto">
            <a:xfrm>
              <a:off x="687388" y="444500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  <a:gd name="T16" fmla="*/ 0 w 132"/>
                <a:gd name="T17" fmla="*/ 0 h 308"/>
                <a:gd name="T18" fmla="*/ 132 w 132"/>
                <a:gd name="T1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Freeform 14"/>
            <p:cNvSpPr>
              <a:spLocks/>
            </p:cNvSpPr>
            <p:nvPr/>
          </p:nvSpPr>
          <p:spPr bwMode="auto">
            <a:xfrm>
              <a:off x="817563" y="534511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Freeform 15"/>
            <p:cNvSpPr>
              <a:spLocks/>
            </p:cNvSpPr>
            <p:nvPr/>
          </p:nvSpPr>
          <p:spPr bwMode="auto">
            <a:xfrm>
              <a:off x="85725" y="253206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  <a:gd name="T22" fmla="*/ 0 w 178"/>
                <a:gd name="T23" fmla="*/ 0 h 722"/>
                <a:gd name="T24" fmla="*/ 178 w 178"/>
                <a:gd name="T2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6"/>
            <p:cNvSpPr>
              <a:spLocks/>
            </p:cNvSpPr>
            <p:nvPr/>
          </p:nvSpPr>
          <p:spPr bwMode="auto">
            <a:xfrm>
              <a:off x="19050" y="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7"/>
            <p:cNvSpPr>
              <a:spLocks/>
            </p:cNvSpPr>
            <p:nvPr/>
          </p:nvSpPr>
          <p:spPr bwMode="auto">
            <a:xfrm>
              <a:off x="66675" y="231298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  <a:gd name="T12" fmla="*/ 0 w 17"/>
                <a:gd name="T13" fmla="*/ 0 h 107"/>
                <a:gd name="T14" fmla="*/ 17 w 1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auto">
            <a:xfrm>
              <a:off x="655638" y="447198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  <a:gd name="T20" fmla="*/ 0 w 41"/>
                <a:gd name="T21" fmla="*/ 0 h 222"/>
                <a:gd name="T22" fmla="*/ 41 w 41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9"/>
            <p:cNvSpPr>
              <a:spLocks/>
            </p:cNvSpPr>
            <p:nvPr/>
          </p:nvSpPr>
          <p:spPr bwMode="auto">
            <a:xfrm>
              <a:off x="660400" y="99695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0"/>
            <p:cNvSpPr>
              <a:spLocks/>
            </p:cNvSpPr>
            <p:nvPr/>
          </p:nvSpPr>
          <p:spPr bwMode="auto">
            <a:xfrm>
              <a:off x="785813" y="536733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21"/>
            <p:cNvSpPr>
              <a:spLocks/>
            </p:cNvSpPr>
            <p:nvPr/>
          </p:nvSpPr>
          <p:spPr bwMode="auto">
            <a:xfrm>
              <a:off x="655638" y="437038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22"/>
            <p:cNvSpPr>
              <a:spLocks/>
            </p:cNvSpPr>
            <p:nvPr/>
          </p:nvSpPr>
          <p:spPr bwMode="auto">
            <a:xfrm>
              <a:off x="723900" y="512445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  <a:gd name="T16" fmla="*/ 0 w 52"/>
                <a:gd name="T17" fmla="*/ 0 h 135"/>
                <a:gd name="T18" fmla="*/ 52 w 52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9" name="Group 9"/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0" y="0"/>
            <a:chExt cx="1952625" cy="5678141"/>
          </a:xfrm>
        </p:grpSpPr>
        <p:sp>
          <p:nvSpPr>
            <p:cNvPr id="1040" name="Freeform 27"/>
            <p:cNvSpPr>
              <a:spLocks/>
            </p:cNvSpPr>
            <p:nvPr/>
          </p:nvSpPr>
          <p:spPr bwMode="auto">
            <a:xfrm>
              <a:off x="0" y="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28"/>
            <p:cNvSpPr>
              <a:spLocks/>
            </p:cNvSpPr>
            <p:nvPr/>
          </p:nvSpPr>
          <p:spPr bwMode="auto">
            <a:xfrm>
              <a:off x="433388" y="357629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  <a:gd name="T16" fmla="*/ 0 w 88"/>
                <a:gd name="T17" fmla="*/ 0 h 330"/>
                <a:gd name="T18" fmla="*/ 88 w 88"/>
                <a:gd name="T1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29"/>
            <p:cNvSpPr>
              <a:spLocks/>
            </p:cNvSpPr>
            <p:nvPr/>
          </p:nvSpPr>
          <p:spPr bwMode="auto">
            <a:xfrm>
              <a:off x="811213" y="485740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  <a:gd name="T16" fmla="*/ 0 w 90"/>
                <a:gd name="T17" fmla="*/ 0 h 207"/>
                <a:gd name="T18" fmla="*/ 90 w 90"/>
                <a:gd name="T1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0"/>
            <p:cNvSpPr>
              <a:spLocks/>
            </p:cNvSpPr>
            <p:nvPr/>
          </p:nvSpPr>
          <p:spPr bwMode="auto">
            <a:xfrm>
              <a:off x="409575" y="361597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  <a:gd name="T22" fmla="*/ 0 w 115"/>
                <a:gd name="T23" fmla="*/ 0 h 467"/>
                <a:gd name="T24" fmla="*/ 115 w 115"/>
                <a:gd name="T2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1"/>
            <p:cNvSpPr>
              <a:spLocks/>
            </p:cNvSpPr>
            <p:nvPr/>
          </p:nvSpPr>
          <p:spPr bwMode="auto">
            <a:xfrm>
              <a:off x="365125" y="106804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  <a:gd name="T26" fmla="*/ 0 w 36"/>
                <a:gd name="T27" fmla="*/ 0 h 633"/>
                <a:gd name="T28" fmla="*/ 36 w 36"/>
                <a:gd name="T29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2"/>
            <p:cNvSpPr>
              <a:spLocks/>
            </p:cNvSpPr>
            <p:nvPr/>
          </p:nvSpPr>
          <p:spPr bwMode="auto">
            <a:xfrm>
              <a:off x="898525" y="544477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3"/>
            <p:cNvSpPr>
              <a:spLocks/>
            </p:cNvSpPr>
            <p:nvPr/>
          </p:nvSpPr>
          <p:spPr bwMode="auto">
            <a:xfrm>
              <a:off x="393700" y="340325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  <a:gd name="T14" fmla="*/ 0 w 17"/>
                <a:gd name="T15" fmla="*/ 0 h 107"/>
                <a:gd name="T16" fmla="*/ 17 w 17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4"/>
            <p:cNvSpPr>
              <a:spLocks/>
            </p:cNvSpPr>
            <p:nvPr/>
          </p:nvSpPr>
          <p:spPr bwMode="auto">
            <a:xfrm>
              <a:off x="784225" y="260632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  <a:gd name="T32" fmla="*/ 0 w 294"/>
                <a:gd name="T33" fmla="*/ 0 h 568"/>
                <a:gd name="T34" fmla="*/ 294 w 294"/>
                <a:gd name="T35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35"/>
            <p:cNvSpPr>
              <a:spLocks/>
            </p:cNvSpPr>
            <p:nvPr/>
          </p:nvSpPr>
          <p:spPr bwMode="auto">
            <a:xfrm>
              <a:off x="866775" y="546859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36"/>
            <p:cNvSpPr>
              <a:spLocks/>
            </p:cNvSpPr>
            <p:nvPr/>
          </p:nvSpPr>
          <p:spPr bwMode="auto">
            <a:xfrm>
              <a:off x="784225" y="488597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  <a:gd name="T16" fmla="*/ 0 w 29"/>
                <a:gd name="T17" fmla="*/ 0 h 141"/>
                <a:gd name="T18" fmla="*/ 29 w 29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37"/>
            <p:cNvSpPr>
              <a:spLocks/>
            </p:cNvSpPr>
            <p:nvPr/>
          </p:nvSpPr>
          <p:spPr bwMode="auto">
            <a:xfrm>
              <a:off x="784225" y="478279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38"/>
            <p:cNvSpPr>
              <a:spLocks/>
            </p:cNvSpPr>
            <p:nvPr/>
          </p:nvSpPr>
          <p:spPr bwMode="auto">
            <a:xfrm>
              <a:off x="811213" y="523840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  <a:gd name="T16" fmla="*/ 0 w 44"/>
                <a:gd name="T17" fmla="*/ 0 h 111"/>
                <a:gd name="T18" fmla="*/ 44 w 44"/>
                <a:gd name="T1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2" name="Rectangle 6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81013" y="211138"/>
            <a:ext cx="11520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105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909638"/>
            <a:ext cx="115252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</a:p>
        </p:txBody>
      </p:sp>
      <p:sp>
        <p:nvSpPr>
          <p:cNvPr id="1055" name="动作按钮: 后退或前一项 3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11277600" y="6467475"/>
            <a:ext cx="419100" cy="349250"/>
          </a:xfrm>
          <a:prstGeom prst="actionButtonBackPrevious">
            <a:avLst/>
          </a:prstGeom>
          <a:gradFill rotWithShape="1">
            <a:gsLst>
              <a:gs pos="0">
                <a:srgbClr val="54BCE8"/>
              </a:gs>
              <a:gs pos="100000">
                <a:srgbClr val="21ACE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56" name="动作按钮: 前进或下一项 3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734800" y="6467475"/>
            <a:ext cx="393700" cy="349250"/>
          </a:xfrm>
          <a:prstGeom prst="actionButtonForwardNext">
            <a:avLst/>
          </a:prstGeom>
          <a:gradFill rotWithShape="1">
            <a:gsLst>
              <a:gs pos="0">
                <a:srgbClr val="54BCE8"/>
              </a:gs>
              <a:gs pos="100000">
                <a:srgbClr val="21ACE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57200" indent="-457200" algn="l" rtl="0" fontAlgn="base">
        <a:spcBef>
          <a:spcPct val="0"/>
        </a:spcBef>
        <a:spcAft>
          <a:spcPct val="0"/>
        </a:spcAft>
        <a:defRPr sz="3600" kern="1200">
          <a:solidFill>
            <a:srgbClr val="168DBA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marL="4572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2pPr>
      <a:lvl3pPr marL="4572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3pPr>
      <a:lvl4pPr marL="4572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4pPr>
      <a:lvl5pPr marL="4572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3F3F3F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3F3F3F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3F3F3F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3F3F3F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3F3F3F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959667" y="1285593"/>
            <a:ext cx="10164700" cy="2056222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marL="0" indent="0" algn="ctr">
              <a:lnSpc>
                <a:spcPct val="150000"/>
              </a:lnSpc>
            </a:pPr>
            <a:r>
              <a:rPr lang="zh-CN" altLang="en-US" sz="5400" dirty="0" smtClean="0"/>
              <a:t>概率期末复习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22160" y="5549774"/>
            <a:ext cx="2239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</a:pPr>
            <a:r>
              <a:rPr lang="en-US" altLang="zh-CN" sz="3200" b="1" dirty="0" smtClean="0">
                <a:solidFill>
                  <a:srgbClr val="595959"/>
                </a:solidFill>
                <a:latin typeface="+mn-lt"/>
                <a:ea typeface="+mn-ea"/>
                <a:sym typeface="Times New Roman" panose="02020603050405020304" pitchFamily="18" charset="0"/>
              </a:rPr>
              <a:t>2016</a:t>
            </a:r>
            <a:r>
              <a:rPr lang="zh-CN" altLang="en-US" sz="3200" b="1" dirty="0" smtClean="0">
                <a:solidFill>
                  <a:srgbClr val="595959"/>
                </a:solidFill>
                <a:latin typeface="+mn-lt"/>
                <a:ea typeface="+mn-ea"/>
                <a:sym typeface="Times New Roman" panose="02020603050405020304" pitchFamily="18" charset="0"/>
              </a:rPr>
              <a:t>年</a:t>
            </a:r>
            <a:r>
              <a:rPr lang="en-US" altLang="zh-CN" sz="3200" b="1" dirty="0" smtClean="0">
                <a:solidFill>
                  <a:srgbClr val="595959"/>
                </a:solidFill>
                <a:latin typeface="+mn-lt"/>
                <a:ea typeface="+mn-ea"/>
                <a:sym typeface="Times New Roman" panose="02020603050405020304" pitchFamily="18" charset="0"/>
              </a:rPr>
              <a:t>12</a:t>
            </a:r>
            <a:r>
              <a:rPr lang="zh-CN" altLang="en-US" sz="3200" b="1" dirty="0" smtClean="0">
                <a:solidFill>
                  <a:srgbClr val="595959"/>
                </a:solidFill>
                <a:latin typeface="+mn-lt"/>
                <a:ea typeface="+mn-ea"/>
                <a:sym typeface="Times New Roman" panose="02020603050405020304" pitchFamily="18" charset="0"/>
              </a:rPr>
              <a:t>月</a:t>
            </a:r>
            <a:endParaRPr lang="zh-CN" altLang="en-US" sz="3200" b="1" dirty="0">
              <a:solidFill>
                <a:srgbClr val="595959"/>
              </a:solidFill>
              <a:latin typeface="+mn-lt"/>
              <a:ea typeface="+mn-ea"/>
              <a:sym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hfdu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67" y="140778"/>
            <a:ext cx="8432887" cy="639380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 bwMode="auto">
          <a:xfrm>
            <a:off x="1914006" y="2680864"/>
            <a:ext cx="2286205" cy="584850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992467" y="4956113"/>
            <a:ext cx="1507251" cy="15784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7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5" y="290908"/>
            <a:ext cx="5992182" cy="25025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65" y="2868807"/>
            <a:ext cx="6092667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88" y="172949"/>
            <a:ext cx="9195243" cy="5584756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 bwMode="auto">
          <a:xfrm>
            <a:off x="4772966" y="1794338"/>
            <a:ext cx="3768132" cy="633046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939143" y="5113897"/>
            <a:ext cx="3300884" cy="633046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49603"/>
              </p:ext>
            </p:extLst>
          </p:nvPr>
        </p:nvGraphicFramePr>
        <p:xfrm>
          <a:off x="2409178" y="5929504"/>
          <a:ext cx="4727575" cy="84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5" imgW="1650960" imgH="368280" progId="Equation.3">
                  <p:embed/>
                </p:oleObj>
              </mc:Choice>
              <mc:Fallback>
                <p:oleObj name="公式" r:id="rId5" imgW="1650960" imgH="36828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178" y="5929504"/>
                        <a:ext cx="4727575" cy="848109"/>
                      </a:xfrm>
                      <a:prstGeom prst="rect">
                        <a:avLst/>
                      </a:prstGeom>
                      <a:blipFill>
                        <a:blip r:embed="rId7"/>
                        <a:tile tx="0" ty="0" sx="100000" sy="100000" flip="none" algn="tl"/>
                      </a:blip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6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103" y="672843"/>
            <a:ext cx="9038216" cy="564513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 bwMode="auto">
          <a:xfrm>
            <a:off x="7606601" y="2743200"/>
            <a:ext cx="2642717" cy="803868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960346" y="3726718"/>
            <a:ext cx="1646255" cy="803868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8611437" y="3649227"/>
            <a:ext cx="1517301" cy="803868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0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31" y="399751"/>
            <a:ext cx="7779261" cy="4513893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6199833" y="3908810"/>
            <a:ext cx="1838848" cy="633046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50492"/>
              </p:ext>
            </p:extLst>
          </p:nvPr>
        </p:nvGraphicFramePr>
        <p:xfrm>
          <a:off x="9199179" y="3353185"/>
          <a:ext cx="24733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5" imgW="863280" imgH="342720" progId="Equation.3">
                  <p:embed/>
                </p:oleObj>
              </mc:Choice>
              <mc:Fallback>
                <p:oleObj name="公式" r:id="rId5" imgW="863280" imgH="342720" progId="Equation.3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179" y="3353185"/>
                        <a:ext cx="2473325" cy="1111250"/>
                      </a:xfrm>
                      <a:prstGeom prst="rect">
                        <a:avLst/>
                      </a:prstGeom>
                      <a:blipFill>
                        <a:blip r:embed="rId7"/>
                        <a:tile tx="0" ty="0" sx="100000" sy="100000" flip="none" algn="tl"/>
                      </a:blip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69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67" y="222114"/>
            <a:ext cx="8509866" cy="62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383" y="235940"/>
            <a:ext cx="7391394" cy="505023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65609" y="1718267"/>
            <a:ext cx="1919236" cy="3567905"/>
            <a:chOff x="1165608" y="1718267"/>
            <a:chExt cx="2252505" cy="3567905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1165608" y="1718267"/>
              <a:ext cx="1356527" cy="356790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 bwMode="auto">
            <a:xfrm>
              <a:off x="2061586" y="2312795"/>
              <a:ext cx="1356527" cy="297337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488727"/>
              </p:ext>
            </p:extLst>
          </p:nvPr>
        </p:nvGraphicFramePr>
        <p:xfrm>
          <a:off x="8806551" y="1215554"/>
          <a:ext cx="3230005" cy="395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1765080" imgH="1993680" progId="Equation.3">
                  <p:embed/>
                </p:oleObj>
              </mc:Choice>
              <mc:Fallback>
                <p:oleObj name="公式" r:id="rId5" imgW="1765080" imgH="199368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6551" y="1215554"/>
                        <a:ext cx="3230005" cy="3959348"/>
                      </a:xfrm>
                      <a:prstGeom prst="rect">
                        <a:avLst/>
                      </a:prstGeom>
                      <a:blipFill>
                        <a:blip r:embed="rId7"/>
                        <a:tile tx="0" ty="0" sx="100000" sy="100000" flip="none" algn="tl"/>
                      </a:blip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21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46" y="662150"/>
            <a:ext cx="8176212" cy="507127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 bwMode="auto">
          <a:xfrm>
            <a:off x="1831945" y="4451421"/>
            <a:ext cx="8266647" cy="1282000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0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04" y="170822"/>
            <a:ext cx="8961365" cy="633133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8732017" y="2512087"/>
            <a:ext cx="1507251" cy="399007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183260" y="4049486"/>
            <a:ext cx="1695026" cy="602901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82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4" y="440258"/>
            <a:ext cx="6065688" cy="40358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303" y="2458174"/>
            <a:ext cx="5355772" cy="3948747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3942100" y="1855273"/>
            <a:ext cx="1373478" cy="767347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7098956" y="4580051"/>
            <a:ext cx="1813931" cy="767347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22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丝状">
  <a:themeElements>
    <a:clrScheme name="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FFFFFF"/>
      </a:accent3>
      <a:accent4>
        <a:srgbClr val="000000"/>
      </a:accent4>
      <a:accent5>
        <a:srgbClr val="AEAEAE"/>
      </a:accent5>
      <a:accent6>
        <a:srgbClr val="2BA3D0"/>
      </a:accent6>
      <a:hlink>
        <a:srgbClr val="2DA0F1"/>
      </a:hlink>
      <a:folHlink>
        <a:srgbClr val="7ED1E6"/>
      </a:folHlink>
    </a:clrScheme>
    <a:fontScheme name="丝状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FFFFFF"/>
      </a:accent3>
      <a:accent4>
        <a:srgbClr val="000000"/>
      </a:accent4>
      <a:accent5>
        <a:srgbClr val="AEAEAE"/>
      </a:accent5>
      <a:accent6>
        <a:srgbClr val="2BA3D0"/>
      </a:accent6>
      <a:hlink>
        <a:srgbClr val="2DA0F1"/>
      </a:hlink>
      <a:folHlink>
        <a:srgbClr val="7ED1E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Pages>0</Pages>
  <Words>120</Words>
  <Characters>0</Characters>
  <Application>Microsoft Office PowerPoint</Application>
  <DocSecurity>0</DocSecurity>
  <PresentationFormat>宽屏</PresentationFormat>
  <Lines>0</Lines>
  <Paragraphs>33</Paragraphs>
  <Slides>11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华文行楷</vt:lpstr>
      <vt:lpstr>楷体</vt:lpstr>
      <vt:lpstr>宋体</vt:lpstr>
      <vt:lpstr>Arial</vt:lpstr>
      <vt:lpstr>Times New Roman</vt:lpstr>
      <vt:lpstr>Wingdings 3</vt:lpstr>
      <vt:lpstr>丝状</vt:lpstr>
      <vt:lpstr>Microsoft 公式 3.0</vt:lpstr>
      <vt:lpstr>概率期末复习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元素与化合物资料</dc:title>
  <dc:subject/>
  <dc:creator>Hongfei Du</dc:creator>
  <cp:keywords/>
  <dc:description/>
  <cp:lastModifiedBy>Hongfei Du</cp:lastModifiedBy>
  <cp:revision>269</cp:revision>
  <dcterms:created xsi:type="dcterms:W3CDTF">2015-04-14T08:51:00Z</dcterms:created>
  <dcterms:modified xsi:type="dcterms:W3CDTF">2016-12-12T03:38:48Z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