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0000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1" autoAdjust="0"/>
    <p:restoredTop sz="86748" autoAdjust="0"/>
  </p:normalViewPr>
  <p:slideViewPr>
    <p:cSldViewPr snapToGrid="0">
      <p:cViewPr varScale="1">
        <p:scale>
          <a:sx n="76" d="100"/>
          <a:sy n="76" d="100"/>
        </p:scale>
        <p:origin x="734" y="58"/>
      </p:cViewPr>
      <p:guideLst>
        <p:guide orient="horz" pos="2206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940CBCA-96CA-45E8-A0A5-1930271B9ED0}" type="datetime1">
              <a:rPr lang="zh-CN" altLang="en-US"/>
              <a:pPr/>
              <a:t>2016/12/12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E9A20CAA-01E4-4290-A75B-7BDEA12FB552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88516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/>
              <a:t>-3</a:t>
            </a:r>
            <a:r>
              <a:rPr lang="zh-CN" altLang="en-US" dirty="0" smtClean="0"/>
              <a:t>分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直接用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即可，无需分</a:t>
            </a:r>
            <a:r>
              <a:rPr lang="en-US" altLang="zh-CN" dirty="0" smtClean="0"/>
              <a:t>k1,k2,k3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(2)</a:t>
            </a:r>
            <a:r>
              <a:rPr lang="zh-CN" altLang="en-US" dirty="0" smtClean="0"/>
              <a:t>的分布律和定义域都错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4798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-1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898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步骤基本都有，但逻辑顺序混乱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应说明</a:t>
            </a:r>
            <a:r>
              <a:rPr lang="en-US" altLang="zh-CN" dirty="0" smtClean="0"/>
              <a:t>D(Z)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3788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marR="0" indent="-17145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/>
              <a:t>-1</a:t>
            </a:r>
            <a:r>
              <a:rPr lang="zh-CN" altLang="en-US" dirty="0" smtClean="0"/>
              <a:t>分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Y1</a:t>
            </a:r>
            <a:r>
              <a:rPr lang="zh-CN" altLang="en-US" dirty="0" smtClean="0"/>
              <a:t>推导有小错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1348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可用</a:t>
            </a:r>
            <a:r>
              <a:rPr lang="en-US" altLang="zh-CN" dirty="0" smtClean="0"/>
              <a:t>Ai</a:t>
            </a:r>
            <a:r>
              <a:rPr lang="zh-CN" altLang="en-US" dirty="0" smtClean="0"/>
              <a:t>表示甲箱中取出的两个产品中有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个正品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=0,1,2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3083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(3)</a:t>
            </a:r>
            <a:r>
              <a:rPr lang="zh-CN" altLang="en-US" dirty="0" smtClean="0"/>
              <a:t>小问可以直接</a:t>
            </a:r>
            <a:r>
              <a:rPr lang="en-US" altLang="zh-CN" dirty="0" smtClean="0"/>
              <a:t>P{…}=F(1/3)-F(1/6)=…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40CBCA-96CA-45E8-A0A5-1930271B9ED0}" type="datetime1">
              <a:rPr lang="zh-CN" altLang="en-US" smtClean="0"/>
              <a:pPr/>
              <a:t>2016/12/12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20CAA-01E4-4290-A75B-7BDEA12FB552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305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0188" y="211138"/>
            <a:ext cx="2881312" cy="6184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6250" y="211138"/>
            <a:ext cx="8491538" cy="6184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7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5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6250" y="909638"/>
            <a:ext cx="5686425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075" y="909638"/>
            <a:ext cx="5686425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00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96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321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100000">
              <a:srgbClr val="C4DCE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0" y="0"/>
            <a:chExt cx="2428875" cy="5654676"/>
          </a:xfrm>
        </p:grpSpPr>
        <p:sp>
          <p:nvSpPr>
            <p:cNvPr id="1027" name="Freeform 11"/>
            <p:cNvSpPr>
              <a:spLocks/>
            </p:cNvSpPr>
            <p:nvPr/>
          </p:nvSpPr>
          <p:spPr bwMode="auto">
            <a:xfrm>
              <a:off x="0" y="199866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" name="Freeform 12"/>
            <p:cNvSpPr>
              <a:spLocks/>
            </p:cNvSpPr>
            <p:nvPr/>
          </p:nvSpPr>
          <p:spPr bwMode="auto">
            <a:xfrm>
              <a:off x="109538" y="249396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" name="Freeform 13"/>
            <p:cNvSpPr>
              <a:spLocks/>
            </p:cNvSpPr>
            <p:nvPr/>
          </p:nvSpPr>
          <p:spPr bwMode="auto">
            <a:xfrm>
              <a:off x="687388" y="444500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Freeform 14"/>
            <p:cNvSpPr>
              <a:spLocks/>
            </p:cNvSpPr>
            <p:nvPr/>
          </p:nvSpPr>
          <p:spPr bwMode="auto">
            <a:xfrm>
              <a:off x="817563" y="534511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Freeform 15"/>
            <p:cNvSpPr>
              <a:spLocks/>
            </p:cNvSpPr>
            <p:nvPr/>
          </p:nvSpPr>
          <p:spPr bwMode="auto">
            <a:xfrm>
              <a:off x="85725" y="253206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6"/>
            <p:cNvSpPr>
              <a:spLocks/>
            </p:cNvSpPr>
            <p:nvPr/>
          </p:nvSpPr>
          <p:spPr bwMode="auto">
            <a:xfrm>
              <a:off x="19050" y="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7"/>
            <p:cNvSpPr>
              <a:spLocks/>
            </p:cNvSpPr>
            <p:nvPr/>
          </p:nvSpPr>
          <p:spPr bwMode="auto">
            <a:xfrm>
              <a:off x="66675" y="231298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auto">
            <a:xfrm>
              <a:off x="655638" y="447198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9"/>
            <p:cNvSpPr>
              <a:spLocks/>
            </p:cNvSpPr>
            <p:nvPr/>
          </p:nvSpPr>
          <p:spPr bwMode="auto">
            <a:xfrm>
              <a:off x="660400" y="99695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0"/>
            <p:cNvSpPr>
              <a:spLocks/>
            </p:cNvSpPr>
            <p:nvPr/>
          </p:nvSpPr>
          <p:spPr bwMode="auto">
            <a:xfrm>
              <a:off x="785813" y="536733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21"/>
            <p:cNvSpPr>
              <a:spLocks/>
            </p:cNvSpPr>
            <p:nvPr/>
          </p:nvSpPr>
          <p:spPr bwMode="auto">
            <a:xfrm>
              <a:off x="655638" y="437038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22"/>
            <p:cNvSpPr>
              <a:spLocks/>
            </p:cNvSpPr>
            <p:nvPr/>
          </p:nvSpPr>
          <p:spPr bwMode="auto">
            <a:xfrm>
              <a:off x="723900" y="512445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9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0" y="0"/>
            <a:chExt cx="1952625" cy="5678141"/>
          </a:xfrm>
        </p:grpSpPr>
        <p:sp>
          <p:nvSpPr>
            <p:cNvPr id="1040" name="Freeform 27"/>
            <p:cNvSpPr>
              <a:spLocks/>
            </p:cNvSpPr>
            <p:nvPr/>
          </p:nvSpPr>
          <p:spPr bwMode="auto">
            <a:xfrm>
              <a:off x="0" y="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28"/>
            <p:cNvSpPr>
              <a:spLocks/>
            </p:cNvSpPr>
            <p:nvPr/>
          </p:nvSpPr>
          <p:spPr bwMode="auto">
            <a:xfrm>
              <a:off x="433388" y="357629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29"/>
            <p:cNvSpPr>
              <a:spLocks/>
            </p:cNvSpPr>
            <p:nvPr/>
          </p:nvSpPr>
          <p:spPr bwMode="auto">
            <a:xfrm>
              <a:off x="811213" y="485740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0"/>
            <p:cNvSpPr>
              <a:spLocks/>
            </p:cNvSpPr>
            <p:nvPr/>
          </p:nvSpPr>
          <p:spPr bwMode="auto">
            <a:xfrm>
              <a:off x="409575" y="361597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1"/>
            <p:cNvSpPr>
              <a:spLocks/>
            </p:cNvSpPr>
            <p:nvPr/>
          </p:nvSpPr>
          <p:spPr bwMode="auto">
            <a:xfrm>
              <a:off x="365125" y="106804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2"/>
            <p:cNvSpPr>
              <a:spLocks/>
            </p:cNvSpPr>
            <p:nvPr/>
          </p:nvSpPr>
          <p:spPr bwMode="auto">
            <a:xfrm>
              <a:off x="898525" y="544477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3"/>
            <p:cNvSpPr>
              <a:spLocks/>
            </p:cNvSpPr>
            <p:nvPr/>
          </p:nvSpPr>
          <p:spPr bwMode="auto">
            <a:xfrm>
              <a:off x="393700" y="340325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4"/>
            <p:cNvSpPr>
              <a:spLocks/>
            </p:cNvSpPr>
            <p:nvPr/>
          </p:nvSpPr>
          <p:spPr bwMode="auto">
            <a:xfrm>
              <a:off x="784225" y="260632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35"/>
            <p:cNvSpPr>
              <a:spLocks/>
            </p:cNvSpPr>
            <p:nvPr/>
          </p:nvSpPr>
          <p:spPr bwMode="auto">
            <a:xfrm>
              <a:off x="866775" y="546859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36"/>
            <p:cNvSpPr>
              <a:spLocks/>
            </p:cNvSpPr>
            <p:nvPr/>
          </p:nvSpPr>
          <p:spPr bwMode="auto">
            <a:xfrm>
              <a:off x="784225" y="488597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7"/>
            <p:cNvSpPr>
              <a:spLocks/>
            </p:cNvSpPr>
            <p:nvPr/>
          </p:nvSpPr>
          <p:spPr bwMode="auto">
            <a:xfrm>
              <a:off x="784225" y="478279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38"/>
            <p:cNvSpPr>
              <a:spLocks/>
            </p:cNvSpPr>
            <p:nvPr/>
          </p:nvSpPr>
          <p:spPr bwMode="auto">
            <a:xfrm>
              <a:off x="811213" y="523840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2" name="Rectangle 6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1013" y="211138"/>
            <a:ext cx="11520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105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909638"/>
            <a:ext cx="11525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</a:p>
        </p:txBody>
      </p:sp>
      <p:sp>
        <p:nvSpPr>
          <p:cNvPr id="1055" name="动作按钮: 后退或前一项 3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11277600" y="6467475"/>
            <a:ext cx="419100" cy="349250"/>
          </a:xfrm>
          <a:prstGeom prst="actionButtonBackPrevious">
            <a:avLst/>
          </a:prstGeom>
          <a:gradFill rotWithShape="1">
            <a:gsLst>
              <a:gs pos="0">
                <a:srgbClr val="54BCE8"/>
              </a:gs>
              <a:gs pos="100000">
                <a:srgbClr val="21ACE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56" name="动作按钮: 前进或下一项 3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734800" y="6467475"/>
            <a:ext cx="393700" cy="349250"/>
          </a:xfrm>
          <a:prstGeom prst="actionButtonForwardNext">
            <a:avLst/>
          </a:prstGeom>
          <a:gradFill rotWithShape="1">
            <a:gsLst>
              <a:gs pos="0">
                <a:srgbClr val="54BCE8"/>
              </a:gs>
              <a:gs pos="100000">
                <a:srgbClr val="21ACE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57200" indent="-457200" algn="l" rtl="0" fontAlgn="base">
        <a:spcBef>
          <a:spcPct val="0"/>
        </a:spcBef>
        <a:spcAft>
          <a:spcPct val="0"/>
        </a:spcAft>
        <a:defRPr sz="3600" kern="1200">
          <a:solidFill>
            <a:srgbClr val="168DBA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2pPr>
      <a:lvl3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3pPr>
      <a:lvl4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4pPr>
      <a:lvl5pPr marL="4572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3600">
          <a:solidFill>
            <a:srgbClr val="168DBA"/>
          </a:solidFill>
          <a:latin typeface="Times New Roman" panose="02020603050405020304" pitchFamily="18" charset="0"/>
          <a:ea typeface="楷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3F3F3F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959667" y="1285593"/>
            <a:ext cx="10164700" cy="205622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marL="0" indent="0" algn="ctr">
              <a:lnSpc>
                <a:spcPct val="150000"/>
              </a:lnSpc>
            </a:pPr>
            <a:r>
              <a:rPr lang="zh-CN" altLang="en-US" sz="5400" dirty="0" smtClean="0"/>
              <a:t>概率期末复习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2160" y="5549774"/>
            <a:ext cx="2239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en-US" altLang="zh-CN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2016</a:t>
            </a:r>
            <a:r>
              <a:rPr lang="zh-CN" altLang="en-US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年</a:t>
            </a:r>
            <a:r>
              <a:rPr lang="en-US" altLang="zh-CN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12</a:t>
            </a:r>
            <a:r>
              <a:rPr lang="zh-CN" altLang="en-US" sz="3200" b="1" dirty="0" smtClean="0">
                <a:solidFill>
                  <a:srgbClr val="595959"/>
                </a:solidFill>
                <a:latin typeface="+mn-lt"/>
                <a:ea typeface="+mn-ea"/>
                <a:sym typeface="Times New Roman" panose="02020603050405020304" pitchFamily="18" charset="0"/>
              </a:rPr>
              <a:t>月</a:t>
            </a:r>
            <a:endParaRPr lang="zh-CN" altLang="en-US" sz="3200" b="1" dirty="0">
              <a:solidFill>
                <a:srgbClr val="595959"/>
              </a:solidFill>
              <a:latin typeface="+mn-lt"/>
              <a:ea typeface="+mn-ea"/>
              <a:sym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hfdu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3" y="97583"/>
            <a:ext cx="11241782" cy="2627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2" y="2804658"/>
            <a:ext cx="10364327" cy="39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29955" y="2715567"/>
            <a:ext cx="8957755" cy="3117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09" y="919960"/>
            <a:ext cx="11241782" cy="166622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5194998" y="3908809"/>
            <a:ext cx="4732773" cy="764791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89766"/>
              </p:ext>
            </p:extLst>
          </p:nvPr>
        </p:nvGraphicFramePr>
        <p:xfrm>
          <a:off x="1976438" y="5983288"/>
          <a:ext cx="61452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6" imgW="2145960" imgH="215640" progId="Equation.3">
                  <p:embed/>
                </p:oleObj>
              </mc:Choice>
              <mc:Fallback>
                <p:oleObj name="公式" r:id="rId6" imgW="2145960" imgH="2156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5983288"/>
                        <a:ext cx="6145212" cy="700087"/>
                      </a:xfrm>
                      <a:prstGeom prst="rect">
                        <a:avLst/>
                      </a:prstGeom>
                      <a:blipFill>
                        <a:blip r:embed="rId8"/>
                        <a:tile tx="0" ty="0" sx="100000" sy="100000" flip="none" algn="tl"/>
                      </a:blip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2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13" y="790575"/>
            <a:ext cx="11520487" cy="1278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19" y="2068945"/>
            <a:ext cx="8832290" cy="444269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3185327" y="5697415"/>
            <a:ext cx="984740" cy="422031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8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885" y="280623"/>
            <a:ext cx="11520487" cy="800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58" y="1291138"/>
            <a:ext cx="9369305" cy="51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721" y="384174"/>
            <a:ext cx="11609387" cy="1389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03" y="1773380"/>
            <a:ext cx="8913560" cy="492298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5717512" y="3526970"/>
            <a:ext cx="321548" cy="281355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2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358" y="171738"/>
            <a:ext cx="11387715" cy="1250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45" y="1422400"/>
            <a:ext cx="10386437" cy="31696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45" y="4592097"/>
            <a:ext cx="10386437" cy="21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228" y="215941"/>
            <a:ext cx="11195081" cy="1575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4" y="1877764"/>
            <a:ext cx="10304925" cy="48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0" y="223040"/>
            <a:ext cx="10941829" cy="9222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7" y="1305499"/>
            <a:ext cx="10292483" cy="42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9" y="226150"/>
            <a:ext cx="11442787" cy="1150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3" y="1586831"/>
            <a:ext cx="10395673" cy="44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FFFFFF"/>
      </a:accent3>
      <a:accent4>
        <a:srgbClr val="000000"/>
      </a:accent4>
      <a:accent5>
        <a:srgbClr val="AEAEAE"/>
      </a:accent5>
      <a:accent6>
        <a:srgbClr val="2BA3D0"/>
      </a:accent6>
      <a:hlink>
        <a:srgbClr val="2DA0F1"/>
      </a:hlink>
      <a:folHlink>
        <a:srgbClr val="7ED1E6"/>
      </a:folHlink>
    </a:clrScheme>
    <a:fontScheme name="丝状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FFFFFF"/>
      </a:accent3>
      <a:accent4>
        <a:srgbClr val="000000"/>
      </a:accent4>
      <a:accent5>
        <a:srgbClr val="AEAEAE"/>
      </a:accent5>
      <a:accent6>
        <a:srgbClr val="2BA3D0"/>
      </a:accent6>
      <a:hlink>
        <a:srgbClr val="2DA0F1"/>
      </a:hlink>
      <a:folHlink>
        <a:srgbClr val="7ED1E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Pages>0</Pages>
  <Words>100</Words>
  <Characters>0</Characters>
  <Application>Microsoft Office PowerPoint</Application>
  <DocSecurity>0</DocSecurity>
  <PresentationFormat>宽屏</PresentationFormat>
  <Lines>0</Lines>
  <Paragraphs>25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华文行楷</vt:lpstr>
      <vt:lpstr>楷体</vt:lpstr>
      <vt:lpstr>宋体</vt:lpstr>
      <vt:lpstr>Arial</vt:lpstr>
      <vt:lpstr>Times New Roman</vt:lpstr>
      <vt:lpstr>Wingdings 3</vt:lpstr>
      <vt:lpstr>丝状</vt:lpstr>
      <vt:lpstr>Microsoft 公式 3.0</vt:lpstr>
      <vt:lpstr>概率期末复习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元素与化合物资料</dc:title>
  <dc:subject/>
  <dc:creator>Hongfei Du</dc:creator>
  <cp:keywords/>
  <dc:description/>
  <cp:lastModifiedBy>Hongfei Du</cp:lastModifiedBy>
  <cp:revision>246</cp:revision>
  <dcterms:created xsi:type="dcterms:W3CDTF">2015-04-14T08:51:00Z</dcterms:created>
  <dcterms:modified xsi:type="dcterms:W3CDTF">2016-12-12T02:51:20Z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